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257" r:id="rId3"/>
    <p:sldId id="258" r:id="rId4"/>
    <p:sldId id="259" r:id="rId5"/>
    <p:sldId id="265" r:id="rId6"/>
    <p:sldId id="266" r:id="rId7"/>
    <p:sldId id="267" r:id="rId8"/>
    <p:sldId id="268" r:id="rId9"/>
    <p:sldId id="269" r:id="rId10"/>
    <p:sldId id="260" r:id="rId11"/>
    <p:sldId id="270" r:id="rId12"/>
    <p:sldId id="271" r:id="rId13"/>
    <p:sldId id="272" r:id="rId14"/>
    <p:sldId id="273" r:id="rId15"/>
    <p:sldId id="261" r:id="rId16"/>
    <p:sldId id="274" r:id="rId17"/>
    <p:sldId id="275" r:id="rId18"/>
    <p:sldId id="276" r:id="rId19"/>
    <p:sldId id="262" r:id="rId20"/>
    <p:sldId id="263" r:id="rId21"/>
    <p:sldId id="277" r:id="rId22"/>
    <p:sldId id="278" r:id="rId23"/>
    <p:sldId id="279" r:id="rId24"/>
    <p:sldId id="280" r:id="rId25"/>
    <p:sldId id="264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4665"/>
  </p:normalViewPr>
  <p:slideViewPr>
    <p:cSldViewPr snapToGrid="0" snapToObjects="1">
      <p:cViewPr varScale="1">
        <p:scale>
          <a:sx n="88" d="100"/>
          <a:sy n="88" d="100"/>
        </p:scale>
        <p:origin x="184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5/11/22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41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5/11/22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311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5/11/22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330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5/11/22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943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5/11/22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060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5/11/22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9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5/11/22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455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5/11/22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187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5/11/22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6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5/11/22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637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5/11/22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57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5/11/22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8528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99AE680-9663-874B-9C01-84CEB2E83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5"/>
            <a:ext cx="3511233" cy="3779995"/>
          </a:xfrm>
        </p:spPr>
        <p:txBody>
          <a:bodyPr anchor="ctr">
            <a:normAutofit/>
          </a:bodyPr>
          <a:lstStyle/>
          <a:p>
            <a:r>
              <a:rPr lang="pt-BR">
                <a:solidFill>
                  <a:schemeClr val="tx1"/>
                </a:solidFill>
              </a:rPr>
              <a:t>Big Data e a Ciência de Dados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8EDCFB1-90EE-8D47-AFB0-2DCE3DA5E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236" y="4739780"/>
            <a:ext cx="3511233" cy="1147054"/>
          </a:xfrm>
        </p:spPr>
        <p:txBody>
          <a:bodyPr anchor="t">
            <a:normAutofit/>
          </a:bodyPr>
          <a:lstStyle/>
          <a:p>
            <a:r>
              <a:rPr lang="pt-BR" sz="2000" dirty="0">
                <a:solidFill>
                  <a:schemeClr val="tx1"/>
                </a:solidFill>
              </a:rPr>
              <a:t>Professor Rafael Escalfoni</a:t>
            </a:r>
          </a:p>
        </p:txBody>
      </p:sp>
      <p:pic>
        <p:nvPicPr>
          <p:cNvPr id="4" name="Picture 3" descr="Dados de programação em monitor de computador">
            <a:extLst>
              <a:ext uri="{FF2B5EF4-FFF2-40B4-BE49-F238E27FC236}">
                <a16:creationId xmlns:a16="http://schemas.microsoft.com/office/drawing/2014/main" id="{78095564-2579-DD0F-04DC-F98C34584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89" r="8344" b="-1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39004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9DB2D3-ECE5-D241-9D1C-401A7ADA3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F8E50894-02C7-7E41-BA19-64342939E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1459"/>
            <a:ext cx="9492344" cy="6869459"/>
          </a:xfrm>
        </p:spPr>
      </p:pic>
    </p:spTree>
    <p:extLst>
      <p:ext uri="{BB962C8B-B14F-4D97-AF65-F5344CB8AC3E}">
        <p14:creationId xmlns:p14="http://schemas.microsoft.com/office/powerpoint/2010/main" val="2064079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0970643-6090-474B-B418-879AB454A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VARIEDADE - complexidade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BC1527-FCE5-FA46-9510-0CB82F613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13" y="2536031"/>
            <a:ext cx="3123783" cy="3671936"/>
          </a:xfrm>
        </p:spPr>
        <p:txBody>
          <a:bodyPr anchor="t"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Saímos de modelos de dados tabulares para dados heterogêneos</a:t>
            </a:r>
          </a:p>
        </p:txBody>
      </p:sp>
      <p:pic>
        <p:nvPicPr>
          <p:cNvPr id="5" name="Imagem 4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5D3B41D2-1BE4-924A-AA77-AF2DFA90D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63" r="28304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  <p:pic>
        <p:nvPicPr>
          <p:cNvPr id="7" name="Imagem 6" descr="Tabela&#10;&#10;Descrição gerada automaticamente">
            <a:extLst>
              <a:ext uri="{FF2B5EF4-FFF2-40B4-BE49-F238E27FC236}">
                <a16:creationId xmlns:a16="http://schemas.microsoft.com/office/drawing/2014/main" id="{25D3C0E9-6B0C-224D-AAFA-B4ADB18F8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98" y="3791970"/>
            <a:ext cx="3546219" cy="213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90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AD0E9A-037F-034B-B8E6-E83908D5D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variedade - implicações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E318C6-7955-6641-9466-8BBE880268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sz="2000" dirty="0"/>
              <a:t>Variedade Estrutural</a:t>
            </a:r>
          </a:p>
          <a:p>
            <a:pPr lvl="1"/>
            <a:r>
              <a:rPr lang="pt-BR" sz="1800" dirty="0"/>
              <a:t>Formatos e modelos</a:t>
            </a:r>
          </a:p>
          <a:p>
            <a:r>
              <a:rPr lang="pt-BR" sz="2000" dirty="0"/>
              <a:t>Variedade Semântica</a:t>
            </a:r>
          </a:p>
          <a:p>
            <a:pPr lvl="1"/>
            <a:r>
              <a:rPr lang="pt-BR" sz="1800" dirty="0"/>
              <a:t>Como interpretar e operar os dados</a:t>
            </a:r>
          </a:p>
          <a:p>
            <a:r>
              <a:rPr lang="pt-BR" sz="2000" dirty="0"/>
              <a:t>Variedade de Mídias</a:t>
            </a:r>
          </a:p>
          <a:p>
            <a:pPr lvl="1"/>
            <a:r>
              <a:rPr lang="pt-BR" sz="1800" dirty="0"/>
              <a:t>Meio no qual os dados são obtidos</a:t>
            </a:r>
          </a:p>
          <a:p>
            <a:r>
              <a:rPr lang="pt-BR" sz="2000" dirty="0"/>
              <a:t>Variação de disponibilidade</a:t>
            </a:r>
          </a:p>
          <a:p>
            <a:pPr lvl="1"/>
            <a:r>
              <a:rPr lang="pt-BR" sz="1800" dirty="0"/>
              <a:t>Tempo real? Intermitentes?</a:t>
            </a:r>
          </a:p>
        </p:txBody>
      </p:sp>
    </p:spTree>
    <p:extLst>
      <p:ext uri="{BB962C8B-B14F-4D97-AF65-F5344CB8AC3E}">
        <p14:creationId xmlns:p14="http://schemas.microsoft.com/office/powerpoint/2010/main" val="2500562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BEFA49-87EB-C347-85E5-61FA3F5D3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Variedade dentro de um tipo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3945F8-3AFC-494B-8D95-6EBA6E3B2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40864"/>
            <a:ext cx="5340637" cy="3634486"/>
          </a:xfrm>
        </p:spPr>
        <p:txBody>
          <a:bodyPr anchor="t">
            <a:normAutofit/>
          </a:bodyPr>
          <a:lstStyle/>
          <a:p>
            <a:r>
              <a:rPr lang="pt-BR" sz="2000" dirty="0"/>
              <a:t>Coleção de um </a:t>
            </a:r>
            <a:r>
              <a:rPr lang="pt-BR" sz="2000" dirty="0" err="1"/>
              <a:t>Email</a:t>
            </a:r>
            <a:endParaRPr lang="pt-BR" sz="2000" dirty="0"/>
          </a:p>
          <a:p>
            <a:pPr lvl="1"/>
            <a:r>
              <a:rPr lang="pt-BR" sz="1800" dirty="0"/>
              <a:t>Dados tabulares</a:t>
            </a:r>
          </a:p>
          <a:p>
            <a:endParaRPr lang="pt-BR" sz="2000" dirty="0"/>
          </a:p>
        </p:txBody>
      </p:sp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1A5149B8-F321-1F41-8CEA-EAE63F2FE894}"/>
              </a:ext>
            </a:extLst>
          </p:cNvPr>
          <p:cNvSpPr txBox="1">
            <a:spLocks/>
          </p:cNvSpPr>
          <p:nvPr/>
        </p:nvSpPr>
        <p:spPr>
          <a:xfrm>
            <a:off x="6270173" y="2641600"/>
            <a:ext cx="5536576" cy="33337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06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sz="1800" dirty="0"/>
              <a:t>Texto não-estruturado</a:t>
            </a:r>
          </a:p>
          <a:p>
            <a:endParaRPr lang="pt-BR" dirty="0"/>
          </a:p>
        </p:txBody>
      </p:sp>
      <p:pic>
        <p:nvPicPr>
          <p:cNvPr id="6" name="Imagem 5" descr="Texto, Carta&#10;&#10;Descrição gerada automaticamente">
            <a:extLst>
              <a:ext uri="{FF2B5EF4-FFF2-40B4-BE49-F238E27FC236}">
                <a16:creationId xmlns:a16="http://schemas.microsoft.com/office/drawing/2014/main" id="{CB5B1D6C-9352-1847-9D14-518628619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1" y="3368893"/>
            <a:ext cx="4474617" cy="1972364"/>
          </a:xfrm>
          <a:prstGeom prst="rect">
            <a:avLst/>
          </a:prstGeom>
        </p:spPr>
      </p:pic>
      <p:pic>
        <p:nvPicPr>
          <p:cNvPr id="8" name="Imagem 7" descr="Tela de celular com texto preto sobre fundo branco&#10;&#10;Descrição gerada automaticamente com confiança baixa">
            <a:extLst>
              <a:ext uri="{FF2B5EF4-FFF2-40B4-BE49-F238E27FC236}">
                <a16:creationId xmlns:a16="http://schemas.microsoft.com/office/drawing/2014/main" id="{B2C7C0C5-72FE-9C42-AA25-65781A1DC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4107" y="3166355"/>
            <a:ext cx="4667900" cy="1188720"/>
          </a:xfrm>
          <a:prstGeom prst="rect">
            <a:avLst/>
          </a:prstGeom>
        </p:spPr>
      </p:pic>
      <p:pic>
        <p:nvPicPr>
          <p:cNvPr id="10" name="Imagem 9" descr="Texto, Carta&#10;&#10;Descrição gerada automaticamente">
            <a:extLst>
              <a:ext uri="{FF2B5EF4-FFF2-40B4-BE49-F238E27FC236}">
                <a16:creationId xmlns:a16="http://schemas.microsoft.com/office/drawing/2014/main" id="{84A4F7CC-0553-A240-9FCD-509E7C9EB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3020" y="4453445"/>
            <a:ext cx="1853597" cy="1188720"/>
          </a:xfrm>
          <a:prstGeom prst="rect">
            <a:avLst/>
          </a:prstGeom>
        </p:spPr>
      </p:pic>
      <p:pic>
        <p:nvPicPr>
          <p:cNvPr id="12" name="Imagem 11" descr="Diagrama&#10;&#10;Descrição gerada automaticamente">
            <a:extLst>
              <a:ext uri="{FF2B5EF4-FFF2-40B4-BE49-F238E27FC236}">
                <a16:creationId xmlns:a16="http://schemas.microsoft.com/office/drawing/2014/main" id="{24F507B1-2BEE-8044-A04C-831A64E74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9817" y="4641404"/>
            <a:ext cx="2396932" cy="133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63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D97B75-0FC7-214E-931C-CE24B350A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Problemas de escalabilidade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ED8A4E-C81C-9944-A0A8-F73855B1AE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Dificulta o tratamento / processamento</a:t>
            </a:r>
          </a:p>
          <a:p>
            <a:r>
              <a:rPr lang="pt-BR" sz="2400" dirty="0"/>
              <a:t>Dificulta a criação de uma base comum para armazenamento</a:t>
            </a:r>
          </a:p>
          <a:p>
            <a:r>
              <a:rPr lang="pt-BR" sz="2400" dirty="0"/>
              <a:t>Dificulta a comparação e correspondência de dados </a:t>
            </a:r>
          </a:p>
          <a:p>
            <a:r>
              <a:rPr lang="pt-BR" sz="2400" dirty="0"/>
              <a:t>Dificulta a integração</a:t>
            </a:r>
          </a:p>
          <a:p>
            <a:r>
              <a:rPr lang="pt-BR" sz="2400" dirty="0"/>
              <a:t>Mudanças de Gestão e Políticas</a:t>
            </a:r>
          </a:p>
        </p:txBody>
      </p:sp>
    </p:spTree>
    <p:extLst>
      <p:ext uri="{BB962C8B-B14F-4D97-AF65-F5344CB8AC3E}">
        <p14:creationId xmlns:p14="http://schemas.microsoft.com/office/powerpoint/2010/main" val="1291654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D5BA06-EDDE-BE42-A29C-6B667E6DF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186EEDD4-D9D9-B944-AD33-AA93DC397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7067" y="0"/>
            <a:ext cx="9828747" cy="6858000"/>
          </a:xfrm>
        </p:spPr>
      </p:pic>
    </p:spTree>
    <p:extLst>
      <p:ext uri="{BB962C8B-B14F-4D97-AF65-F5344CB8AC3E}">
        <p14:creationId xmlns:p14="http://schemas.microsoft.com/office/powerpoint/2010/main" val="971983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53E1FD-57BB-194E-AFAD-0BC7367A2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Velocidade == rapidez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EF5C63F-EDB1-6741-A673-4E7D1A7CC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Rapidez na criação</a:t>
            </a:r>
          </a:p>
          <a:p>
            <a:r>
              <a:rPr lang="pt-BR" dirty="0"/>
              <a:t>Rapidez no armazenamento de dados</a:t>
            </a:r>
          </a:p>
          <a:p>
            <a:r>
              <a:rPr lang="pt-BR" dirty="0"/>
              <a:t>Rapidez na análise de dados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/>
              <a:t>BIG DATA =&gt; AÇÃO EM TEMPO REAL</a:t>
            </a:r>
          </a:p>
        </p:txBody>
      </p:sp>
      <p:pic>
        <p:nvPicPr>
          <p:cNvPr id="5" name="Imagem 4" descr="Mão segurando celular com tela ligada&#10;&#10;Descrição gerada automaticamente">
            <a:extLst>
              <a:ext uri="{FF2B5EF4-FFF2-40B4-BE49-F238E27FC236}">
                <a16:creationId xmlns:a16="http://schemas.microsoft.com/office/drawing/2014/main" id="{5E7CB73B-349C-5C4B-AB31-5DCF51028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127" y="16763"/>
            <a:ext cx="3648873" cy="3974665"/>
          </a:xfrm>
          <a:prstGeom prst="rect">
            <a:avLst/>
          </a:prstGeom>
        </p:spPr>
      </p:pic>
      <p:pic>
        <p:nvPicPr>
          <p:cNvPr id="7" name="Imagem 6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F3A11832-06BD-D949-8E0D-C25284678A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31" t="34133" r="41006" b="25926"/>
          <a:stretch/>
        </p:blipFill>
        <p:spPr>
          <a:xfrm>
            <a:off x="4673600" y="3843692"/>
            <a:ext cx="5050971" cy="299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67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677A7A-7003-0947-B3BF-5A743F733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PROCESSAMENTO EM BATCH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EFF8F352-99F8-2A40-A5F2-D28D440E0138}"/>
              </a:ext>
            </a:extLst>
          </p:cNvPr>
          <p:cNvGrpSpPr/>
          <p:nvPr/>
        </p:nvGrpSpPr>
        <p:grpSpPr>
          <a:xfrm>
            <a:off x="811018" y="2208168"/>
            <a:ext cx="10569963" cy="954107"/>
            <a:chOff x="811018" y="2208168"/>
            <a:chExt cx="10569963" cy="954107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C35C4B7A-B31C-804A-9F35-5AFB8DEC2E2F}"/>
                </a:ext>
              </a:extLst>
            </p:cNvPr>
            <p:cNvSpPr txBox="1"/>
            <p:nvPr/>
          </p:nvSpPr>
          <p:spPr>
            <a:xfrm>
              <a:off x="811018" y="2346667"/>
              <a:ext cx="1650989" cy="67710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pt-BR" sz="1000" dirty="0">
                <a:solidFill>
                  <a:schemeClr val="bg1"/>
                </a:solidFill>
              </a:endParaRPr>
            </a:p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COLETA</a:t>
              </a:r>
            </a:p>
            <a:p>
              <a:pPr algn="ctr"/>
              <a:endParaRPr lang="pt-BR" sz="1000" dirty="0">
                <a:solidFill>
                  <a:schemeClr val="bg1"/>
                </a:solidFill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D78BBEB8-AC64-0247-A67B-52F28BC87449}"/>
                </a:ext>
              </a:extLst>
            </p:cNvPr>
            <p:cNvSpPr txBox="1"/>
            <p:nvPr/>
          </p:nvSpPr>
          <p:spPr>
            <a:xfrm>
              <a:off x="2950055" y="2346668"/>
              <a:ext cx="1650989" cy="67710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pt-BR" sz="1000" dirty="0">
                <a:solidFill>
                  <a:schemeClr val="bg1"/>
                </a:solidFill>
              </a:endParaRPr>
            </a:p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LIMPEZA</a:t>
              </a:r>
            </a:p>
            <a:p>
              <a:pPr algn="ctr"/>
              <a:endParaRPr lang="pt-BR" sz="1000" dirty="0">
                <a:solidFill>
                  <a:schemeClr val="bg1"/>
                </a:solidFill>
              </a:endParaRP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4D25A8C4-CACA-E540-8380-BAFBFB8C2AE2}"/>
                </a:ext>
              </a:extLst>
            </p:cNvPr>
            <p:cNvSpPr txBox="1"/>
            <p:nvPr/>
          </p:nvSpPr>
          <p:spPr>
            <a:xfrm>
              <a:off x="9729992" y="2346667"/>
              <a:ext cx="1650989" cy="67710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pt-BR" sz="1000" dirty="0">
                <a:solidFill>
                  <a:schemeClr val="bg1"/>
                </a:solidFill>
              </a:endParaRPr>
            </a:p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AÇÃO</a:t>
              </a:r>
            </a:p>
            <a:p>
              <a:pPr algn="ctr"/>
              <a:endParaRPr lang="pt-BR" sz="1000" dirty="0">
                <a:solidFill>
                  <a:schemeClr val="bg1"/>
                </a:solidFill>
              </a:endParaRP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774D984A-A82D-D646-98E8-C21E8E90724C}"/>
                </a:ext>
              </a:extLst>
            </p:cNvPr>
            <p:cNvSpPr txBox="1"/>
            <p:nvPr/>
          </p:nvSpPr>
          <p:spPr>
            <a:xfrm>
              <a:off x="5089092" y="2208168"/>
              <a:ext cx="2013815" cy="95410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pt-BR" sz="1000" dirty="0">
                <a:solidFill>
                  <a:schemeClr val="bg1"/>
                </a:solidFill>
              </a:endParaRPr>
            </a:p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ALIMENTAÇÃO EM PEDAÇOS</a:t>
              </a:r>
            </a:p>
            <a:p>
              <a:pPr algn="ctr"/>
              <a:endParaRPr lang="pt-BR" sz="1000" dirty="0">
                <a:solidFill>
                  <a:schemeClr val="bg1"/>
                </a:solidFill>
              </a:endParaRP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D9D32875-B93E-F644-99BA-573BB5FEB46E}"/>
                </a:ext>
              </a:extLst>
            </p:cNvPr>
            <p:cNvSpPr txBox="1"/>
            <p:nvPr/>
          </p:nvSpPr>
          <p:spPr>
            <a:xfrm>
              <a:off x="7590955" y="2349982"/>
              <a:ext cx="1650989" cy="67710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pt-BR" sz="1000" dirty="0">
                <a:solidFill>
                  <a:schemeClr val="bg1"/>
                </a:solidFill>
              </a:endParaRPr>
            </a:p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ESPERAR</a:t>
              </a:r>
            </a:p>
            <a:p>
              <a:pPr algn="ctr"/>
              <a:endParaRPr lang="pt-BR" sz="1000" dirty="0">
                <a:solidFill>
                  <a:schemeClr val="bg1"/>
                </a:solidFill>
              </a:endParaRPr>
            </a:p>
          </p:txBody>
        </p:sp>
        <p:sp>
          <p:nvSpPr>
            <p:cNvPr id="13" name="Seta para a Direita 12">
              <a:extLst>
                <a:ext uri="{FF2B5EF4-FFF2-40B4-BE49-F238E27FC236}">
                  <a16:creationId xmlns:a16="http://schemas.microsoft.com/office/drawing/2014/main" id="{F00D1DFC-3648-924C-9D51-E7FA796E137A}"/>
                </a:ext>
              </a:extLst>
            </p:cNvPr>
            <p:cNvSpPr/>
            <p:nvPr/>
          </p:nvSpPr>
          <p:spPr>
            <a:xfrm>
              <a:off x="4446808" y="2474764"/>
              <a:ext cx="642284" cy="4209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Seta para a Direita 13">
              <a:extLst>
                <a:ext uri="{FF2B5EF4-FFF2-40B4-BE49-F238E27FC236}">
                  <a16:creationId xmlns:a16="http://schemas.microsoft.com/office/drawing/2014/main" id="{88C7E3FD-35B2-7548-9554-C972A2C592C9}"/>
                </a:ext>
              </a:extLst>
            </p:cNvPr>
            <p:cNvSpPr/>
            <p:nvPr/>
          </p:nvSpPr>
          <p:spPr>
            <a:xfrm>
              <a:off x="6941421" y="2467429"/>
              <a:ext cx="642284" cy="4209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Seta para a Direita 14">
              <a:extLst>
                <a:ext uri="{FF2B5EF4-FFF2-40B4-BE49-F238E27FC236}">
                  <a16:creationId xmlns:a16="http://schemas.microsoft.com/office/drawing/2014/main" id="{D70A19D2-02BF-3A43-A5BF-3A0F68D82562}"/>
                </a:ext>
              </a:extLst>
            </p:cNvPr>
            <p:cNvSpPr/>
            <p:nvPr/>
          </p:nvSpPr>
          <p:spPr>
            <a:xfrm>
              <a:off x="9087708" y="2467429"/>
              <a:ext cx="642284" cy="4209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Seta para a Direita 19">
              <a:extLst>
                <a:ext uri="{FF2B5EF4-FFF2-40B4-BE49-F238E27FC236}">
                  <a16:creationId xmlns:a16="http://schemas.microsoft.com/office/drawing/2014/main" id="{7BDB937F-B1AD-A44B-BBD5-6851748A7B20}"/>
                </a:ext>
              </a:extLst>
            </p:cNvPr>
            <p:cNvSpPr/>
            <p:nvPr/>
          </p:nvSpPr>
          <p:spPr>
            <a:xfrm>
              <a:off x="2460171" y="2460175"/>
              <a:ext cx="642284" cy="4209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82931F00-5A35-9E4C-AB78-EE3D650E0F4F}"/>
              </a:ext>
            </a:extLst>
          </p:cNvPr>
          <p:cNvGrpSpPr/>
          <p:nvPr/>
        </p:nvGrpSpPr>
        <p:grpSpPr>
          <a:xfrm>
            <a:off x="656215" y="4917559"/>
            <a:ext cx="10954592" cy="1238285"/>
            <a:chOff x="324791" y="3823732"/>
            <a:chExt cx="10954592" cy="1238285"/>
          </a:xfrm>
        </p:grpSpPr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873BA79D-295F-654B-9442-0B353A28D221}"/>
                </a:ext>
              </a:extLst>
            </p:cNvPr>
            <p:cNvSpPr txBox="1"/>
            <p:nvPr/>
          </p:nvSpPr>
          <p:spPr>
            <a:xfrm>
              <a:off x="324791" y="3823732"/>
              <a:ext cx="2701439" cy="123110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pt-BR" sz="1000" dirty="0">
                <a:solidFill>
                  <a:schemeClr val="bg1"/>
                </a:solidFill>
              </a:endParaRPr>
            </a:p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CAPTURE INSTANTANEAMENTE DADOS DE STREAMING</a:t>
              </a:r>
              <a:endParaRPr lang="pt-BR" sz="1000" dirty="0">
                <a:solidFill>
                  <a:schemeClr val="bg1"/>
                </a:solidFill>
              </a:endParaRPr>
            </a:p>
            <a:p>
              <a:pPr algn="ctr"/>
              <a:endParaRPr lang="pt-BR" sz="1000" dirty="0">
                <a:solidFill>
                  <a:schemeClr val="bg1"/>
                </a:solidFill>
              </a:endParaRP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B6A1C43D-47BD-D84B-ADDE-BCA9BF57986B}"/>
                </a:ext>
              </a:extLst>
            </p:cNvPr>
            <p:cNvSpPr txBox="1"/>
            <p:nvPr/>
          </p:nvSpPr>
          <p:spPr>
            <a:xfrm>
              <a:off x="3578718" y="3830911"/>
              <a:ext cx="2701439" cy="123110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pt-BR" sz="1000" dirty="0">
                <a:solidFill>
                  <a:schemeClr val="bg1"/>
                </a:solidFill>
              </a:endParaRPr>
            </a:p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ALIMENTE AS MÁQUINAS EM TEMPO REAL</a:t>
              </a:r>
              <a:endParaRPr lang="pt-BR" sz="1000" dirty="0">
                <a:solidFill>
                  <a:schemeClr val="bg1"/>
                </a:solidFill>
              </a:endParaRPr>
            </a:p>
            <a:p>
              <a:pPr algn="ctr"/>
              <a:endParaRPr lang="pt-BR" sz="1000" dirty="0">
                <a:solidFill>
                  <a:schemeClr val="bg1"/>
                </a:solidFill>
              </a:endParaRPr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D87FAEEF-3D37-554E-AD65-5057E3AD3A49}"/>
                </a:ext>
              </a:extLst>
            </p:cNvPr>
            <p:cNvSpPr txBox="1"/>
            <p:nvPr/>
          </p:nvSpPr>
          <p:spPr>
            <a:xfrm>
              <a:off x="6880603" y="3969658"/>
              <a:ext cx="2176215" cy="95410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pt-BR" sz="1000" dirty="0">
                <a:solidFill>
                  <a:schemeClr val="bg1"/>
                </a:solidFill>
              </a:endParaRPr>
            </a:p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PROCESSE EM TEMPO REAL</a:t>
              </a:r>
              <a:endParaRPr lang="pt-BR" sz="1000" dirty="0">
                <a:solidFill>
                  <a:schemeClr val="bg1"/>
                </a:solidFill>
              </a:endParaRPr>
            </a:p>
            <a:p>
              <a:pPr algn="ctr"/>
              <a:endParaRPr lang="pt-BR" sz="1000" dirty="0">
                <a:solidFill>
                  <a:schemeClr val="bg1"/>
                </a:solidFill>
              </a:endParaRP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797F4E60-F92B-0845-AED0-C698031022EA}"/>
                </a:ext>
              </a:extLst>
            </p:cNvPr>
            <p:cNvSpPr txBox="1"/>
            <p:nvPr/>
          </p:nvSpPr>
          <p:spPr>
            <a:xfrm>
              <a:off x="9628394" y="4107910"/>
              <a:ext cx="1650989" cy="67710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pt-BR" sz="1000" dirty="0">
                <a:solidFill>
                  <a:schemeClr val="bg1"/>
                </a:solidFill>
              </a:endParaRPr>
            </a:p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AÇÃO</a:t>
              </a:r>
            </a:p>
            <a:p>
              <a:pPr algn="ctr"/>
              <a:endParaRPr lang="pt-BR" sz="1000" dirty="0">
                <a:solidFill>
                  <a:schemeClr val="bg1"/>
                </a:solidFill>
              </a:endParaRPr>
            </a:p>
          </p:txBody>
        </p:sp>
        <p:sp>
          <p:nvSpPr>
            <p:cNvPr id="12" name="Seta para a Direita 11">
              <a:extLst>
                <a:ext uri="{FF2B5EF4-FFF2-40B4-BE49-F238E27FC236}">
                  <a16:creationId xmlns:a16="http://schemas.microsoft.com/office/drawing/2014/main" id="{60299D10-556D-134E-9CE9-6D3DEB4C7D75}"/>
                </a:ext>
              </a:extLst>
            </p:cNvPr>
            <p:cNvSpPr/>
            <p:nvPr/>
          </p:nvSpPr>
          <p:spPr>
            <a:xfrm>
              <a:off x="2927372" y="4228827"/>
              <a:ext cx="642284" cy="4209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Seta para a Direita 20">
              <a:extLst>
                <a:ext uri="{FF2B5EF4-FFF2-40B4-BE49-F238E27FC236}">
                  <a16:creationId xmlns:a16="http://schemas.microsoft.com/office/drawing/2014/main" id="{40EF0126-2268-E945-9EA1-2B22F68381AD}"/>
                </a:ext>
              </a:extLst>
            </p:cNvPr>
            <p:cNvSpPr/>
            <p:nvPr/>
          </p:nvSpPr>
          <p:spPr>
            <a:xfrm>
              <a:off x="6214867" y="4236007"/>
              <a:ext cx="642284" cy="4209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Seta para a Direita 21">
              <a:extLst>
                <a:ext uri="{FF2B5EF4-FFF2-40B4-BE49-F238E27FC236}">
                  <a16:creationId xmlns:a16="http://schemas.microsoft.com/office/drawing/2014/main" id="{7AF96DD3-6583-404B-A008-31DB16F4EBD4}"/>
                </a:ext>
              </a:extLst>
            </p:cNvPr>
            <p:cNvSpPr/>
            <p:nvPr/>
          </p:nvSpPr>
          <p:spPr>
            <a:xfrm>
              <a:off x="8943486" y="4236007"/>
              <a:ext cx="642284" cy="4209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5" name="Título 1">
            <a:extLst>
              <a:ext uri="{FF2B5EF4-FFF2-40B4-BE49-F238E27FC236}">
                <a16:creationId xmlns:a16="http://schemas.microsoft.com/office/drawing/2014/main" id="{D2BA884C-A60C-024A-AEFC-DA8034DC8F49}"/>
              </a:ext>
            </a:extLst>
          </p:cNvPr>
          <p:cNvSpPr txBox="1">
            <a:spLocks/>
          </p:cNvSpPr>
          <p:nvPr/>
        </p:nvSpPr>
        <p:spPr>
          <a:xfrm>
            <a:off x="581191" y="3533470"/>
            <a:ext cx="11029616" cy="118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dirty="0"/>
              <a:t>PROCESSAMENTO EM TEMPO REAL</a:t>
            </a:r>
          </a:p>
        </p:txBody>
      </p:sp>
    </p:spTree>
    <p:extLst>
      <p:ext uri="{BB962C8B-B14F-4D97-AF65-F5344CB8AC3E}">
        <p14:creationId xmlns:p14="http://schemas.microsoft.com/office/powerpoint/2010/main" val="1382532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A8C9D0-6841-1C42-A467-E86C69001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230E52-9F25-5142-B6FB-5E69F0796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800" dirty="0"/>
              <a:t>Taxa necessária para ações orientadas por dados </a:t>
            </a:r>
          </a:p>
          <a:p>
            <a:endParaRPr lang="pt-PT" sz="2800" dirty="0"/>
          </a:p>
          <a:p>
            <a:r>
              <a:rPr lang="pt-PT" sz="2800" dirty="0"/>
              <a:t>Taxa de geração e processamento de dados</a:t>
            </a:r>
          </a:p>
          <a:p>
            <a:endParaRPr lang="pt-BR" sz="2800" dirty="0"/>
          </a:p>
        </p:txBody>
      </p:sp>
      <p:sp>
        <p:nvSpPr>
          <p:cNvPr id="4" name="Seta para Baixo 3">
            <a:extLst>
              <a:ext uri="{FF2B5EF4-FFF2-40B4-BE49-F238E27FC236}">
                <a16:creationId xmlns:a16="http://schemas.microsoft.com/office/drawing/2014/main" id="{D3C77E32-2263-A544-90C8-0924AE102E11}"/>
              </a:ext>
            </a:extLst>
          </p:cNvPr>
          <p:cNvSpPr/>
          <p:nvPr/>
        </p:nvSpPr>
        <p:spPr>
          <a:xfrm>
            <a:off x="3976914" y="3429000"/>
            <a:ext cx="870857" cy="8817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4499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A8A7A4-6219-AD4C-8134-5DAEB3C6F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3V’s +2V’S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E590EC-8E5F-BC42-B6BC-61A16DEBF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32F6083-364D-DD4B-98C7-8D3E035E5A89}"/>
              </a:ext>
            </a:extLst>
          </p:cNvPr>
          <p:cNvSpPr txBox="1"/>
          <p:nvPr/>
        </p:nvSpPr>
        <p:spPr>
          <a:xfrm>
            <a:off x="6839855" y="670831"/>
            <a:ext cx="1770743" cy="67710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</a:endParaRP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VOLUME</a:t>
            </a:r>
          </a:p>
          <a:p>
            <a:pPr algn="ctr"/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4E04F73-50BE-524A-B362-F26FCDA8E988}"/>
              </a:ext>
            </a:extLst>
          </p:cNvPr>
          <p:cNvSpPr txBox="1"/>
          <p:nvPr/>
        </p:nvSpPr>
        <p:spPr>
          <a:xfrm>
            <a:off x="5069112" y="1922201"/>
            <a:ext cx="1770743" cy="67710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</a:endParaRP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VELOCIDADE</a:t>
            </a:r>
          </a:p>
          <a:p>
            <a:pPr algn="ctr"/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3E41139-CFFE-794D-85A7-4E41C8FB6A17}"/>
              </a:ext>
            </a:extLst>
          </p:cNvPr>
          <p:cNvSpPr txBox="1"/>
          <p:nvPr/>
        </p:nvSpPr>
        <p:spPr>
          <a:xfrm>
            <a:off x="8610598" y="1868709"/>
            <a:ext cx="1770743" cy="67710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</a:endParaRP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VARIEDADE</a:t>
            </a:r>
          </a:p>
          <a:p>
            <a:pPr algn="ctr"/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273EB86-F1AE-F147-875F-8E59E308C1D5}"/>
              </a:ext>
            </a:extLst>
          </p:cNvPr>
          <p:cNvSpPr txBox="1"/>
          <p:nvPr/>
        </p:nvSpPr>
        <p:spPr>
          <a:xfrm>
            <a:off x="5515428" y="3270519"/>
            <a:ext cx="1770743" cy="67710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</a:endParaRP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VERACIDADE</a:t>
            </a:r>
          </a:p>
          <a:p>
            <a:pPr algn="ctr"/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676335E-495D-3F40-89A0-206CFA410EC4}"/>
              </a:ext>
            </a:extLst>
          </p:cNvPr>
          <p:cNvSpPr txBox="1"/>
          <p:nvPr/>
        </p:nvSpPr>
        <p:spPr>
          <a:xfrm>
            <a:off x="8127689" y="3286407"/>
            <a:ext cx="1770743" cy="67710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</a:endParaRP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VALÊNCIA</a:t>
            </a:r>
          </a:p>
          <a:p>
            <a:pPr algn="ctr"/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10" name="Cruz 9">
            <a:extLst>
              <a:ext uri="{FF2B5EF4-FFF2-40B4-BE49-F238E27FC236}">
                <a16:creationId xmlns:a16="http://schemas.microsoft.com/office/drawing/2014/main" id="{619E9FD2-1EC3-6E43-B554-095FE542FBC8}"/>
              </a:ext>
            </a:extLst>
          </p:cNvPr>
          <p:cNvSpPr/>
          <p:nvPr/>
        </p:nvSpPr>
        <p:spPr>
          <a:xfrm>
            <a:off x="7456714" y="2545817"/>
            <a:ext cx="537027" cy="567354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9639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EEF6B8-F7F5-A94F-89D2-6C088ADA6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Características de Big data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D24A23-6540-964B-9C8F-9311C4B92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/>
              <a:t>3 </a:t>
            </a:r>
            <a:r>
              <a:rPr lang="pt-BR" sz="2400" dirty="0" err="1"/>
              <a:t>V’s</a:t>
            </a:r>
            <a:r>
              <a:rPr lang="pt-BR" sz="2400" dirty="0"/>
              <a:t> + 2V’s</a:t>
            </a:r>
          </a:p>
          <a:p>
            <a:r>
              <a:rPr lang="pt-BR" sz="2400" dirty="0"/>
              <a:t>Obtendo valor de Big Data</a:t>
            </a:r>
          </a:p>
          <a:p>
            <a:r>
              <a:rPr lang="pt-BR" sz="2400" dirty="0"/>
              <a:t>Traçando uma estratégia de Big Data</a:t>
            </a:r>
          </a:p>
          <a:p>
            <a:r>
              <a:rPr lang="pt-BR" sz="2400" dirty="0"/>
              <a:t>Os 5 </a:t>
            </a:r>
            <a:r>
              <a:rPr lang="pt-BR" sz="2400" dirty="0" err="1"/>
              <a:t>P’s</a:t>
            </a:r>
            <a:r>
              <a:rPr lang="pt-BR" sz="2400" dirty="0"/>
              <a:t> de Data Science</a:t>
            </a:r>
          </a:p>
          <a:p>
            <a:endParaRPr lang="pt-BR" dirty="0"/>
          </a:p>
          <a:p>
            <a:pPr marL="0" indent="0">
              <a:buNone/>
            </a:pPr>
            <a:r>
              <a:rPr lang="pt-BR" dirty="0" err="1"/>
              <a:t>https</a:t>
            </a:r>
            <a:r>
              <a:rPr lang="pt-BR" dirty="0"/>
              <a:t>://</a:t>
            </a:r>
            <a:r>
              <a:rPr lang="pt-BR" dirty="0" err="1"/>
              <a:t>www.ibm.com</a:t>
            </a:r>
            <a:r>
              <a:rPr lang="pt-BR" dirty="0"/>
              <a:t>/blogs/</a:t>
            </a:r>
            <a:r>
              <a:rPr lang="pt-BR" dirty="0" err="1"/>
              <a:t>watson-health</a:t>
            </a:r>
            <a:r>
              <a:rPr lang="pt-BR" dirty="0"/>
              <a:t>/the-5-vs-of-big-data/</a:t>
            </a:r>
          </a:p>
        </p:txBody>
      </p:sp>
    </p:spTree>
    <p:extLst>
      <p:ext uri="{BB962C8B-B14F-4D97-AF65-F5344CB8AC3E}">
        <p14:creationId xmlns:p14="http://schemas.microsoft.com/office/powerpoint/2010/main" val="2465071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58DF7D-C2D0-4B03-A7A0-2F06B789E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26B711-3121-40B0-8377-A64F3DC00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5C4D3D-ABBA-4B4E-93E5-01E34371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DDD5E5-0097-4C6C-B266-5732EDA96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52EF87-C74F-4D3F-9CAD-EEA1733C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97643"/>
            <a:ext cx="3703320" cy="5792922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479AFC-39A1-8E43-A76A-16C3EDE5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4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pt-BR">
                <a:solidFill>
                  <a:srgbClr val="FFFEFF"/>
                </a:solidFill>
              </a:rPr>
              <a:t>VERACIDADE – incerteza dos dados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8C077B-106A-1F41-BB84-C1DED481D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4935" y="1037968"/>
            <a:ext cx="6725899" cy="4820832"/>
          </a:xfrm>
        </p:spPr>
        <p:txBody>
          <a:bodyPr>
            <a:normAutofit/>
          </a:bodyPr>
          <a:lstStyle/>
          <a:p>
            <a:r>
              <a:rPr lang="pt-BR" sz="2800" dirty="0"/>
              <a:t>1 EM CADA 3 GESTORES </a:t>
            </a:r>
          </a:p>
          <a:p>
            <a:pPr lvl="1"/>
            <a:r>
              <a:rPr lang="pt-BR" sz="2400" dirty="0"/>
              <a:t>Não confia nas informações que eles usam para tomar decisões</a:t>
            </a:r>
          </a:p>
          <a:p>
            <a:r>
              <a:rPr lang="pt-PT" sz="2800" dirty="0"/>
              <a:t>Má qualidade de dados custa à economia dos EUA cerca de US$3,1 </a:t>
            </a:r>
            <a:r>
              <a:rPr lang="pt-PT" sz="2800" dirty="0" err="1"/>
              <a:t>trilhões</a:t>
            </a:r>
            <a:r>
              <a:rPr lang="pt-PT" sz="2800" dirty="0"/>
              <a:t> por ano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86948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A9B36F-6048-3040-9A92-52441A1C4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VERACIDADE == QUALIDADE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36CBFF-F787-594B-8144-BFB72F73D8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VALIDADE E VOLATILIDADE</a:t>
            </a:r>
          </a:p>
          <a:p>
            <a:r>
              <a:rPr lang="pt-BR" sz="2000" dirty="0"/>
              <a:t>Acurácia de dados</a:t>
            </a:r>
          </a:p>
          <a:p>
            <a:r>
              <a:rPr lang="pt-BR" sz="2000" dirty="0"/>
              <a:t>Confiabilidade de fontes de dados</a:t>
            </a:r>
          </a:p>
          <a:p>
            <a:r>
              <a:rPr lang="pt-BR" sz="2000" dirty="0"/>
              <a:t>Contexto dentro da análise</a:t>
            </a:r>
          </a:p>
        </p:txBody>
      </p:sp>
    </p:spTree>
    <p:extLst>
      <p:ext uri="{BB962C8B-B14F-4D97-AF65-F5344CB8AC3E}">
        <p14:creationId xmlns:p14="http://schemas.microsoft.com/office/powerpoint/2010/main" val="3948744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0559C0-E99F-2E4E-95DD-836E9D1AB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399B2DF8-4286-F944-B298-8A1DA142A7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690" y="0"/>
            <a:ext cx="11882310" cy="6858000"/>
          </a:xfrm>
        </p:spPr>
      </p:pic>
    </p:spTree>
    <p:extLst>
      <p:ext uri="{BB962C8B-B14F-4D97-AF65-F5344CB8AC3E}">
        <p14:creationId xmlns:p14="http://schemas.microsoft.com/office/powerpoint/2010/main" val="3838316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FF0F279-8201-5A46-BF4E-86F689BEE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Mas dados sociais não funcionam???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D432A10-3EFE-B84F-A9F1-E4ACE202D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13" y="2536031"/>
            <a:ext cx="3123783" cy="3671936"/>
          </a:xfrm>
        </p:spPr>
        <p:txBody>
          <a:bodyPr anchor="t"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Quando confiar em análise de sentimentos???</a:t>
            </a:r>
          </a:p>
        </p:txBody>
      </p:sp>
      <p:pic>
        <p:nvPicPr>
          <p:cNvPr id="5" name="Imagem 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91F86A44-A697-0745-A9D3-A885707985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86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  <p:pic>
        <p:nvPicPr>
          <p:cNvPr id="7" name="Imagem 6" descr="Tela de computador&#10;&#10;Descrição gerada automaticamente">
            <a:extLst>
              <a:ext uri="{FF2B5EF4-FFF2-40B4-BE49-F238E27FC236}">
                <a16:creationId xmlns:a16="http://schemas.microsoft.com/office/drawing/2014/main" id="{862B712C-53B6-BF40-9F7B-E971ACBA1E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63" t="27090" r="41138" b="24464"/>
          <a:stretch/>
        </p:blipFill>
        <p:spPr>
          <a:xfrm>
            <a:off x="641253" y="3398429"/>
            <a:ext cx="3290043" cy="238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86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3B06426-FFC1-C144-B060-88E5D8231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2724" y="702156"/>
            <a:ext cx="7225075" cy="1013800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tx2"/>
                </a:solidFill>
              </a:rPr>
              <a:t>um bom exemplo – google flu trends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72603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Espaço Reservado para Conteúdo 4" descr="Gráfico, Aplicativo&#10;&#10;Descrição gerada automaticamente">
            <a:extLst>
              <a:ext uri="{FF2B5EF4-FFF2-40B4-BE49-F238E27FC236}">
                <a16:creationId xmlns:a16="http://schemas.microsoft.com/office/drawing/2014/main" id="{484984F8-5873-AA45-9892-F6B50FB719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8" r="2035" b="2"/>
          <a:stretch/>
        </p:blipFill>
        <p:spPr>
          <a:xfrm>
            <a:off x="446534" y="601201"/>
            <a:ext cx="3703320" cy="5774200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44A861E5-6572-FC59-749C-95B1535AD7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2726" y="1896533"/>
            <a:ext cx="6878108" cy="3962266"/>
          </a:xfrm>
        </p:spPr>
        <p:txBody>
          <a:bodyPr>
            <a:normAutofit/>
          </a:bodyPr>
          <a:lstStyle/>
          <a:p>
            <a:r>
              <a:rPr lang="en-US" dirty="0" err="1"/>
              <a:t>Acurácia</a:t>
            </a:r>
            <a:r>
              <a:rPr lang="en-US" dirty="0"/>
              <a:t> de dados</a:t>
            </a:r>
          </a:p>
          <a:p>
            <a:r>
              <a:rPr lang="en-US" dirty="0" err="1"/>
              <a:t>Confiabilidade</a:t>
            </a:r>
            <a:r>
              <a:rPr lang="en-US" dirty="0"/>
              <a:t> de </a:t>
            </a:r>
            <a:r>
              <a:rPr lang="en-US" dirty="0" err="1"/>
              <a:t>fontes</a:t>
            </a:r>
            <a:r>
              <a:rPr lang="en-US" dirty="0"/>
              <a:t> de dados</a:t>
            </a:r>
          </a:p>
          <a:p>
            <a:r>
              <a:rPr lang="en-US" dirty="0" err="1"/>
              <a:t>Contexto</a:t>
            </a:r>
            <a:r>
              <a:rPr lang="en-US" dirty="0"/>
              <a:t> dentro da </a:t>
            </a:r>
            <a:r>
              <a:rPr lang="en-US" dirty="0" err="1"/>
              <a:t>análise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Incerteza</a:t>
            </a:r>
            <a:endParaRPr lang="en-US" dirty="0"/>
          </a:p>
          <a:p>
            <a:r>
              <a:rPr lang="en-US" dirty="0" err="1"/>
              <a:t>Proveniência</a:t>
            </a:r>
            <a:endParaRPr lang="en-US" dirty="0"/>
          </a:p>
        </p:txBody>
      </p:sp>
      <p:sp>
        <p:nvSpPr>
          <p:cNvPr id="6" name="Seta para Baixo 5">
            <a:extLst>
              <a:ext uri="{FF2B5EF4-FFF2-40B4-BE49-F238E27FC236}">
                <a16:creationId xmlns:a16="http://schemas.microsoft.com/office/drawing/2014/main" id="{B3E5EDEC-8D17-F842-8A7A-4EB509395062}"/>
              </a:ext>
            </a:extLst>
          </p:cNvPr>
          <p:cNvSpPr/>
          <p:nvPr/>
        </p:nvSpPr>
        <p:spPr>
          <a:xfrm>
            <a:off x="4992914" y="3672114"/>
            <a:ext cx="406400" cy="812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E5A2AB6-6590-A340-8F12-72A42ECF63BE}"/>
              </a:ext>
            </a:extLst>
          </p:cNvPr>
          <p:cNvSpPr txBox="1"/>
          <p:nvPr/>
        </p:nvSpPr>
        <p:spPr>
          <a:xfrm>
            <a:off x="5347492" y="3570682"/>
            <a:ext cx="5693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36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D651B61-325E-4E73-8445-38B0DE8AAA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42E5253-D3AC-4AC2-B766-8B34F13C2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AE8D57-436A-4073-9A75-15BB5949F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852671-8EB6-4EAF-8AF8-65CF3FD66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2840C6-6494-4E12-A428-2012DA7DD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405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F5084D-B617-4011-8406-A93B64723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583" y="608797"/>
            <a:ext cx="5009388" cy="5781768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8E071A5-1CF2-384A-8187-C8608E3BA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72" y="1204126"/>
            <a:ext cx="4476811" cy="335883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valência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BF662F-FCBE-8F47-8C6B-0A39FAB0A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872" y="4659086"/>
            <a:ext cx="4476811" cy="12252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kern="1200" cap="all">
                <a:solidFill>
                  <a:srgbClr val="FFFFFF">
                    <a:alpha val="75000"/>
                  </a:srgbClr>
                </a:solidFill>
                <a:latin typeface="+mn-lt"/>
                <a:ea typeface="+mn-ea"/>
                <a:cs typeface="+mn-cs"/>
              </a:rPr>
              <a:t>Compreender as interrelações dos dados</a:t>
            </a: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96AADF30-2A48-924F-99DE-05BB66777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159884"/>
            <a:ext cx="5433917" cy="46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26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D6C4CD-8927-5246-91E1-F0D3AD986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Valência – medida de conectividade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8932A0-1751-8F40-97ED-E38ACC8B4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>
            <a:normAutofit lnSpcReduction="10000"/>
          </a:bodyPr>
          <a:lstStyle/>
          <a:p>
            <a:r>
              <a:rPr lang="pt-BR" sz="2000" dirty="0"/>
              <a:t>Conectividade dos dados</a:t>
            </a:r>
          </a:p>
          <a:p>
            <a:pPr lvl="1"/>
            <a:r>
              <a:rPr lang="pt-BR" sz="1800" dirty="0"/>
              <a:t>Dois itens de dados são conectados quando eles estão relacionados entre si</a:t>
            </a:r>
          </a:p>
          <a:p>
            <a:r>
              <a:rPr lang="pt-BR" sz="2000" dirty="0"/>
              <a:t>Valência</a:t>
            </a:r>
          </a:p>
          <a:p>
            <a:pPr lvl="1"/>
            <a:r>
              <a:rPr lang="pt-BR" sz="1800" dirty="0"/>
              <a:t>Frações de itens de dados que estão conectados em um número total de conexões possíveis</a:t>
            </a:r>
          </a:p>
          <a:p>
            <a:pPr lvl="1"/>
            <a:r>
              <a:rPr lang="pt-BR" sz="1800" dirty="0"/>
              <a:t>valência aumenta com o tempo &gt;&gt; conexões se tornam mais densas</a:t>
            </a:r>
          </a:p>
          <a:p>
            <a:pPr lvl="1"/>
            <a:endParaRPr lang="pt-BR" sz="1000" dirty="0"/>
          </a:p>
          <a:p>
            <a:pPr marL="324000" lvl="1" indent="0">
              <a:buNone/>
            </a:pPr>
            <a:r>
              <a:rPr lang="pt-BR" sz="1800" dirty="0"/>
              <a:t>Comportamento organizacional: </a:t>
            </a:r>
            <a:r>
              <a:rPr lang="pt-PT" sz="1800" dirty="0"/>
              <a:t>à medida que a densidade aumenta, a coordenação e a comunicação entre os participantes cresce e a promoção de comportamentos compartilhados e expectativas comportamentais aumenta a chance de as partes interessadas formarem coalizões</a:t>
            </a:r>
            <a:endParaRPr lang="pt-BR" sz="1800" dirty="0"/>
          </a:p>
        </p:txBody>
      </p:sp>
      <p:pic>
        <p:nvPicPr>
          <p:cNvPr id="5" name="Imagem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7C92CBF9-6E94-C54B-81F2-98E5F9499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007" y="54843"/>
            <a:ext cx="9041983" cy="133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79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D8C36D-F4D8-2F4E-A7F1-28385E6BE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valência - Desafios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F01DDA-F166-4747-A63D-C38BAF468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sz="2400" dirty="0"/>
              <a:t>Algoritmos de exploração de dados mais complexos </a:t>
            </a:r>
          </a:p>
          <a:p>
            <a:r>
              <a:rPr lang="pt-PT" sz="2400" dirty="0"/>
              <a:t>Modelagem e previsão de mudanças de valência </a:t>
            </a:r>
          </a:p>
          <a:p>
            <a:r>
              <a:rPr lang="pt-PT" sz="2400" dirty="0"/>
              <a:t>Detecção de eventos de grupo </a:t>
            </a:r>
          </a:p>
          <a:p>
            <a:r>
              <a:rPr lang="pt-PT" sz="2400" dirty="0"/>
              <a:t>Análise de comportamento emergente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170508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5372E59-18F7-8F44-88C2-C8210B908B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Obtendo valor de big data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D0FF7AB6-CCD3-8646-8A45-BB123BFC8B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ciência de dados</a:t>
            </a:r>
          </a:p>
        </p:txBody>
      </p:sp>
    </p:spTree>
    <p:extLst>
      <p:ext uri="{BB962C8B-B14F-4D97-AF65-F5344CB8AC3E}">
        <p14:creationId xmlns:p14="http://schemas.microsoft.com/office/powerpoint/2010/main" val="471876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3B837D-7872-E84B-80E5-809941BB8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Insight =&gt; Produto de dados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2AD408-1A24-0E4D-BF3F-9A6262FC0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Big data</a:t>
            </a:r>
          </a:p>
          <a:p>
            <a:endParaRPr lang="pt-BR" sz="2400" dirty="0"/>
          </a:p>
          <a:p>
            <a:r>
              <a:rPr lang="pt-BR" sz="2400" dirty="0"/>
              <a:t>Análise e Questões</a:t>
            </a:r>
          </a:p>
          <a:p>
            <a:endParaRPr lang="pt-BR" sz="2400" dirty="0"/>
          </a:p>
          <a:p>
            <a:r>
              <a:rPr lang="pt-BR" sz="2400" dirty="0"/>
              <a:t>Insights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0C2444CB-825F-3C43-88C3-C295C2DF7635}"/>
              </a:ext>
            </a:extLst>
          </p:cNvPr>
          <p:cNvGrpSpPr/>
          <p:nvPr/>
        </p:nvGrpSpPr>
        <p:grpSpPr>
          <a:xfrm>
            <a:off x="9274629" y="217712"/>
            <a:ext cx="2743197" cy="2583545"/>
            <a:chOff x="4455886" y="2177141"/>
            <a:chExt cx="2743197" cy="2583545"/>
          </a:xfrm>
        </p:grpSpPr>
        <p:sp>
          <p:nvSpPr>
            <p:cNvPr id="5" name="Retângulo 4">
              <a:extLst>
                <a:ext uri="{FF2B5EF4-FFF2-40B4-BE49-F238E27FC236}">
                  <a16:creationId xmlns:a16="http://schemas.microsoft.com/office/drawing/2014/main" id="{E7CBE835-A7D8-2144-BF0D-543252FAB97F}"/>
                </a:ext>
              </a:extLst>
            </p:cNvPr>
            <p:cNvSpPr/>
            <p:nvPr/>
          </p:nvSpPr>
          <p:spPr>
            <a:xfrm>
              <a:off x="4455886" y="2685143"/>
              <a:ext cx="682171" cy="156754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dirty="0"/>
                <a:t>Big Data</a:t>
              </a: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FDA36C31-290D-A648-BD87-D044EC2DD200}"/>
                </a:ext>
              </a:extLst>
            </p:cNvPr>
            <p:cNvSpPr/>
            <p:nvPr/>
          </p:nvSpPr>
          <p:spPr>
            <a:xfrm>
              <a:off x="5486399" y="2685143"/>
              <a:ext cx="682171" cy="156754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dirty="0"/>
                <a:t>Insight</a:t>
              </a: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6F0ACC14-D3F0-4446-BFD5-E9E2B5C2D037}"/>
                </a:ext>
              </a:extLst>
            </p:cNvPr>
            <p:cNvSpPr/>
            <p:nvPr/>
          </p:nvSpPr>
          <p:spPr>
            <a:xfrm>
              <a:off x="6516912" y="2685142"/>
              <a:ext cx="682171" cy="156754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pt-BR" dirty="0"/>
                <a:t>Ação</a:t>
              </a:r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7B7AAE1D-AB2B-3E47-B09C-6110DA3E0925}"/>
                </a:ext>
              </a:extLst>
            </p:cNvPr>
            <p:cNvSpPr/>
            <p:nvPr/>
          </p:nvSpPr>
          <p:spPr>
            <a:xfrm>
              <a:off x="4455886" y="4252685"/>
              <a:ext cx="2743197" cy="508001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Ciência de Dados</a:t>
              </a:r>
            </a:p>
          </p:txBody>
        </p:sp>
        <p:sp>
          <p:nvSpPr>
            <p:cNvPr id="9" name="Seta Curva para Baixo 8">
              <a:extLst>
                <a:ext uri="{FF2B5EF4-FFF2-40B4-BE49-F238E27FC236}">
                  <a16:creationId xmlns:a16="http://schemas.microsoft.com/office/drawing/2014/main" id="{E5614753-0007-C04B-BF55-BD87775E1ABC}"/>
                </a:ext>
              </a:extLst>
            </p:cNvPr>
            <p:cNvSpPr/>
            <p:nvPr/>
          </p:nvSpPr>
          <p:spPr>
            <a:xfrm>
              <a:off x="4688114" y="2177141"/>
              <a:ext cx="1262743" cy="508000"/>
            </a:xfrm>
            <a:prstGeom prst="curvedDownArrow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10" name="Seta Curva para Baixo 9">
              <a:extLst>
                <a:ext uri="{FF2B5EF4-FFF2-40B4-BE49-F238E27FC236}">
                  <a16:creationId xmlns:a16="http://schemas.microsoft.com/office/drawing/2014/main" id="{7140826A-CCA8-8543-BF39-474AE2626515}"/>
                </a:ext>
              </a:extLst>
            </p:cNvPr>
            <p:cNvSpPr/>
            <p:nvPr/>
          </p:nvSpPr>
          <p:spPr>
            <a:xfrm>
              <a:off x="5834742" y="2177141"/>
              <a:ext cx="1262743" cy="508000"/>
            </a:xfrm>
            <a:prstGeom prst="curvedDownArrow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sp>
        <p:nvSpPr>
          <p:cNvPr id="12" name="Cruz 11">
            <a:extLst>
              <a:ext uri="{FF2B5EF4-FFF2-40B4-BE49-F238E27FC236}">
                <a16:creationId xmlns:a16="http://schemas.microsoft.com/office/drawing/2014/main" id="{542669D3-236A-BD4C-AC4E-1C99AA4A9351}"/>
              </a:ext>
            </a:extLst>
          </p:cNvPr>
          <p:cNvSpPr/>
          <p:nvPr/>
        </p:nvSpPr>
        <p:spPr>
          <a:xfrm>
            <a:off x="1204686" y="3270250"/>
            <a:ext cx="609600" cy="598325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Baixo 12">
            <a:extLst>
              <a:ext uri="{FF2B5EF4-FFF2-40B4-BE49-F238E27FC236}">
                <a16:creationId xmlns:a16="http://schemas.microsoft.com/office/drawing/2014/main" id="{89F7B92C-E08E-BB4A-9FF2-FB20B2505B37}"/>
              </a:ext>
            </a:extLst>
          </p:cNvPr>
          <p:cNvSpPr/>
          <p:nvPr/>
        </p:nvSpPr>
        <p:spPr>
          <a:xfrm>
            <a:off x="1277257" y="4529447"/>
            <a:ext cx="493486" cy="5370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211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890707-2710-8D4B-9D83-365B00AAA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Linha do tempo&#10;&#10;Descrição gerada automaticamente">
            <a:extLst>
              <a:ext uri="{FF2B5EF4-FFF2-40B4-BE49-F238E27FC236}">
                <a16:creationId xmlns:a16="http://schemas.microsoft.com/office/drawing/2014/main" id="{A9B5B5AD-838B-7B43-BC75-CE2EE0A3E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7269" y="56606"/>
            <a:ext cx="11174731" cy="6801394"/>
          </a:xfrm>
        </p:spPr>
      </p:pic>
    </p:spTree>
    <p:extLst>
      <p:ext uri="{BB962C8B-B14F-4D97-AF65-F5344CB8AC3E}">
        <p14:creationId xmlns:p14="http://schemas.microsoft.com/office/powerpoint/2010/main" val="2607077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DC62F5-F481-F04B-8D1B-9CF2CA1E8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exemplo: recomendação de livros da </a:t>
            </a:r>
            <a:r>
              <a:rPr lang="pt-BR" dirty="0" err="1"/>
              <a:t>Amazon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D94BCF6-B68E-3446-B717-8E9AD8CEC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Informações demográficas do cliente</a:t>
            </a:r>
          </a:p>
          <a:p>
            <a:r>
              <a:rPr lang="pt-BR" dirty="0"/>
              <a:t>Compras anteriores</a:t>
            </a:r>
          </a:p>
          <a:p>
            <a:r>
              <a:rPr lang="pt-BR" dirty="0"/>
              <a:t>Críticas do Livro</a:t>
            </a:r>
          </a:p>
          <a:p>
            <a:endParaRPr lang="pt-BR" dirty="0"/>
          </a:p>
          <a:p>
            <a:r>
              <a:rPr lang="pt-BR" dirty="0"/>
              <a:t>Que tipo de livro este cliente gosta?</a:t>
            </a:r>
          </a:p>
          <a:p>
            <a:endParaRPr lang="pt-BR" dirty="0"/>
          </a:p>
          <a:p>
            <a:r>
              <a:rPr lang="pt-BR" dirty="0"/>
              <a:t>Recomendação de livros</a:t>
            </a:r>
          </a:p>
        </p:txBody>
      </p:sp>
    </p:spTree>
    <p:extLst>
      <p:ext uri="{BB962C8B-B14F-4D97-AF65-F5344CB8AC3E}">
        <p14:creationId xmlns:p14="http://schemas.microsoft.com/office/powerpoint/2010/main" val="2681918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7C1D76-C502-8F40-B6C6-9DA30EB67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 galera é essa?</a:t>
            </a:r>
          </a:p>
        </p:txBody>
      </p:sp>
      <p:pic>
        <p:nvPicPr>
          <p:cNvPr id="5" name="Espaço Reservado para Conteúdo 4" descr="Diagrama, Diagrama de Venn&#10;&#10;Descrição gerada automaticamente">
            <a:extLst>
              <a:ext uri="{FF2B5EF4-FFF2-40B4-BE49-F238E27FC236}">
                <a16:creationId xmlns:a16="http://schemas.microsoft.com/office/drawing/2014/main" id="{E67C2EBE-0424-8A43-B7A2-CC9B98BED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8092" y="2394062"/>
            <a:ext cx="4482194" cy="4217237"/>
          </a:xfrm>
        </p:spPr>
      </p:pic>
      <p:pic>
        <p:nvPicPr>
          <p:cNvPr id="7" name="Imagem 6" descr="Diagrama&#10;&#10;Descrição gerada automaticamente">
            <a:extLst>
              <a:ext uri="{FF2B5EF4-FFF2-40B4-BE49-F238E27FC236}">
                <a16:creationId xmlns:a16="http://schemas.microsoft.com/office/drawing/2014/main" id="{96324B51-540F-7A4F-81F8-07D840FCB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486" y="1465646"/>
            <a:ext cx="6441035" cy="505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529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39FE823-A83D-9D4A-9FDB-A25866852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Traçando uma estratégia de big data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445E9A3E-C33E-E743-B78D-79DECCB63D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2113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1C5C64-820F-F144-B495-73D7CE455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Estratégia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8E1C2A-4E49-1441-9D00-1F9919FF1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dirty="0"/>
              <a:t>“Um plano de ação ou política projetada para alcançar algum objetivo geral”</a:t>
            </a:r>
          </a:p>
          <a:p>
            <a:r>
              <a:rPr lang="pt-BR" sz="2400" dirty="0"/>
              <a:t>Estratégia de Big data demanda</a:t>
            </a:r>
          </a:p>
          <a:p>
            <a:pPr lvl="1"/>
            <a:r>
              <a:rPr lang="pt-BR" sz="2200" dirty="0"/>
              <a:t>Competências diversificadas</a:t>
            </a:r>
          </a:p>
          <a:p>
            <a:pPr lvl="1"/>
            <a:r>
              <a:rPr lang="pt-BR" sz="2200" dirty="0"/>
              <a:t>Entregas como um time</a:t>
            </a:r>
          </a:p>
        </p:txBody>
      </p:sp>
    </p:spTree>
    <p:extLst>
      <p:ext uri="{BB962C8B-B14F-4D97-AF65-F5344CB8AC3E}">
        <p14:creationId xmlns:p14="http://schemas.microsoft.com/office/powerpoint/2010/main" val="920928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0E8E5B-ACB1-2649-92DB-137C00EC9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C2EA06-4629-FB4D-B38C-C3588F309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42B53DBA-17DA-4B46-A0EB-433BCB43CDE1}"/>
              </a:ext>
            </a:extLst>
          </p:cNvPr>
          <p:cNvSpPr/>
          <p:nvPr/>
        </p:nvSpPr>
        <p:spPr>
          <a:xfrm>
            <a:off x="4905828" y="1749820"/>
            <a:ext cx="2104572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Venham com ideias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F56DD04-138C-C34C-A76A-2B4F88A86542}"/>
              </a:ext>
            </a:extLst>
          </p:cNvPr>
          <p:cNvSpPr/>
          <p:nvPr/>
        </p:nvSpPr>
        <p:spPr>
          <a:xfrm>
            <a:off x="7010400" y="3243707"/>
            <a:ext cx="2104572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Implantar análises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D98565B-2132-2B44-BD8F-545DA6C0D95A}"/>
              </a:ext>
            </a:extLst>
          </p:cNvPr>
          <p:cNvSpPr/>
          <p:nvPr/>
        </p:nvSpPr>
        <p:spPr>
          <a:xfrm>
            <a:off x="4905828" y="4611724"/>
            <a:ext cx="2104572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Incluir clientes em seus experimentos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2D7AF04-2C65-B64F-92CB-43968DEB30E9}"/>
              </a:ext>
            </a:extLst>
          </p:cNvPr>
          <p:cNvSpPr/>
          <p:nvPr/>
        </p:nvSpPr>
        <p:spPr>
          <a:xfrm>
            <a:off x="2743510" y="3243707"/>
            <a:ext cx="2104572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Funcionou???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371B06B8-A181-1545-9A70-B5B215E26CC0}"/>
              </a:ext>
            </a:extLst>
          </p:cNvPr>
          <p:cNvSpPr/>
          <p:nvPr/>
        </p:nvSpPr>
        <p:spPr>
          <a:xfrm>
            <a:off x="638938" y="5241444"/>
            <a:ext cx="2104572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Implantar em larga escala</a:t>
            </a:r>
          </a:p>
        </p:txBody>
      </p:sp>
      <p:sp>
        <p:nvSpPr>
          <p:cNvPr id="10" name="Seta Dobrada 9">
            <a:extLst>
              <a:ext uri="{FF2B5EF4-FFF2-40B4-BE49-F238E27FC236}">
                <a16:creationId xmlns:a16="http://schemas.microsoft.com/office/drawing/2014/main" id="{5635F9E5-F125-4240-A8FF-614FAFDDE314}"/>
              </a:ext>
            </a:extLst>
          </p:cNvPr>
          <p:cNvSpPr/>
          <p:nvPr/>
        </p:nvSpPr>
        <p:spPr>
          <a:xfrm rot="5400000">
            <a:off x="7235796" y="2284080"/>
            <a:ext cx="870857" cy="78292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1" name="Seta Dobrada 10">
            <a:extLst>
              <a:ext uri="{FF2B5EF4-FFF2-40B4-BE49-F238E27FC236}">
                <a16:creationId xmlns:a16="http://schemas.microsoft.com/office/drawing/2014/main" id="{DCE1CBC8-D936-6F4B-8084-01C99E4A5CCE}"/>
              </a:ext>
            </a:extLst>
          </p:cNvPr>
          <p:cNvSpPr/>
          <p:nvPr/>
        </p:nvSpPr>
        <p:spPr>
          <a:xfrm rot="10800000">
            <a:off x="7191829" y="4458521"/>
            <a:ext cx="870857" cy="78292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2" name="Seta Dobrada 11">
            <a:extLst>
              <a:ext uri="{FF2B5EF4-FFF2-40B4-BE49-F238E27FC236}">
                <a16:creationId xmlns:a16="http://schemas.microsoft.com/office/drawing/2014/main" id="{8C030E3D-168A-284C-A5CE-C331E3268F2D}"/>
              </a:ext>
            </a:extLst>
          </p:cNvPr>
          <p:cNvSpPr/>
          <p:nvPr/>
        </p:nvSpPr>
        <p:spPr>
          <a:xfrm rot="16200000">
            <a:off x="3897510" y="4316392"/>
            <a:ext cx="870857" cy="78292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Seta Dobrada 12">
            <a:extLst>
              <a:ext uri="{FF2B5EF4-FFF2-40B4-BE49-F238E27FC236}">
                <a16:creationId xmlns:a16="http://schemas.microsoft.com/office/drawing/2014/main" id="{713FE65C-F323-AC46-937D-AA55A0748E20}"/>
              </a:ext>
            </a:extLst>
          </p:cNvPr>
          <p:cNvSpPr/>
          <p:nvPr/>
        </p:nvSpPr>
        <p:spPr>
          <a:xfrm>
            <a:off x="3977225" y="2160370"/>
            <a:ext cx="870857" cy="78292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4" name="Seta para a Direita 13">
            <a:extLst>
              <a:ext uri="{FF2B5EF4-FFF2-40B4-BE49-F238E27FC236}">
                <a16:creationId xmlns:a16="http://schemas.microsoft.com/office/drawing/2014/main" id="{9EA6A67D-8DC4-A043-AC66-844957198765}"/>
              </a:ext>
            </a:extLst>
          </p:cNvPr>
          <p:cNvSpPr/>
          <p:nvPr/>
        </p:nvSpPr>
        <p:spPr>
          <a:xfrm rot="8130427">
            <a:off x="2497926" y="4544402"/>
            <a:ext cx="928914" cy="4572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8232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1C5310-2DC2-6F49-9AC0-75AFAD462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Compartilhar dados (No </a:t>
            </a:r>
            <a:r>
              <a:rPr lang="pt-BR" dirty="0" err="1"/>
              <a:t>lab</a:t>
            </a:r>
            <a:r>
              <a:rPr lang="pt-BR" dirty="0"/>
              <a:t>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F314B8-0110-CB41-B33E-C58A0960B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Remover barreiras para o acesso aos dados</a:t>
            </a:r>
          </a:p>
          <a:p>
            <a:r>
              <a:rPr lang="pt-BR" sz="2400" dirty="0"/>
              <a:t>Não ter silos de dados</a:t>
            </a:r>
          </a:p>
          <a:p>
            <a:r>
              <a:rPr lang="pt-BR" sz="2400" dirty="0"/>
              <a:t>Mentalidade de dados compartilhados</a:t>
            </a:r>
          </a:p>
        </p:txBody>
      </p:sp>
    </p:spTree>
    <p:extLst>
      <p:ext uri="{BB962C8B-B14F-4D97-AF65-F5344CB8AC3E}">
        <p14:creationId xmlns:p14="http://schemas.microsoft.com/office/powerpoint/2010/main" val="1628105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E05213-29CD-6149-A578-7E52C42F6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definir políticas de big data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77CD00B-8BB7-6940-802B-98B74FF45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Privacidade e ciclo de vida</a:t>
            </a:r>
          </a:p>
          <a:p>
            <a:r>
              <a:rPr lang="pt-BR" sz="2400" dirty="0"/>
              <a:t>Curadoria e qualidade</a:t>
            </a:r>
          </a:p>
          <a:p>
            <a:r>
              <a:rPr lang="pt-BR" sz="2400" dirty="0"/>
              <a:t>Interoperabilidade e regulação</a:t>
            </a:r>
          </a:p>
        </p:txBody>
      </p:sp>
    </p:spTree>
    <p:extLst>
      <p:ext uri="{BB962C8B-B14F-4D97-AF65-F5344CB8AC3E}">
        <p14:creationId xmlns:p14="http://schemas.microsoft.com/office/powerpoint/2010/main" val="3599641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3C1C7A-39F1-364A-A646-CC1D5F67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Cultivar uma cultura orientada a análise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F14E41A-B2E7-6C47-AAC4-97D61B546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Análise + Negócios == Oportunidades</a:t>
            </a:r>
          </a:p>
          <a:p>
            <a:endParaRPr lang="pt-BR" sz="2400" dirty="0"/>
          </a:p>
          <a:p>
            <a:pPr marL="0" indent="0">
              <a:buNone/>
            </a:pPr>
            <a:r>
              <a:rPr lang="pt-BR" sz="3200" b="1" i="1" dirty="0">
                <a:solidFill>
                  <a:srgbClr val="C00000"/>
                </a:solidFill>
              </a:rPr>
              <a:t>A estratégia deve ser adaptada à realidade de sua empresa</a:t>
            </a:r>
          </a:p>
        </p:txBody>
      </p:sp>
    </p:spTree>
    <p:extLst>
      <p:ext uri="{BB962C8B-B14F-4D97-AF65-F5344CB8AC3E}">
        <p14:creationId xmlns:p14="http://schemas.microsoft.com/office/powerpoint/2010/main" val="1277227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162E13-E24D-FB4E-B8D1-7ABFAC028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 descr="Diagrama&#10;&#10;Descrição gerada automaticamente">
            <a:extLst>
              <a:ext uri="{FF2B5EF4-FFF2-40B4-BE49-F238E27FC236}">
                <a16:creationId xmlns:a16="http://schemas.microsoft.com/office/drawing/2014/main" id="{38D8D4AC-6FFF-2D4A-9FF6-7B74882C2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4857" y="0"/>
            <a:ext cx="9797143" cy="6858000"/>
          </a:xfrm>
        </p:spPr>
      </p:pic>
    </p:spTree>
    <p:extLst>
      <p:ext uri="{BB962C8B-B14F-4D97-AF65-F5344CB8AC3E}">
        <p14:creationId xmlns:p14="http://schemas.microsoft.com/office/powerpoint/2010/main" val="3337936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58DF7D-C2D0-4B03-A7A0-2F06B789E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26B711-3121-40B0-8377-A64F3DC00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5C4D3D-ABBA-4B4E-93E5-01E343719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DDD5E5-0097-4C6C-B266-5732EDA96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52EF87-C74F-4D3F-9CAD-EEA1733C9B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597643"/>
            <a:ext cx="3703320" cy="5792922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D415E5-66DB-0440-B852-D44AFC325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148" y="1037967"/>
            <a:ext cx="3054091" cy="4709131"/>
          </a:xfrm>
        </p:spPr>
        <p:txBody>
          <a:bodyPr anchor="ctr">
            <a:normAutofit/>
          </a:bodyPr>
          <a:lstStyle/>
          <a:p>
            <a:r>
              <a:rPr lang="pt-BR">
                <a:solidFill>
                  <a:srgbClr val="FFFEFF"/>
                </a:solidFill>
              </a:rPr>
              <a:t>Volume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B5C6D2-1C4B-8E46-B57C-967BD66B3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4935" y="1037968"/>
            <a:ext cx="6725899" cy="4820832"/>
          </a:xfrm>
        </p:spPr>
        <p:txBody>
          <a:bodyPr>
            <a:normAutofit/>
          </a:bodyPr>
          <a:lstStyle/>
          <a:p>
            <a:r>
              <a:rPr lang="pt-BR" sz="2800" dirty="0"/>
              <a:t>Tamanho</a:t>
            </a:r>
          </a:p>
          <a:p>
            <a:r>
              <a:rPr lang="pt-BR" sz="2800" dirty="0"/>
              <a:t>A cada minuto, </a:t>
            </a:r>
          </a:p>
          <a:p>
            <a:pPr lvl="1"/>
            <a:r>
              <a:rPr lang="pt-BR" sz="2400" dirty="0"/>
              <a:t>204 milhões de e-mails são enviados</a:t>
            </a:r>
          </a:p>
          <a:p>
            <a:pPr lvl="1"/>
            <a:r>
              <a:rPr lang="pt-BR" sz="2400" dirty="0"/>
              <a:t>200.000 fotos e 1.8 milhões de </a:t>
            </a:r>
            <a:r>
              <a:rPr lang="pt-BR" sz="2400" dirty="0" err="1"/>
              <a:t>likes</a:t>
            </a:r>
            <a:r>
              <a:rPr lang="pt-BR" sz="2400" dirty="0"/>
              <a:t> no Facebook</a:t>
            </a:r>
          </a:p>
          <a:p>
            <a:pPr lvl="1"/>
            <a:r>
              <a:rPr lang="pt-BR" sz="2400" dirty="0"/>
              <a:t>1.3 milhões de visualizações e 72 horas de uploads de vídeos no </a:t>
            </a:r>
            <a:r>
              <a:rPr lang="pt-BR" sz="2400" dirty="0" err="1"/>
              <a:t>Youtube</a:t>
            </a:r>
            <a:endParaRPr lang="pt-BR" sz="2400" dirty="0"/>
          </a:p>
        </p:txBody>
      </p:sp>
      <p:pic>
        <p:nvPicPr>
          <p:cNvPr id="5" name="Imagem 4" descr="Elefante andando na rua&#10;&#10;Descrição gerada automaticamente">
            <a:extLst>
              <a:ext uri="{FF2B5EF4-FFF2-40B4-BE49-F238E27FC236}">
                <a16:creationId xmlns:a16="http://schemas.microsoft.com/office/drawing/2014/main" id="{A4AE5DB6-CF60-184D-90FF-2D535CE5A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33" y="45433"/>
            <a:ext cx="1759638" cy="2130938"/>
          </a:xfrm>
          <a:prstGeom prst="rect">
            <a:avLst/>
          </a:prstGeom>
        </p:spPr>
      </p:pic>
      <p:pic>
        <p:nvPicPr>
          <p:cNvPr id="11" name="Imagem 10" descr="Montanha de pedras&#10;&#10;Descrição gerada automaticamente">
            <a:extLst>
              <a:ext uri="{FF2B5EF4-FFF2-40B4-BE49-F238E27FC236}">
                <a16:creationId xmlns:a16="http://schemas.microsoft.com/office/drawing/2014/main" id="{4083BC76-06A2-FC49-BAEC-60D9454AB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3847" y="0"/>
            <a:ext cx="4068153" cy="2130937"/>
          </a:xfrm>
          <a:prstGeom prst="rect">
            <a:avLst/>
          </a:prstGeom>
        </p:spPr>
      </p:pic>
      <p:pic>
        <p:nvPicPr>
          <p:cNvPr id="7" name="Imagem 6" descr="Im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18D6ECA4-898E-F644-9B66-19BCF740B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7530" y="1932960"/>
            <a:ext cx="2136998" cy="197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05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8C97474-5879-4DB5-B4F3-F0357104B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31CBB7-4817-4B54-A7F9-0AE2D0C47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029" y="457200"/>
            <a:ext cx="5010912" cy="9144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49DBD0C3-1AA2-3345-A118-211C36EC8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985" y="634550"/>
            <a:ext cx="4655677" cy="578936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6BC321D-B05F-4857-8880-97F61B9B7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7791" y="601200"/>
            <a:ext cx="5009388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A779AC-5B68-504F-A2E9-634BCC8D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606" y="938022"/>
            <a:ext cx="4597758" cy="1188720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Volume – mas do que estamos falando???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21E141A-4EE4-7647-8BC2-D5977599F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606" y="2340864"/>
            <a:ext cx="4597758" cy="3793237"/>
          </a:xfrm>
        </p:spPr>
        <p:txBody>
          <a:bodyPr>
            <a:normAutofit/>
          </a:bodyPr>
          <a:lstStyle/>
          <a:p>
            <a:r>
              <a:rPr lang="pt-BR">
                <a:solidFill>
                  <a:srgbClr val="FFFFFF"/>
                </a:solidFill>
              </a:rPr>
              <a:t>100MB – suficiente para volumes de enciclopédias</a:t>
            </a:r>
          </a:p>
          <a:p>
            <a:r>
              <a:rPr lang="pt-BR">
                <a:solidFill>
                  <a:srgbClr val="FFFFFF"/>
                </a:solidFill>
              </a:rPr>
              <a:t>5GB – Um DVD (um filme beeem longo)</a:t>
            </a:r>
          </a:p>
          <a:p>
            <a:r>
              <a:rPr lang="pt-BR">
                <a:solidFill>
                  <a:srgbClr val="FFFFFF"/>
                </a:solidFill>
              </a:rPr>
              <a:t>1TB – 300 horas de vídeo de excelente qualidade</a:t>
            </a:r>
          </a:p>
          <a:p>
            <a:pPr marL="0" indent="0">
              <a:buNone/>
            </a:pPr>
            <a:endParaRPr lang="pt-B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88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D2E12D-8F71-9242-87A2-CBF670B3F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Vídeo - grandezas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643DE5-7D7C-424E-92A9-C38CCBC532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1443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C06228-8A2D-BE48-B925-6A271FD8B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Crescimento exponencial da produção de dados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A147A3-A4F0-7249-8862-3EBE1E77D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340864"/>
            <a:ext cx="5664886" cy="3634486"/>
          </a:xfrm>
        </p:spPr>
        <p:txBody>
          <a:bodyPr>
            <a:normAutofit/>
          </a:bodyPr>
          <a:lstStyle/>
          <a:p>
            <a:r>
              <a:rPr lang="pt-BR" sz="2400" dirty="0"/>
              <a:t>Mais dados </a:t>
            </a:r>
          </a:p>
          <a:p>
            <a:pPr lvl="1"/>
            <a:r>
              <a:rPr lang="pt-BR" sz="2000" dirty="0"/>
              <a:t>mais segurança (sensores em uma aeronave)</a:t>
            </a:r>
          </a:p>
          <a:p>
            <a:pPr lvl="1"/>
            <a:r>
              <a:rPr lang="pt-BR" sz="2000" dirty="0"/>
              <a:t>mais insights de negócios</a:t>
            </a:r>
          </a:p>
        </p:txBody>
      </p:sp>
      <p:pic>
        <p:nvPicPr>
          <p:cNvPr id="10" name="Imagem 9" descr="Gráfico&#10;&#10;Descrição gerada automaticamente">
            <a:extLst>
              <a:ext uri="{FF2B5EF4-FFF2-40B4-BE49-F238E27FC236}">
                <a16:creationId xmlns:a16="http://schemas.microsoft.com/office/drawing/2014/main" id="{198B4036-F7D4-F146-84D5-ABC39D3E3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0585" y="2369457"/>
            <a:ext cx="5664886" cy="426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196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A2C02DAA-74BD-854B-A61A-4011B57E2A08}"/>
              </a:ext>
            </a:extLst>
          </p:cNvPr>
          <p:cNvSpPr/>
          <p:nvPr/>
        </p:nvSpPr>
        <p:spPr>
          <a:xfrm>
            <a:off x="7946559" y="929276"/>
            <a:ext cx="3636000" cy="2118724"/>
          </a:xfrm>
          <a:prstGeom prst="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0558FA-319F-1041-A05C-33027402D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Desafios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03586B6-9007-FE46-89D6-0FF53FD90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D1E2905-9780-EF41-A9E0-7AEEAC18248A}"/>
              </a:ext>
            </a:extLst>
          </p:cNvPr>
          <p:cNvSpPr txBox="1"/>
          <p:nvPr/>
        </p:nvSpPr>
        <p:spPr>
          <a:xfrm>
            <a:off x="903525" y="2578897"/>
            <a:ext cx="2376716" cy="67710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</a:endParaRP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ARMAZENAMENTO</a:t>
            </a:r>
          </a:p>
          <a:p>
            <a:pPr algn="ctr"/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1CEC58C-7F9E-2F4A-AB42-BAF7F747B9AB}"/>
              </a:ext>
            </a:extLst>
          </p:cNvPr>
          <p:cNvSpPr txBox="1"/>
          <p:nvPr/>
        </p:nvSpPr>
        <p:spPr>
          <a:xfrm>
            <a:off x="714839" y="3480999"/>
            <a:ext cx="2754088" cy="67710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</a:endParaRP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AQUISIÇÃO DE DADOS</a:t>
            </a:r>
          </a:p>
          <a:p>
            <a:pPr algn="ctr"/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FF1411B-06B3-7B4F-972C-C8A420CB4A43}"/>
              </a:ext>
            </a:extLst>
          </p:cNvPr>
          <p:cNvSpPr txBox="1"/>
          <p:nvPr/>
        </p:nvSpPr>
        <p:spPr>
          <a:xfrm>
            <a:off x="903525" y="4385362"/>
            <a:ext cx="2376716" cy="67710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</a:endParaRP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RECUPERAÇÃO</a:t>
            </a:r>
          </a:p>
          <a:p>
            <a:pPr algn="ctr"/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8" name="Pentágono 7">
            <a:extLst>
              <a:ext uri="{FF2B5EF4-FFF2-40B4-BE49-F238E27FC236}">
                <a16:creationId xmlns:a16="http://schemas.microsoft.com/office/drawing/2014/main" id="{80B913E7-1A96-6845-A1B8-789DDCAF99D8}"/>
              </a:ext>
            </a:extLst>
          </p:cNvPr>
          <p:cNvSpPr/>
          <p:nvPr/>
        </p:nvSpPr>
        <p:spPr>
          <a:xfrm>
            <a:off x="4093029" y="3480999"/>
            <a:ext cx="2220685" cy="72801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DISTRIBUIÇÃO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C3F6082-D087-7847-B371-5B326592D5DC}"/>
              </a:ext>
            </a:extLst>
          </p:cNvPr>
          <p:cNvSpPr txBox="1"/>
          <p:nvPr/>
        </p:nvSpPr>
        <p:spPr>
          <a:xfrm>
            <a:off x="6937816" y="3531901"/>
            <a:ext cx="2376716" cy="67710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</a:endParaRP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PROCESSAMENTO</a:t>
            </a:r>
          </a:p>
          <a:p>
            <a:pPr algn="ctr"/>
            <a:endParaRPr lang="pt-BR" sz="1000" dirty="0">
              <a:solidFill>
                <a:schemeClr val="bg1"/>
              </a:solidFill>
            </a:endParaRPr>
          </a:p>
        </p:txBody>
      </p:sp>
      <p:sp>
        <p:nvSpPr>
          <p:cNvPr id="10" name="Seta para Cima 9">
            <a:extLst>
              <a:ext uri="{FF2B5EF4-FFF2-40B4-BE49-F238E27FC236}">
                <a16:creationId xmlns:a16="http://schemas.microsoft.com/office/drawing/2014/main" id="{51BB17E5-5095-944A-9D38-B6AB9FF162D8}"/>
              </a:ext>
            </a:extLst>
          </p:cNvPr>
          <p:cNvSpPr/>
          <p:nvPr/>
        </p:nvSpPr>
        <p:spPr>
          <a:xfrm>
            <a:off x="8592457" y="1001486"/>
            <a:ext cx="765023" cy="1913956"/>
          </a:xfrm>
          <a:prstGeom prst="upArrow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/>
              <a:t>VOLUME</a:t>
            </a:r>
          </a:p>
        </p:txBody>
      </p:sp>
      <p:sp>
        <p:nvSpPr>
          <p:cNvPr id="11" name="Seta para Cima 10">
            <a:extLst>
              <a:ext uri="{FF2B5EF4-FFF2-40B4-BE49-F238E27FC236}">
                <a16:creationId xmlns:a16="http://schemas.microsoft.com/office/drawing/2014/main" id="{AE918CB5-52E5-464C-BAE3-63AE9E0DB5F0}"/>
              </a:ext>
            </a:extLst>
          </p:cNvPr>
          <p:cNvSpPr/>
          <p:nvPr/>
        </p:nvSpPr>
        <p:spPr>
          <a:xfrm>
            <a:off x="10101632" y="996985"/>
            <a:ext cx="765023" cy="1913956"/>
          </a:xfrm>
          <a:prstGeom prst="upArrow">
            <a:avLst/>
          </a:pr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/>
              <a:t>CUSTO</a:t>
            </a:r>
          </a:p>
        </p:txBody>
      </p:sp>
      <p:sp>
        <p:nvSpPr>
          <p:cNvPr id="12" name="Seta para Cima 11">
            <a:extLst>
              <a:ext uri="{FF2B5EF4-FFF2-40B4-BE49-F238E27FC236}">
                <a16:creationId xmlns:a16="http://schemas.microsoft.com/office/drawing/2014/main" id="{F30E2382-2FA7-DF49-99A2-0C58EB08654D}"/>
              </a:ext>
            </a:extLst>
          </p:cNvPr>
          <p:cNvSpPr/>
          <p:nvPr/>
        </p:nvSpPr>
        <p:spPr>
          <a:xfrm rot="10800000">
            <a:off x="9357479" y="996985"/>
            <a:ext cx="765023" cy="1918456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dirty="0"/>
              <a:t>DESEMPENHO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A72C38B-DE38-4846-AF3C-CF557865227E}"/>
              </a:ext>
            </a:extLst>
          </p:cNvPr>
          <p:cNvSpPr txBox="1"/>
          <p:nvPr/>
        </p:nvSpPr>
        <p:spPr>
          <a:xfrm>
            <a:off x="7917530" y="252168"/>
            <a:ext cx="3693277" cy="67710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pt-BR" sz="1000" dirty="0">
              <a:solidFill>
                <a:schemeClr val="bg1"/>
              </a:solidFill>
            </a:endParaRPr>
          </a:p>
          <a:p>
            <a:pPr algn="ctr"/>
            <a:r>
              <a:rPr lang="pt-BR" b="1" dirty="0">
                <a:solidFill>
                  <a:schemeClr val="bg1"/>
                </a:solidFill>
              </a:rPr>
              <a:t>PROCESSAMENTO DE BIG DATA</a:t>
            </a:r>
          </a:p>
          <a:p>
            <a:pPr algn="ctr"/>
            <a:endParaRPr lang="pt-BR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4249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DarkSeedLeftStep">
      <a:dk1>
        <a:srgbClr val="000000"/>
      </a:dk1>
      <a:lt1>
        <a:srgbClr val="FFFFFF"/>
      </a:lt1>
      <a:dk2>
        <a:srgbClr val="1C2431"/>
      </a:dk2>
      <a:lt2>
        <a:srgbClr val="F1F3F0"/>
      </a:lt2>
      <a:accent1>
        <a:srgbClr val="A62DE3"/>
      </a:accent1>
      <a:accent2>
        <a:srgbClr val="562DD5"/>
      </a:accent2>
      <a:accent3>
        <a:srgbClr val="2D4CE3"/>
      </a:accent3>
      <a:accent4>
        <a:srgbClr val="1B86D1"/>
      </a:accent4>
      <a:accent5>
        <a:srgbClr val="25BEBE"/>
      </a:accent5>
      <a:accent6>
        <a:srgbClr val="19C57D"/>
      </a:accent6>
      <a:hlink>
        <a:srgbClr val="3897AA"/>
      </a:hlink>
      <a:folHlink>
        <a:srgbClr val="7F7F7F"/>
      </a:folHlink>
    </a:clrScheme>
    <a:fontScheme name="Dividend">
      <a:majorFont>
        <a:latin typeface="Arial Nova Ligh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ova Ligh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692</Words>
  <Application>Microsoft Macintosh PowerPoint</Application>
  <PresentationFormat>Widescreen</PresentationFormat>
  <Paragraphs>179</Paragraphs>
  <Slides>37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1" baseType="lpstr">
      <vt:lpstr>Arial Nova Light</vt:lpstr>
      <vt:lpstr>Gill Sans MT</vt:lpstr>
      <vt:lpstr>Wingdings 2</vt:lpstr>
      <vt:lpstr>DividendVTI</vt:lpstr>
      <vt:lpstr>Big Data e a Ciência de Dados</vt:lpstr>
      <vt:lpstr>Características de Big data</vt:lpstr>
      <vt:lpstr>Apresentação do PowerPoint</vt:lpstr>
      <vt:lpstr>Apresentação do PowerPoint</vt:lpstr>
      <vt:lpstr>Volume</vt:lpstr>
      <vt:lpstr>Volume – mas do que estamos falando???</vt:lpstr>
      <vt:lpstr>Vídeo - grandezas</vt:lpstr>
      <vt:lpstr>Crescimento exponencial da produção de dados</vt:lpstr>
      <vt:lpstr>Desafios</vt:lpstr>
      <vt:lpstr>Apresentação do PowerPoint</vt:lpstr>
      <vt:lpstr>VARIEDADE - complexidade</vt:lpstr>
      <vt:lpstr>variedade - implicações</vt:lpstr>
      <vt:lpstr>Variedade dentro de um tipo</vt:lpstr>
      <vt:lpstr>Problemas de escalabilidade</vt:lpstr>
      <vt:lpstr>Apresentação do PowerPoint</vt:lpstr>
      <vt:lpstr>Velocidade == rapidez</vt:lpstr>
      <vt:lpstr>PROCESSAMENTO EM BATCH</vt:lpstr>
      <vt:lpstr>Apresentação do PowerPoint</vt:lpstr>
      <vt:lpstr>3V’s +2V’S</vt:lpstr>
      <vt:lpstr>VERACIDADE – incerteza dos dados</vt:lpstr>
      <vt:lpstr>VERACIDADE == QUALIDADE</vt:lpstr>
      <vt:lpstr>Apresentação do PowerPoint</vt:lpstr>
      <vt:lpstr>Mas dados sociais não funcionam???</vt:lpstr>
      <vt:lpstr>um bom exemplo – google flu trends</vt:lpstr>
      <vt:lpstr>valência</vt:lpstr>
      <vt:lpstr>Valência – medida de conectividade</vt:lpstr>
      <vt:lpstr>valência - Desafios</vt:lpstr>
      <vt:lpstr>Obtendo valor de big data</vt:lpstr>
      <vt:lpstr>Insight =&gt; Produto de dados</vt:lpstr>
      <vt:lpstr>exemplo: recomendação de livros da Amazon</vt:lpstr>
      <vt:lpstr>que galera é essa?</vt:lpstr>
      <vt:lpstr>Traçando uma estratégia de big data</vt:lpstr>
      <vt:lpstr>Estratégia</vt:lpstr>
      <vt:lpstr>Apresentação do PowerPoint</vt:lpstr>
      <vt:lpstr>Compartilhar dados (No lab)</vt:lpstr>
      <vt:lpstr>definir políticas de big data</vt:lpstr>
      <vt:lpstr>Cultivar uma cultura orientada a análise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e a Ciência de Dados</dc:title>
  <dc:creator>RAFAEL ELIAS DE LIMA ESCALFONI</dc:creator>
  <cp:lastModifiedBy>RAFAEL ELIAS DE LIMA ESCALFONI</cp:lastModifiedBy>
  <cp:revision>1</cp:revision>
  <dcterms:created xsi:type="dcterms:W3CDTF">2022-05-12T02:38:47Z</dcterms:created>
  <dcterms:modified xsi:type="dcterms:W3CDTF">2022-05-12T04:30:21Z</dcterms:modified>
</cp:coreProperties>
</file>