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38"/>
  </p:notesMasterIdLst>
  <p:sldIdLst>
    <p:sldId id="256" r:id="rId2"/>
    <p:sldId id="257" r:id="rId3"/>
    <p:sldId id="264" r:id="rId4"/>
    <p:sldId id="258" r:id="rId5"/>
    <p:sldId id="259" r:id="rId6"/>
    <p:sldId id="260" r:id="rId7"/>
    <p:sldId id="265" r:id="rId8"/>
    <p:sldId id="263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3" r:id="rId26"/>
    <p:sldId id="282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3" r:id="rId35"/>
    <p:sldId id="291" r:id="rId36"/>
    <p:sldId id="292" r:id="rId37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9250028-A066-3F41-A588-E945B75DB623}" v="62" dt="2022-05-17T03:22:43.76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8EC20E35-A176-4012-BC5E-935CFFF8708E}" styleName="Estilo Mé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67"/>
  </p:normalViewPr>
  <p:slideViewPr>
    <p:cSldViewPr snapToGrid="0" snapToObjects="1">
      <p:cViewPr varScale="1">
        <p:scale>
          <a:sx n="69" d="100"/>
          <a:sy n="69" d="100"/>
        </p:scale>
        <p:origin x="232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FAEL ELIAS DE LIMA ESCALFONI" userId="77e1fd9a-a5e0-466f-b856-a830925030ce" providerId="ADAL" clId="{D9250028-A066-3F41-A588-E945B75DB623}"/>
    <pc:docChg chg="custSel addSld modSld">
      <pc:chgData name="RAFAEL ELIAS DE LIMA ESCALFONI" userId="77e1fd9a-a5e0-466f-b856-a830925030ce" providerId="ADAL" clId="{D9250028-A066-3F41-A588-E945B75DB623}" dt="2022-05-19T23:05:10.427" v="36" actId="403"/>
      <pc:docMkLst>
        <pc:docMk/>
      </pc:docMkLst>
      <pc:sldChg chg="modSp mod">
        <pc:chgData name="RAFAEL ELIAS DE LIMA ESCALFONI" userId="77e1fd9a-a5e0-466f-b856-a830925030ce" providerId="ADAL" clId="{D9250028-A066-3F41-A588-E945B75DB623}" dt="2022-05-19T22:58:08.478" v="12" actId="20577"/>
        <pc:sldMkLst>
          <pc:docMk/>
          <pc:sldMk cId="3171614377" sldId="272"/>
        </pc:sldMkLst>
        <pc:spChg chg="mod">
          <ac:chgData name="RAFAEL ELIAS DE LIMA ESCALFONI" userId="77e1fd9a-a5e0-466f-b856-a830925030ce" providerId="ADAL" clId="{D9250028-A066-3F41-A588-E945B75DB623}" dt="2022-05-19T22:58:08.478" v="12" actId="20577"/>
          <ac:spMkLst>
            <pc:docMk/>
            <pc:sldMk cId="3171614377" sldId="272"/>
            <ac:spMk id="3" creationId="{50780A09-FCFE-2A4D-87D7-FD7EEE2DD738}"/>
          </ac:spMkLst>
        </pc:spChg>
      </pc:sldChg>
      <pc:sldChg chg="modSp mod">
        <pc:chgData name="RAFAEL ELIAS DE LIMA ESCALFONI" userId="77e1fd9a-a5e0-466f-b856-a830925030ce" providerId="ADAL" clId="{D9250028-A066-3F41-A588-E945B75DB623}" dt="2022-05-19T22:58:03.912" v="10" actId="20577"/>
        <pc:sldMkLst>
          <pc:docMk/>
          <pc:sldMk cId="4136557511" sldId="273"/>
        </pc:sldMkLst>
        <pc:spChg chg="mod">
          <ac:chgData name="RAFAEL ELIAS DE LIMA ESCALFONI" userId="77e1fd9a-a5e0-466f-b856-a830925030ce" providerId="ADAL" clId="{D9250028-A066-3F41-A588-E945B75DB623}" dt="2022-05-19T22:58:03.912" v="10" actId="20577"/>
          <ac:spMkLst>
            <pc:docMk/>
            <pc:sldMk cId="4136557511" sldId="273"/>
            <ac:spMk id="3" creationId="{50780A09-FCFE-2A4D-87D7-FD7EEE2DD738}"/>
          </ac:spMkLst>
        </pc:spChg>
      </pc:sldChg>
      <pc:sldChg chg="modSp mod">
        <pc:chgData name="RAFAEL ELIAS DE LIMA ESCALFONI" userId="77e1fd9a-a5e0-466f-b856-a830925030ce" providerId="ADAL" clId="{D9250028-A066-3F41-A588-E945B75DB623}" dt="2022-05-19T23:02:35.564" v="13" actId="14100"/>
        <pc:sldMkLst>
          <pc:docMk/>
          <pc:sldMk cId="3190387310" sldId="279"/>
        </pc:sldMkLst>
        <pc:picChg chg="mod">
          <ac:chgData name="RAFAEL ELIAS DE LIMA ESCALFONI" userId="77e1fd9a-a5e0-466f-b856-a830925030ce" providerId="ADAL" clId="{D9250028-A066-3F41-A588-E945B75DB623}" dt="2022-05-19T23:02:35.564" v="13" actId="14100"/>
          <ac:picMkLst>
            <pc:docMk/>
            <pc:sldMk cId="3190387310" sldId="279"/>
            <ac:picMk id="5" creationId="{E1B42FB7-C91A-9B4B-B143-67012307C03D}"/>
          </ac:picMkLst>
        </pc:picChg>
      </pc:sldChg>
      <pc:sldChg chg="modSp mod">
        <pc:chgData name="RAFAEL ELIAS DE LIMA ESCALFONI" userId="77e1fd9a-a5e0-466f-b856-a830925030ce" providerId="ADAL" clId="{D9250028-A066-3F41-A588-E945B75DB623}" dt="2022-05-19T23:05:06.323" v="35" actId="403"/>
        <pc:sldMkLst>
          <pc:docMk/>
          <pc:sldMk cId="604077970" sldId="290"/>
        </pc:sldMkLst>
        <pc:spChg chg="mod">
          <ac:chgData name="RAFAEL ELIAS DE LIMA ESCALFONI" userId="77e1fd9a-a5e0-466f-b856-a830925030ce" providerId="ADAL" clId="{D9250028-A066-3F41-A588-E945B75DB623}" dt="2022-05-19T23:05:06.323" v="35" actId="403"/>
          <ac:spMkLst>
            <pc:docMk/>
            <pc:sldMk cId="604077970" sldId="290"/>
            <ac:spMk id="3" creationId="{514A8FB2-D28C-5340-BA16-B139C636AEA5}"/>
          </ac:spMkLst>
        </pc:spChg>
      </pc:sldChg>
      <pc:sldChg chg="modSp add mod">
        <pc:chgData name="RAFAEL ELIAS DE LIMA ESCALFONI" userId="77e1fd9a-a5e0-466f-b856-a830925030ce" providerId="ADAL" clId="{D9250028-A066-3F41-A588-E945B75DB623}" dt="2022-05-19T23:05:10.427" v="36" actId="403"/>
        <pc:sldMkLst>
          <pc:docMk/>
          <pc:sldMk cId="1558582483" sldId="293"/>
        </pc:sldMkLst>
        <pc:spChg chg="mod">
          <ac:chgData name="RAFAEL ELIAS DE LIMA ESCALFONI" userId="77e1fd9a-a5e0-466f-b856-a830925030ce" providerId="ADAL" clId="{D9250028-A066-3F41-A588-E945B75DB623}" dt="2022-05-19T23:05:10.427" v="36" actId="403"/>
          <ac:spMkLst>
            <pc:docMk/>
            <pc:sldMk cId="1558582483" sldId="293"/>
            <ac:spMk id="3" creationId="{514A8FB2-D28C-5340-BA16-B139C636AEA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830CF9-9FFB-414B-BCA7-9742EC351102}" type="datetimeFigureOut">
              <a:rPr lang="pt-BR" smtClean="0"/>
              <a:t>19/05/2022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0DAB1-748A-F04F-9634-EAEBCD5DA3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903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log de período curto &gt;&gt; Identificação e resolução de problemas a curto prazo</a:t>
            </a:r>
            <a:br>
              <a:rPr lang="pt-BR" dirty="0"/>
            </a:br>
            <a:r>
              <a:rPr lang="pt-BR" dirty="0"/>
              <a:t>log de períodos longos &gt;&gt; identificação de tendências de negócio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0DAB1-748A-F04F-9634-EAEBCD5DA367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793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0DAB1-748A-F04F-9634-EAEBCD5DA367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53149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FA0ACE7-29A8-47D3-A7D9-257B711D80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EC604B9-52E9-4810-8359-47206518D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98A89F-CA25-400F-B05A-AECBF2517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41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D4963-E985-44C4-B8C4-FDD613B7C2F8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311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058151" y="599725"/>
            <a:ext cx="3687316" cy="5816950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204200" y="863600"/>
            <a:ext cx="3124200" cy="4807326"/>
          </a:xfrm>
        </p:spPr>
        <p:txBody>
          <a:bodyPr vert="eaVert" anchor="ctr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863600"/>
            <a:ext cx="7161625" cy="4807326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423B97-A5D4-47B9-8861-73B3707A04CF}"/>
              </a:ext>
            </a:extLst>
          </p:cNvPr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EC0421-37B4-4481-A10D-69FDF5EC7909}"/>
              </a:ext>
            </a:extLst>
          </p:cNvPr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7265B5-9F97-4F1E-99E9-74F7B7E62337}"/>
              </a:ext>
            </a:extLst>
          </p:cNvPr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C74A470-3BD3-4F33-80E5-67E6E87FC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9A3A30BA-DB50-4D7D-BCDE-17D20FB35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6FF9E58-C0B2-436B-A21C-DB45A00D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330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3634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70E6237-3456-439F-802D-3BA93FC7E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D82B9-B8EE-4375-B6FF-88FA6ABB15D9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356D3B5-6063-4A89-B88F-9D3043916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2B78BF7-69D3-4CE0-A631-50EFD41EE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943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2393950"/>
            <a:ext cx="11029615" cy="214746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582016-5696-4A93-887F-BBB3B900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97495-0637-405E-AE64-5CC7506D51F5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57CFCD5-1192-4E18-8A8F-29E153B44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39A109E-5018-4794-92B3-FD5E5BCD9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0601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19476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6039" y="2228003"/>
            <a:ext cx="5194769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FFD690-9426-415D-8B65-26881E07B2D4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799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1" y="2250891"/>
            <a:ext cx="5194769" cy="557784"/>
          </a:xfrm>
        </p:spPr>
        <p:txBody>
          <a:bodyPr anchor="ctr">
            <a:noAutofit/>
          </a:bodyPr>
          <a:lstStyle>
            <a:lvl1pPr marL="0" indent="0">
              <a:buNone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194766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6039" y="2250892"/>
            <a:ext cx="5194770" cy="553373"/>
          </a:xfrm>
        </p:spPr>
        <p:txBody>
          <a:bodyPr anchor="ctr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 sz="20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92000"/>
              <a:buFont typeface="Wingdings 2" panose="05020102010507070707" pitchFamily="18" charset="2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6037" y="2926052"/>
            <a:ext cx="5194771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4989A-474C-40DE-95B9-011C28B71673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455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4ED54-5B5E-4A04-93D3-5772E3CE3818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018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7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601200"/>
            <a:ext cx="3682723" cy="581547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857" y="933450"/>
            <a:ext cx="3031852" cy="1722419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928" y="1179829"/>
            <a:ext cx="6650991" cy="4658216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7857" y="2836654"/>
            <a:ext cx="3031852" cy="3001392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B919CC2-2A65-446F-B538-9E62490354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05951" y="6456916"/>
            <a:ext cx="2844799" cy="365125"/>
          </a:xfrm>
        </p:spPr>
        <p:txBody>
          <a:bodyPr/>
          <a:lstStyle/>
          <a:p>
            <a:fld id="{D82884F1-FFEA-405F-9602-3DCA865EDA4E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B72412AE-119E-4982-8B24-63365EFCA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192" y="6452590"/>
            <a:ext cx="691721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FC4BB19-6AD1-45CF-9F99-00B109890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58300" y="6456916"/>
            <a:ext cx="1052510" cy="365125"/>
          </a:xfrm>
        </p:spPr>
        <p:txBody>
          <a:bodyPr/>
          <a:lstStyle/>
          <a:p>
            <a:fld id="{3A98EE3D-8CD1-4C3F-BD1C-C98C9596463C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37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641350"/>
            <a:ext cx="11290859" cy="3651249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998148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8DB4A-8810-4A10-AD5C-D5E2C667F5B3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9574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2"/>
            <a:ext cx="11029616" cy="365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23914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D291B17-9318-49DB-B28B-6E5994AE9581}" type="datetime1">
              <a:rPr lang="en-US" smtClean="0"/>
              <a:t>5/19/22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23914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23914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‹nº›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8528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</p:sldLayoutIdLst>
  <p:hf sldNum="0" hdr="0" ftr="0" dt="0"/>
  <p:txStyles>
    <p:titleStyle>
      <a:lvl1pPr algn="l" defTabSz="457200" rtl="0" eaLnBrk="1" latinLnBrk="0" hangingPunct="1">
        <a:lnSpc>
          <a:spcPct val="90000"/>
        </a:lnSpc>
        <a:spcBef>
          <a:spcPct val="0"/>
        </a:spcBef>
        <a:buNone/>
        <a:defRPr sz="2700" b="0" kern="1200" cap="all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lnSpc>
          <a:spcPct val="120000"/>
        </a:lnSpc>
        <a:spcBef>
          <a:spcPct val="20000"/>
        </a:spcBef>
        <a:spcAft>
          <a:spcPts val="600"/>
        </a:spcAft>
        <a:buClr>
          <a:schemeClr val="accent1"/>
        </a:buClr>
        <a:buSzPct val="92000"/>
        <a:buFont typeface="Wingdings 2" panose="05020102010507070707" pitchFamily="18" charset="2"/>
        <a:buChar char=""/>
        <a:defRPr sz="1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08D4B6A-8113-4DFB-B82E-B60CAC8E0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822E561-F97C-4CBB-A9A6-A6BF6317BC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99AE680-9663-874B-9C01-84CEB2E83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9235" y="863695"/>
            <a:ext cx="3511233" cy="3779995"/>
          </a:xfrm>
        </p:spPr>
        <p:txBody>
          <a:bodyPr anchor="ctr">
            <a:normAutofit/>
          </a:bodyPr>
          <a:lstStyle/>
          <a:p>
            <a:r>
              <a:rPr lang="pt-BR" dirty="0">
                <a:solidFill>
                  <a:schemeClr val="tx1"/>
                </a:solidFill>
              </a:rPr>
              <a:t>Big Data e a Sistemas distribuídos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8EDCFB1-90EE-8D47-AFB0-2DCE3DA5E8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9236" y="4739780"/>
            <a:ext cx="3511233" cy="1147054"/>
          </a:xfrm>
        </p:spPr>
        <p:txBody>
          <a:bodyPr anchor="t">
            <a:normAutofit/>
          </a:bodyPr>
          <a:lstStyle/>
          <a:p>
            <a:r>
              <a:rPr lang="pt-BR" sz="2000" dirty="0">
                <a:solidFill>
                  <a:schemeClr val="tx1"/>
                </a:solidFill>
              </a:rPr>
              <a:t>Professor Rafael Escalfoni</a:t>
            </a:r>
          </a:p>
        </p:txBody>
      </p:sp>
      <p:pic>
        <p:nvPicPr>
          <p:cNvPr id="4" name="Picture 3" descr="Dados de programação em monitor de computador">
            <a:extLst>
              <a:ext uri="{FF2B5EF4-FFF2-40B4-BE49-F238E27FC236}">
                <a16:creationId xmlns:a16="http://schemas.microsoft.com/office/drawing/2014/main" id="{78095564-2579-DD0F-04DC-F98C34584A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89" r="8344" b="-1"/>
          <a:stretch/>
        </p:blipFill>
        <p:spPr>
          <a:xfrm>
            <a:off x="20" y="10"/>
            <a:ext cx="7537685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01B0E58-A5C8-4CDA-A2E0-35DF94E59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9235" y="457200"/>
            <a:ext cx="3511233" cy="9143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39004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BB56EB9-078F-4952-AC1F-149C7A0AE4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772EE4-ED5E-4D3A-A306-B22CF86678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601200"/>
            <a:ext cx="3703320" cy="5789365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9C4460-6D59-8A44-8076-EDC6BCC7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280" y="944752"/>
            <a:ext cx="3259016" cy="1462692"/>
          </a:xfrm>
        </p:spPr>
        <p:txBody>
          <a:bodyPr>
            <a:normAutofit/>
          </a:bodyPr>
          <a:lstStyle/>
          <a:p>
            <a:r>
              <a:rPr lang="pt-BR" sz="2300">
                <a:solidFill>
                  <a:srgbClr val="FFFFFF"/>
                </a:solidFill>
              </a:rPr>
              <a:t>estratégia de armazenamento de big data – COMO???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0058680-D07C-4893-B2B7-91543F18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B42427A-0A1F-4A55-8705-D9179F1E0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E54A6FE-D8CB-48A3-900B-053D4EBD3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192A8E-EFCD-654A-9F54-B90DC754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1513" y="2536031"/>
            <a:ext cx="3259016" cy="3671936"/>
          </a:xfrm>
        </p:spPr>
        <p:txBody>
          <a:bodyPr anchor="t">
            <a:normAutofit lnSpcReduction="10000"/>
          </a:bodyPr>
          <a:lstStyle/>
          <a:p>
            <a:pPr marL="0" indent="0">
              <a:buNone/>
            </a:pPr>
            <a:r>
              <a:rPr lang="pt-BR" sz="1800" dirty="0">
                <a:solidFill>
                  <a:srgbClr val="FFFFFF"/>
                </a:solidFill>
              </a:rPr>
              <a:t>Plataforma de Big Data Apache </a:t>
            </a:r>
            <a:r>
              <a:rPr lang="pt-BR" sz="1800" dirty="0" err="1">
                <a:solidFill>
                  <a:srgbClr val="FFFFFF"/>
                </a:solidFill>
              </a:rPr>
              <a:t>Hadoop</a:t>
            </a:r>
            <a:endParaRPr lang="pt-BR" sz="1800" dirty="0">
              <a:solidFill>
                <a:srgbClr val="FFFFFF"/>
              </a:solidFill>
            </a:endParaRPr>
          </a:p>
          <a:p>
            <a:r>
              <a:rPr lang="pt-BR" sz="1800" dirty="0">
                <a:solidFill>
                  <a:srgbClr val="FFFFFF"/>
                </a:solidFill>
              </a:rPr>
              <a:t>Sistema de arquivos distribuídos </a:t>
            </a:r>
            <a:r>
              <a:rPr lang="pt-BR" sz="1800" dirty="0" err="1">
                <a:solidFill>
                  <a:srgbClr val="FFFFFF"/>
                </a:solidFill>
              </a:rPr>
              <a:t>Hadoop</a:t>
            </a:r>
            <a:r>
              <a:rPr lang="pt-BR" sz="1800" dirty="0">
                <a:solidFill>
                  <a:srgbClr val="FFFFFF"/>
                </a:solidFill>
              </a:rPr>
              <a:t> (HDFS)</a:t>
            </a:r>
          </a:p>
          <a:p>
            <a:pPr lvl="1"/>
            <a:r>
              <a:rPr lang="pt-BR" sz="1600" dirty="0">
                <a:solidFill>
                  <a:srgbClr val="FFFFFF"/>
                </a:solidFill>
              </a:rPr>
              <a:t>Cada bloco tem geralmente 128MB</a:t>
            </a:r>
          </a:p>
          <a:p>
            <a:pPr lvl="1"/>
            <a:r>
              <a:rPr lang="pt-BR" sz="1600" dirty="0">
                <a:solidFill>
                  <a:srgbClr val="FFFFFF"/>
                </a:solidFill>
              </a:rPr>
              <a:t>8 blocos - 1GB</a:t>
            </a:r>
          </a:p>
          <a:p>
            <a:pPr lvl="1"/>
            <a:r>
              <a:rPr lang="pt-BR" sz="1600" dirty="0">
                <a:solidFill>
                  <a:srgbClr val="FFFFFF"/>
                </a:solidFill>
              </a:rPr>
              <a:t>8.000 blocos – 1TB</a:t>
            </a:r>
          </a:p>
          <a:p>
            <a:pPr lvl="1"/>
            <a:r>
              <a:rPr lang="pt-BR" sz="1600" dirty="0">
                <a:solidFill>
                  <a:srgbClr val="FFFFFF"/>
                </a:solidFill>
              </a:rPr>
              <a:t>Caso geral – dispersão aleatória dos blocos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AFE6770-E367-564C-BF72-6316A486F2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66"/>
          <a:stretch/>
        </p:blipFill>
        <p:spPr>
          <a:xfrm>
            <a:off x="4241830" y="601200"/>
            <a:ext cx="7503636" cy="5789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582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09C4460-6D59-8A44-8076-EDC6BCC70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2"/>
                </a:solidFill>
              </a:rPr>
              <a:t>estratégia de armazenamento de big data – COMO???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7192A8E-EFCD-654A-9F54-B90DC75441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6532"/>
            <a:ext cx="7348861" cy="451962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pt-BR" sz="2400" dirty="0">
                <a:solidFill>
                  <a:schemeClr val="tx2"/>
                </a:solidFill>
              </a:rPr>
              <a:t>Plataforma de Big Data Apache </a:t>
            </a:r>
            <a:r>
              <a:rPr lang="pt-BR" sz="2400" dirty="0" err="1">
                <a:solidFill>
                  <a:schemeClr val="tx2"/>
                </a:solidFill>
              </a:rPr>
              <a:t>Hadoop</a:t>
            </a:r>
            <a:endParaRPr lang="pt-BR" sz="2400" dirty="0">
              <a:solidFill>
                <a:schemeClr val="tx2"/>
              </a:solidFill>
            </a:endParaRPr>
          </a:p>
          <a:p>
            <a:r>
              <a:rPr lang="pt-BR" sz="2400" dirty="0">
                <a:solidFill>
                  <a:schemeClr val="tx2"/>
                </a:solidFill>
              </a:rPr>
              <a:t>Se algum disco falhar </a:t>
            </a:r>
          </a:p>
          <a:p>
            <a:pPr lvl="1"/>
            <a:r>
              <a:rPr lang="pt-BR" sz="2000" dirty="0">
                <a:solidFill>
                  <a:schemeClr val="tx2"/>
                </a:solidFill>
              </a:rPr>
              <a:t>Em um PC, a falha média de um disco é de 100.000h</a:t>
            </a:r>
          </a:p>
          <a:p>
            <a:pPr lvl="1"/>
            <a:r>
              <a:rPr lang="pt-BR" sz="2000" dirty="0">
                <a:solidFill>
                  <a:schemeClr val="tx2"/>
                </a:solidFill>
              </a:rPr>
              <a:t>Em um sistema com milhares de discos, o tempo médio para falhas cai para 100h</a:t>
            </a:r>
          </a:p>
          <a:p>
            <a:r>
              <a:rPr lang="pt-BR" sz="2400" dirty="0">
                <a:solidFill>
                  <a:schemeClr val="tx2"/>
                </a:solidFill>
              </a:rPr>
              <a:t>HDFS – redundância de blocos em discos diferentes</a:t>
            </a:r>
          </a:p>
          <a:p>
            <a:pPr lvl="1"/>
            <a:r>
              <a:rPr lang="pt-BR" sz="2000" dirty="0">
                <a:solidFill>
                  <a:schemeClr val="tx2"/>
                </a:solidFill>
              </a:rPr>
              <a:t>padrão: 3 cópias</a:t>
            </a:r>
          </a:p>
          <a:p>
            <a:pPr lvl="1"/>
            <a:r>
              <a:rPr lang="pt-BR" sz="2000" dirty="0">
                <a:solidFill>
                  <a:schemeClr val="tx2"/>
                </a:solidFill>
              </a:rPr>
              <a:t>Quando o sistema percebe a falha, faz cópias adicionais automaticamente</a:t>
            </a:r>
          </a:p>
          <a:p>
            <a:pPr lvl="1"/>
            <a:r>
              <a:rPr lang="pt-BR" sz="2000" dirty="0">
                <a:solidFill>
                  <a:schemeClr val="tx2"/>
                </a:solidFill>
              </a:rPr>
              <a:t>Similar a RAID 10</a:t>
            </a:r>
          </a:p>
        </p:txBody>
      </p:sp>
      <p:pic>
        <p:nvPicPr>
          <p:cNvPr id="6" name="Imagem 5" descr="Cd em cima&#10;&#10;Descrição gerada automaticamente com confiança média">
            <a:extLst>
              <a:ext uri="{FF2B5EF4-FFF2-40B4-BE49-F238E27FC236}">
                <a16:creationId xmlns:a16="http://schemas.microsoft.com/office/drawing/2014/main" id="{839563B7-C035-E241-A8EA-53D9BA3B18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4" r="1" b="1"/>
          <a:stretch/>
        </p:blipFill>
        <p:spPr>
          <a:xfrm>
            <a:off x="8079898" y="378382"/>
            <a:ext cx="4112102" cy="603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909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FB82883-1DC0-4BE1-A607-009095F335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Tela de computador com texto preto sobre fundo branco&#10;&#10;Descrição gerada automaticamente com confiança média">
            <a:extLst>
              <a:ext uri="{FF2B5EF4-FFF2-40B4-BE49-F238E27FC236}">
                <a16:creationId xmlns:a16="http://schemas.microsoft.com/office/drawing/2014/main" id="{6E588DA8-C602-2B4C-87A3-898B4BE9DE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374" b="80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FA98EAA-A866-4C95-A2A8-44E46FBAD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56000">
                <a:schemeClr val="tx1">
                  <a:alpha val="39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3D2D79A-F60C-874C-BB34-E610E3E00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3121" y="4727173"/>
            <a:ext cx="7985759" cy="8688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Cluster de commodity</a:t>
            </a:r>
          </a:p>
        </p:txBody>
      </p:sp>
    </p:spTree>
    <p:extLst>
      <p:ext uri="{BB962C8B-B14F-4D97-AF65-F5344CB8AC3E}">
        <p14:creationId xmlns:p14="http://schemas.microsoft.com/office/powerpoint/2010/main" val="3225402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A32A5F-6BB2-2448-A19A-F977BC682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Armazenamento em clusters de commodity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6BCF347-9859-E845-B03B-F7EE371916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4273692"/>
          </a:xfrm>
        </p:spPr>
        <p:txBody>
          <a:bodyPr>
            <a:normAutofit lnSpcReduction="10000"/>
          </a:bodyPr>
          <a:lstStyle/>
          <a:p>
            <a:r>
              <a:rPr lang="pt-BR" sz="1800" dirty="0"/>
              <a:t>Considerar um espaço de 4 para 1:</a:t>
            </a:r>
          </a:p>
          <a:p>
            <a:pPr lvl="1"/>
            <a:r>
              <a:rPr lang="pt-BR" sz="1600" dirty="0"/>
              <a:t>3 redundâncias de dados</a:t>
            </a:r>
          </a:p>
          <a:p>
            <a:pPr lvl="1"/>
            <a:r>
              <a:rPr lang="pt-BR" sz="1600" dirty="0"/>
              <a:t>1 espaço para software e sistema de arquivos temporários</a:t>
            </a:r>
          </a:p>
          <a:p>
            <a:r>
              <a:rPr lang="pt-BR" sz="1800" dirty="0"/>
              <a:t>Certo, e quanto vai custar essa maravilha??? (Estimando armazenar 1PB)</a:t>
            </a:r>
          </a:p>
          <a:p>
            <a:pPr lvl="1"/>
            <a:r>
              <a:rPr lang="pt-BR" sz="1600" dirty="0"/>
              <a:t>US$0,03 por GB – HDs convencionais (HDD)</a:t>
            </a:r>
          </a:p>
          <a:p>
            <a:pPr lvl="2"/>
            <a:r>
              <a:rPr lang="pt-BR" sz="1400" dirty="0"/>
              <a:t>US$0,03/GB * 1.000.000 GB * 4 = US$ 120.000,00</a:t>
            </a:r>
          </a:p>
          <a:p>
            <a:pPr lvl="1"/>
            <a:r>
              <a:rPr lang="pt-BR" sz="1600" dirty="0"/>
              <a:t>US$0,20 por GB – </a:t>
            </a:r>
            <a:r>
              <a:rPr lang="pt-BR" sz="1600" dirty="0" err="1"/>
              <a:t>SSDs</a:t>
            </a:r>
            <a:endParaRPr lang="pt-BR" sz="1600" dirty="0"/>
          </a:p>
          <a:p>
            <a:pPr lvl="2"/>
            <a:r>
              <a:rPr lang="pt-BR" sz="1400" dirty="0"/>
              <a:t>US$0,20/GB * 1.000.000 GB * 4 = US$ 800.000,00</a:t>
            </a:r>
          </a:p>
          <a:p>
            <a:pPr marL="0" indent="0" algn="ctr">
              <a:buNone/>
            </a:pPr>
            <a:endParaRPr lang="pt-BR" sz="1000" b="1" i="1" dirty="0"/>
          </a:p>
          <a:p>
            <a:pPr marL="0" indent="0" algn="ctr">
              <a:buNone/>
            </a:pPr>
            <a:r>
              <a:rPr lang="pt-BR" sz="2000" b="1" i="1" dirty="0"/>
              <a:t>Precisamos de formatos de arquivos para compactação e tecnologias eficientes para viabilizar as operações</a:t>
            </a:r>
          </a:p>
        </p:txBody>
      </p:sp>
    </p:spTree>
    <p:extLst>
      <p:ext uri="{BB962C8B-B14F-4D97-AF65-F5344CB8AC3E}">
        <p14:creationId xmlns:p14="http://schemas.microsoft.com/office/powerpoint/2010/main" val="6176440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DBB888-1B2F-4442-A1DA-F94B063CB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Portanto...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5D0A287-B411-B847-8A7C-81D7254862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Custos de armazenamento em escala de big data são SIGNIFICATIVOS, independente da solução (datacenter, </a:t>
            </a:r>
            <a:r>
              <a:rPr lang="pt-BR" sz="2000" dirty="0" err="1"/>
              <a:t>cloud</a:t>
            </a:r>
            <a:r>
              <a:rPr lang="pt-BR" sz="2000" dirty="0"/>
              <a:t>...)</a:t>
            </a:r>
          </a:p>
          <a:p>
            <a:r>
              <a:rPr lang="pt-BR" sz="2000" dirty="0"/>
              <a:t>Utilizar sistemas de arquivos convencionais que armazenam cada arquivo em um único disco não é adequado</a:t>
            </a:r>
          </a:p>
          <a:p>
            <a:r>
              <a:rPr lang="pt-BR" sz="2000" dirty="0"/>
              <a:t>Distribuição de dados em um grande número de discos é a solução com big data</a:t>
            </a:r>
          </a:p>
        </p:txBody>
      </p:sp>
    </p:spTree>
    <p:extLst>
      <p:ext uri="{BB962C8B-B14F-4D97-AF65-F5344CB8AC3E}">
        <p14:creationId xmlns:p14="http://schemas.microsoft.com/office/powerpoint/2010/main" val="3820703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9AC69-F607-6145-8350-E9EC3C80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Processamento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780A09-FCFE-2A4D-87D7-FD7EEE2DD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6437125" cy="3634486"/>
          </a:xfrm>
        </p:spPr>
        <p:txBody>
          <a:bodyPr>
            <a:normAutofit/>
          </a:bodyPr>
          <a:lstStyle/>
          <a:p>
            <a:r>
              <a:rPr lang="pt-BR" sz="2400" dirty="0"/>
              <a:t>Tempo que leva para ler dados de um disco:</a:t>
            </a:r>
          </a:p>
          <a:p>
            <a:pPr lvl="1"/>
            <a:r>
              <a:rPr lang="pt-BR" sz="2000" dirty="0"/>
              <a:t>Taxa de leitura sequencial 128MB/</a:t>
            </a:r>
            <a:r>
              <a:rPr lang="pt-BR" sz="2000" dirty="0" err="1"/>
              <a:t>s</a:t>
            </a:r>
            <a:r>
              <a:rPr lang="pt-BR" sz="2000" dirty="0"/>
              <a:t> (HDD)</a:t>
            </a:r>
          </a:p>
          <a:p>
            <a:r>
              <a:rPr lang="pt-BR" sz="2400" dirty="0"/>
              <a:t>Quanto tempo leva para verificar seus dados???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4EC4F9FB-9407-F94B-8124-B33532749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0224907"/>
              </p:ext>
            </p:extLst>
          </p:nvPr>
        </p:nvGraphicFramePr>
        <p:xfrm>
          <a:off x="7980917" y="3045587"/>
          <a:ext cx="3629891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8789">
                  <a:extLst>
                    <a:ext uri="{9D8B030D-6E8A-4147-A177-3AD203B41FA5}">
                      <a16:colId xmlns:a16="http://schemas.microsoft.com/office/drawing/2014/main" val="1093876430"/>
                    </a:ext>
                  </a:extLst>
                </a:gridCol>
                <a:gridCol w="2181102">
                  <a:extLst>
                    <a:ext uri="{9D8B030D-6E8A-4147-A177-3AD203B41FA5}">
                      <a16:colId xmlns:a16="http://schemas.microsoft.com/office/drawing/2014/main" val="1507999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Tempo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23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8 segundos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93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835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10TB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22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903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30TB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3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53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C00000"/>
                          </a:solidFill>
                        </a:rPr>
                        <a:t>90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56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16143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39AC69-F607-6145-8350-E9EC3C8016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Processamento de dados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0780A09-FCFE-2A4D-87D7-FD7EEE2DD7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6437125" cy="3634486"/>
          </a:xfrm>
        </p:spPr>
        <p:txBody>
          <a:bodyPr>
            <a:normAutofit/>
          </a:bodyPr>
          <a:lstStyle/>
          <a:p>
            <a:r>
              <a:rPr lang="pt-BR" sz="2400" dirty="0"/>
              <a:t>Tempo que leva para ler dados de um disco:</a:t>
            </a:r>
          </a:p>
          <a:p>
            <a:pPr lvl="1"/>
            <a:r>
              <a:rPr lang="pt-BR" sz="2000" dirty="0"/>
              <a:t>Taxa de leitura sequencial 3GB/</a:t>
            </a:r>
            <a:r>
              <a:rPr lang="pt-BR" sz="2000" dirty="0" err="1"/>
              <a:t>s</a:t>
            </a:r>
            <a:r>
              <a:rPr lang="pt-BR" sz="2000" dirty="0"/>
              <a:t> (SDD)</a:t>
            </a:r>
          </a:p>
          <a:p>
            <a:r>
              <a:rPr lang="pt-BR" sz="2400" dirty="0"/>
              <a:t>Quanto tempo leva para verificar seus dados???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4EC4F9FB-9407-F94B-8124-B33532749D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776810"/>
              </p:ext>
            </p:extLst>
          </p:nvPr>
        </p:nvGraphicFramePr>
        <p:xfrm>
          <a:off x="7980917" y="3045587"/>
          <a:ext cx="3629891" cy="2225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48789">
                  <a:extLst>
                    <a:ext uri="{9D8B030D-6E8A-4147-A177-3AD203B41FA5}">
                      <a16:colId xmlns:a16="http://schemas.microsoft.com/office/drawing/2014/main" val="1093876430"/>
                    </a:ext>
                  </a:extLst>
                </a:gridCol>
                <a:gridCol w="2181102">
                  <a:extLst>
                    <a:ext uri="{9D8B030D-6E8A-4147-A177-3AD203B41FA5}">
                      <a16:colId xmlns:a16="http://schemas.microsoft.com/office/drawing/2014/main" val="15079999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Volume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Tempo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32321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1GB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0,3 segundos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934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5,6 minutos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68354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10TB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56 minutos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09035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30TB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2,8 horas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533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/>
                        <a:t>1PB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b="1" dirty="0">
                          <a:solidFill>
                            <a:srgbClr val="C00000"/>
                          </a:solidFill>
                        </a:rPr>
                        <a:t>3,9 dias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455613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65575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65A694F-AC4B-9A40-B77C-E41139450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t-BR" dirty="0"/>
              <a:t>Armazenamento distribuído permite leituras paralelas distribuídas!!!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E8CBA914-4F2D-A04B-B4CC-F9B653B7B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98" y="3038308"/>
            <a:ext cx="4748741" cy="2326882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EF2B68E-B2AB-4242-B33F-DF6D23CE57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pt-BR" sz="2400" dirty="0"/>
              <a:t>Programe de forma a ler partes diferentes do arquivo a partir de diferentes discos em paralelo em vez de tentar ler um arquivo do início ao fim de um único disco!</a:t>
            </a:r>
          </a:p>
        </p:txBody>
      </p:sp>
    </p:spTree>
    <p:extLst>
      <p:ext uri="{BB962C8B-B14F-4D97-AF65-F5344CB8AC3E}">
        <p14:creationId xmlns:p14="http://schemas.microsoft.com/office/powerpoint/2010/main" val="2805605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C9A8AC0-0DDB-A840-9EA9-E3AB9EEA3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t-BR" dirty="0"/>
              <a:t>abordagem paralela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6F09B7-07D3-8948-8D00-246BB305AB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pt-BR" sz="2000" dirty="0"/>
              <a:t>Tempo para ler um arquivo de 10TB:</a:t>
            </a:r>
          </a:p>
          <a:p>
            <a:pPr lvl="1"/>
            <a:r>
              <a:rPr lang="pt-BR" sz="1800" i="1" dirty="0"/>
              <a:t>Desconsiderando tempo de espera e outras operações que podem ocorrer durante o processo</a:t>
            </a:r>
          </a:p>
          <a:p>
            <a:r>
              <a:rPr lang="pt-BR" sz="2000" dirty="0"/>
              <a:t>Várias threads de processos simultâneos em diferentes computadores</a:t>
            </a:r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2136269-71CC-9E43-9EF4-726B15C260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877041"/>
              </p:ext>
            </p:extLst>
          </p:nvPr>
        </p:nvGraphicFramePr>
        <p:xfrm>
          <a:off x="780698" y="3081176"/>
          <a:ext cx="4748743" cy="2241148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04059">
                  <a:extLst>
                    <a:ext uri="{9D8B030D-6E8A-4147-A177-3AD203B41FA5}">
                      <a16:colId xmlns:a16="http://schemas.microsoft.com/office/drawing/2014/main" val="2549484837"/>
                    </a:ext>
                  </a:extLst>
                </a:gridCol>
                <a:gridCol w="1591215">
                  <a:extLst>
                    <a:ext uri="{9D8B030D-6E8A-4147-A177-3AD203B41FA5}">
                      <a16:colId xmlns:a16="http://schemas.microsoft.com/office/drawing/2014/main" val="1805212870"/>
                    </a:ext>
                  </a:extLst>
                </a:gridCol>
                <a:gridCol w="1653469">
                  <a:extLst>
                    <a:ext uri="{9D8B030D-6E8A-4147-A177-3AD203B41FA5}">
                      <a16:colId xmlns:a16="http://schemas.microsoft.com/office/drawing/2014/main" val="1843461334"/>
                    </a:ext>
                  </a:extLst>
                </a:gridCol>
              </a:tblGrid>
              <a:tr h="663380">
                <a:tc>
                  <a:txBody>
                    <a:bodyPr/>
                    <a:lstStyle/>
                    <a:p>
                      <a:r>
                        <a:rPr lang="pt-BR" sz="1800"/>
                        <a:t>Número de discos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128MB/s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3GB/</a:t>
                      </a:r>
                      <a:r>
                        <a:rPr lang="pt-BR" sz="1800" dirty="0" err="1"/>
                        <a:t>s</a:t>
                      </a:r>
                      <a:endParaRPr lang="pt-BR" sz="1800" dirty="0"/>
                    </a:p>
                  </a:txBody>
                  <a:tcPr marL="89646" marR="89646" marT="44823" marB="44823"/>
                </a:tc>
                <a:extLst>
                  <a:ext uri="{0D108BD9-81ED-4DB2-BD59-A6C34878D82A}">
                    <a16:rowId xmlns:a16="http://schemas.microsoft.com/office/drawing/2014/main" val="477437804"/>
                  </a:ext>
                </a:extLst>
              </a:tr>
              <a:tr h="394442">
                <a:tc>
                  <a:txBody>
                    <a:bodyPr/>
                    <a:lstStyle/>
                    <a:p>
                      <a:r>
                        <a:rPr lang="pt-BR" sz="1800"/>
                        <a:t>1 disco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22 horas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56 minutos</a:t>
                      </a:r>
                    </a:p>
                  </a:txBody>
                  <a:tcPr marL="89646" marR="89646" marT="44823" marB="44823"/>
                </a:tc>
                <a:extLst>
                  <a:ext uri="{0D108BD9-81ED-4DB2-BD59-A6C34878D82A}">
                    <a16:rowId xmlns:a16="http://schemas.microsoft.com/office/drawing/2014/main" val="1548953575"/>
                  </a:ext>
                </a:extLst>
              </a:tr>
              <a:tr h="394442">
                <a:tc>
                  <a:txBody>
                    <a:bodyPr/>
                    <a:lstStyle/>
                    <a:p>
                      <a:r>
                        <a:rPr lang="pt-BR" sz="1800"/>
                        <a:t>10 discos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2,2 horas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5,6 minutos</a:t>
                      </a:r>
                    </a:p>
                  </a:txBody>
                  <a:tcPr marL="89646" marR="89646" marT="44823" marB="44823"/>
                </a:tc>
                <a:extLst>
                  <a:ext uri="{0D108BD9-81ED-4DB2-BD59-A6C34878D82A}">
                    <a16:rowId xmlns:a16="http://schemas.microsoft.com/office/drawing/2014/main" val="3366945844"/>
                  </a:ext>
                </a:extLst>
              </a:tr>
              <a:tr h="394442">
                <a:tc>
                  <a:txBody>
                    <a:bodyPr/>
                    <a:lstStyle/>
                    <a:p>
                      <a:r>
                        <a:rPr lang="pt-BR" sz="1800"/>
                        <a:t>100 discos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13 minutos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33 segundos</a:t>
                      </a:r>
                    </a:p>
                  </a:txBody>
                  <a:tcPr marL="89646" marR="89646" marT="44823" marB="44823"/>
                </a:tc>
                <a:extLst>
                  <a:ext uri="{0D108BD9-81ED-4DB2-BD59-A6C34878D82A}">
                    <a16:rowId xmlns:a16="http://schemas.microsoft.com/office/drawing/2014/main" val="1827841477"/>
                  </a:ext>
                </a:extLst>
              </a:tr>
              <a:tr h="394442">
                <a:tc>
                  <a:txBody>
                    <a:bodyPr/>
                    <a:lstStyle/>
                    <a:p>
                      <a:r>
                        <a:rPr lang="pt-BR" sz="1800"/>
                        <a:t>1000 discos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/>
                        <a:t>78 segundos</a:t>
                      </a:r>
                    </a:p>
                  </a:txBody>
                  <a:tcPr marL="89646" marR="89646" marT="44823" marB="44823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3,3 segundos</a:t>
                      </a:r>
                    </a:p>
                  </a:txBody>
                  <a:tcPr marL="89646" marR="89646" marT="44823" marB="44823"/>
                </a:tc>
                <a:extLst>
                  <a:ext uri="{0D108BD9-81ED-4DB2-BD59-A6C34878D82A}">
                    <a16:rowId xmlns:a16="http://schemas.microsoft.com/office/drawing/2014/main" val="2857405126"/>
                  </a:ext>
                </a:extLst>
              </a:tr>
            </a:tbl>
          </a:graphicData>
        </a:graphic>
      </p:graphicFrame>
      <p:pic>
        <p:nvPicPr>
          <p:cNvPr id="6" name="Imagem 5" descr="Diagrama&#10;&#10;Descrição gerada automaticamente com confiança média">
            <a:extLst>
              <a:ext uri="{FF2B5EF4-FFF2-40B4-BE49-F238E27FC236}">
                <a16:creationId xmlns:a16="http://schemas.microsoft.com/office/drawing/2014/main" id="{AAE7F856-9E69-DE4E-8FCE-4D9AFA6AF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2508" y="178916"/>
            <a:ext cx="4362931" cy="274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30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CA57E9EE-E182-E44F-A7AB-DA5491FA8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t-BR" dirty="0" err="1"/>
              <a:t>Shuffle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data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EAF18A0-477A-25B0-EE87-67B2C56F02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180496"/>
            <a:ext cx="6660770" cy="4045683"/>
          </a:xfrm>
        </p:spPr>
        <p:txBody>
          <a:bodyPr>
            <a:normAutofit/>
          </a:bodyPr>
          <a:lstStyle/>
          <a:p>
            <a:r>
              <a:rPr lang="en-US" sz="2000" dirty="0" err="1"/>
              <a:t>Considerando</a:t>
            </a:r>
            <a:r>
              <a:rPr lang="en-US" sz="2000" dirty="0"/>
              <a:t> </a:t>
            </a:r>
            <a:r>
              <a:rPr lang="en-US" sz="2000" dirty="0" err="1"/>
              <a:t>uma</a:t>
            </a:r>
            <a:r>
              <a:rPr lang="en-US" sz="2000" dirty="0"/>
              <a:t> </a:t>
            </a:r>
            <a:r>
              <a:rPr lang="en-US" sz="2000" dirty="0" err="1"/>
              <a:t>atividade</a:t>
            </a:r>
            <a:r>
              <a:rPr lang="en-US" sz="2000" dirty="0"/>
              <a:t> de </a:t>
            </a:r>
            <a:r>
              <a:rPr lang="en-US" sz="2000" dirty="0" err="1"/>
              <a:t>processamento</a:t>
            </a:r>
            <a:r>
              <a:rPr lang="en-US" sz="2000" dirty="0"/>
              <a:t> de dados de </a:t>
            </a:r>
            <a:r>
              <a:rPr lang="en-US" sz="2000" dirty="0" err="1"/>
              <a:t>clientes</a:t>
            </a:r>
            <a:r>
              <a:rPr lang="en-US" sz="2000" dirty="0"/>
              <a:t>, o </a:t>
            </a:r>
            <a:r>
              <a:rPr lang="en-US" sz="2000" dirty="0" err="1"/>
              <a:t>sistema</a:t>
            </a:r>
            <a:r>
              <a:rPr lang="en-US" sz="2000" dirty="0"/>
              <a:t> </a:t>
            </a:r>
            <a:r>
              <a:rPr lang="en-US" sz="2000" dirty="0" err="1"/>
              <a:t>pode</a:t>
            </a:r>
            <a:r>
              <a:rPr lang="en-US" sz="2000" dirty="0"/>
              <a:t> </a:t>
            </a:r>
            <a:r>
              <a:rPr lang="en-US" sz="2000" dirty="0" err="1"/>
              <a:t>selecionar</a:t>
            </a:r>
            <a:r>
              <a:rPr lang="en-US" sz="2000" dirty="0"/>
              <a:t> </a:t>
            </a:r>
            <a:r>
              <a:rPr lang="en-US" sz="2000" dirty="0" err="1"/>
              <a:t>apenas</a:t>
            </a:r>
            <a:r>
              <a:rPr lang="en-US" sz="2000" dirty="0"/>
              <a:t> </a:t>
            </a:r>
            <a:r>
              <a:rPr lang="en-US" sz="2000" dirty="0" err="1"/>
              <a:t>os</a:t>
            </a:r>
            <a:r>
              <a:rPr lang="en-US" sz="2000" dirty="0"/>
              <a:t> dados </a:t>
            </a:r>
            <a:r>
              <a:rPr lang="en-US" sz="2000" dirty="0" err="1"/>
              <a:t>necessários</a:t>
            </a:r>
            <a:r>
              <a:rPr lang="en-US" sz="2000" dirty="0"/>
              <a:t> dos </a:t>
            </a:r>
            <a:r>
              <a:rPr lang="en-US" sz="2000" dirty="0" err="1"/>
              <a:t>clientes</a:t>
            </a:r>
            <a:r>
              <a:rPr lang="en-US" sz="2000" dirty="0"/>
              <a:t> </a:t>
            </a:r>
            <a:r>
              <a:rPr lang="en-US" sz="2000" dirty="0" err="1"/>
              <a:t>desejados</a:t>
            </a:r>
            <a:endParaRPr lang="en-US" sz="2000" dirty="0"/>
          </a:p>
          <a:p>
            <a:r>
              <a:rPr lang="en-US" sz="2000" dirty="0" err="1"/>
              <a:t>Os</a:t>
            </a:r>
            <a:r>
              <a:rPr lang="en-US" sz="2000" dirty="0"/>
              <a:t> </a:t>
            </a:r>
            <a:r>
              <a:rPr lang="en-US" sz="2000" dirty="0" err="1"/>
              <a:t>resultados</a:t>
            </a:r>
            <a:r>
              <a:rPr lang="en-US" sz="2000" dirty="0"/>
              <a:t> </a:t>
            </a:r>
            <a:r>
              <a:rPr lang="en-US" sz="2000" dirty="0" err="1"/>
              <a:t>parciais</a:t>
            </a:r>
            <a:r>
              <a:rPr lang="en-US" sz="2000" dirty="0"/>
              <a:t> </a:t>
            </a:r>
            <a:r>
              <a:rPr lang="en-US" sz="2000" dirty="0" err="1"/>
              <a:t>podem</a:t>
            </a:r>
            <a:r>
              <a:rPr lang="en-US" sz="2000" dirty="0"/>
              <a:t> ser </a:t>
            </a:r>
            <a:r>
              <a:rPr lang="en-US" sz="2000" dirty="0" err="1"/>
              <a:t>disponibilizados</a:t>
            </a:r>
            <a:r>
              <a:rPr lang="en-US" sz="2000" dirty="0"/>
              <a:t> para </a:t>
            </a:r>
            <a:r>
              <a:rPr lang="en-US" sz="2000" dirty="0" err="1"/>
              <a:t>outra</a:t>
            </a:r>
            <a:r>
              <a:rPr lang="en-US" sz="2000" dirty="0"/>
              <a:t> </a:t>
            </a:r>
            <a:r>
              <a:rPr lang="en-US" sz="2000" dirty="0" err="1"/>
              <a:t>atividade</a:t>
            </a:r>
            <a:r>
              <a:rPr lang="en-US" sz="2000" dirty="0"/>
              <a:t> que </a:t>
            </a:r>
            <a:r>
              <a:rPr lang="en-US" sz="2000" dirty="0" err="1"/>
              <a:t>irá</a:t>
            </a:r>
            <a:r>
              <a:rPr lang="en-US" sz="2000" dirty="0"/>
              <a:t> </a:t>
            </a:r>
            <a:r>
              <a:rPr lang="en-US" sz="2000" dirty="0" err="1"/>
              <a:t>fazer</a:t>
            </a:r>
            <a:r>
              <a:rPr lang="en-US" sz="2000" dirty="0"/>
              <a:t> o </a:t>
            </a:r>
            <a:r>
              <a:rPr lang="en-US" sz="2000" dirty="0" err="1"/>
              <a:t>cálculo</a:t>
            </a:r>
            <a:r>
              <a:rPr lang="en-US" sz="2000" dirty="0"/>
              <a:t> final, </a:t>
            </a:r>
            <a:r>
              <a:rPr lang="en-US" sz="2000" dirty="0" err="1"/>
              <a:t>dependendo</a:t>
            </a:r>
            <a:r>
              <a:rPr lang="en-US" sz="2000" dirty="0"/>
              <a:t> da </a:t>
            </a:r>
            <a:r>
              <a:rPr lang="en-US" sz="2000" dirty="0" err="1"/>
              <a:t>complexidade</a:t>
            </a:r>
            <a:endParaRPr lang="en-US" sz="2000" dirty="0"/>
          </a:p>
          <a:p>
            <a:pPr lvl="1"/>
            <a:r>
              <a:rPr lang="en-US" sz="1800" dirty="0" err="1"/>
              <a:t>Reorganização</a:t>
            </a:r>
            <a:r>
              <a:rPr lang="en-US" sz="1800" dirty="0"/>
              <a:t> por </a:t>
            </a:r>
            <a:r>
              <a:rPr lang="en-US" sz="1800" dirty="0" err="1"/>
              <a:t>agrupamento</a:t>
            </a:r>
            <a:r>
              <a:rPr lang="en-US" sz="1800" dirty="0"/>
              <a:t> </a:t>
            </a:r>
            <a:r>
              <a:rPr lang="en-US" sz="1800" dirty="0" err="1"/>
              <a:t>ou</a:t>
            </a:r>
            <a:r>
              <a:rPr lang="en-US" sz="1800" dirty="0"/>
              <a:t> </a:t>
            </a:r>
            <a:r>
              <a:rPr lang="en-US" sz="1800" dirty="0" err="1"/>
              <a:t>classificação</a:t>
            </a:r>
            <a:r>
              <a:rPr lang="en-US" sz="1800" dirty="0"/>
              <a:t> (shuffle </a:t>
            </a:r>
            <a:r>
              <a:rPr lang="en-US" sz="1800" dirty="0" err="1"/>
              <a:t>ou</a:t>
            </a:r>
            <a:r>
              <a:rPr lang="en-US" sz="1800" dirty="0"/>
              <a:t> </a:t>
            </a:r>
            <a:r>
              <a:rPr lang="en-US" sz="1800" dirty="0" err="1"/>
              <a:t>embaralhamento</a:t>
            </a:r>
            <a:r>
              <a:rPr lang="en-US" sz="1800" dirty="0"/>
              <a:t> dos dados)</a:t>
            </a:r>
          </a:p>
          <a:p>
            <a:pPr lvl="1"/>
            <a:r>
              <a:rPr lang="en-US" sz="1800" dirty="0"/>
              <a:t>Envolve </a:t>
            </a:r>
            <a:r>
              <a:rPr lang="en-US" sz="1800" dirty="0" err="1"/>
              <a:t>tráfego</a:t>
            </a:r>
            <a:r>
              <a:rPr lang="en-US" sz="1800" dirty="0"/>
              <a:t> de rede </a:t>
            </a:r>
            <a:r>
              <a:rPr lang="en-US" sz="1800" dirty="0" err="1"/>
              <a:t>pesado</a:t>
            </a:r>
            <a:r>
              <a:rPr lang="en-US" sz="1800" dirty="0"/>
              <a:t> e </a:t>
            </a:r>
            <a:r>
              <a:rPr lang="en-US" sz="1800" dirty="0" err="1"/>
              <a:t>pode</a:t>
            </a:r>
            <a:r>
              <a:rPr lang="en-US" sz="1800" dirty="0"/>
              <a:t> </a:t>
            </a:r>
            <a:r>
              <a:rPr lang="en-US" sz="1800" dirty="0" err="1"/>
              <a:t>exigir</a:t>
            </a:r>
            <a:r>
              <a:rPr lang="en-US" sz="1800" dirty="0"/>
              <a:t> disco </a:t>
            </a:r>
            <a:r>
              <a:rPr lang="en-US" sz="1800" dirty="0" err="1"/>
              <a:t>temporário</a:t>
            </a:r>
            <a:endParaRPr lang="en-US" sz="18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6" y="2180496"/>
            <a:ext cx="3703321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Espaço Reservado para Conteúdo 6" descr="Uma imagem contendo Diagrama&#10;&#10;Descrição gerada automaticamente">
            <a:extLst>
              <a:ext uri="{FF2B5EF4-FFF2-40B4-BE49-F238E27FC236}">
                <a16:creationId xmlns:a16="http://schemas.microsoft.com/office/drawing/2014/main" id="{386C91FF-6D63-884F-B4FB-EC525E620C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963" y="1094377"/>
            <a:ext cx="4950037" cy="5424699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7D893E6A-F6E5-E549-B559-5A0FB198B1BB}"/>
              </a:ext>
            </a:extLst>
          </p:cNvPr>
          <p:cNvSpPr/>
          <p:nvPr/>
        </p:nvSpPr>
        <p:spPr>
          <a:xfrm>
            <a:off x="11958452" y="4548249"/>
            <a:ext cx="233548" cy="14369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1212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EEF6B8-F7F5-A94F-89D2-6C088ADA6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distribuídos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D24A23-6540-964B-9C8F-9311C4B92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sz="2400" dirty="0"/>
              <a:t>Sistemas Gerenciadores de Bancos de Dados</a:t>
            </a:r>
          </a:p>
          <a:p>
            <a:r>
              <a:rPr lang="pt-BR" sz="2400" dirty="0"/>
              <a:t>Armazenamento distribuído</a:t>
            </a:r>
          </a:p>
          <a:p>
            <a:r>
              <a:rPr lang="pt-BR" sz="2400" dirty="0"/>
              <a:t>De volta aos 3 </a:t>
            </a:r>
            <a:r>
              <a:rPr lang="pt-BR" sz="2400" dirty="0" err="1"/>
              <a:t>V’s</a:t>
            </a:r>
            <a:endParaRPr lang="pt-BR" sz="2400" dirty="0"/>
          </a:p>
          <a:p>
            <a:pPr lvl="1"/>
            <a:r>
              <a:rPr lang="pt-BR" sz="2200" dirty="0"/>
              <a:t>Dados estruturados</a:t>
            </a:r>
          </a:p>
          <a:p>
            <a:pPr lvl="1"/>
            <a:r>
              <a:rPr lang="pt-BR" sz="2200" dirty="0"/>
              <a:t>Dados </a:t>
            </a:r>
            <a:r>
              <a:rPr lang="pt-BR" sz="2200" dirty="0" err="1"/>
              <a:t>semi-estruturados</a:t>
            </a:r>
            <a:endParaRPr lang="pt-BR" sz="2200" dirty="0"/>
          </a:p>
          <a:p>
            <a:pPr lvl="1"/>
            <a:r>
              <a:rPr lang="pt-BR" sz="2200" dirty="0"/>
              <a:t>Dados não-estruturados</a:t>
            </a:r>
          </a:p>
          <a:p>
            <a:r>
              <a:rPr lang="pt-BR" sz="2400" dirty="0"/>
              <a:t>Big Data &amp; SQL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65071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3758E20-A616-6C44-AE6F-E9A8D7A0D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AF1D09F-400A-F748-A15D-F7522064A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7114018" cy="3634486"/>
          </a:xfrm>
        </p:spPr>
        <p:txBody>
          <a:bodyPr>
            <a:normAutofit/>
          </a:bodyPr>
          <a:lstStyle/>
          <a:p>
            <a:r>
              <a:rPr lang="pt-BR" sz="2400" dirty="0"/>
              <a:t>Em problemas reais, o problema pode ler um grande conjunto de dados e produzir outro grande conjunto de dados</a:t>
            </a:r>
          </a:p>
          <a:p>
            <a:r>
              <a:rPr lang="pt-BR" sz="2400" dirty="0"/>
              <a:t>Requer leituras e escritas distribuídas</a:t>
            </a:r>
          </a:p>
          <a:p>
            <a:pPr lvl="1"/>
            <a:r>
              <a:rPr lang="pt-BR" sz="2000" dirty="0"/>
              <a:t>Exige ainda mais capacidade de leitura/gravação do disco</a:t>
            </a:r>
          </a:p>
          <a:p>
            <a:pPr lvl="1"/>
            <a:r>
              <a:rPr lang="pt-BR" sz="2000" b="1" dirty="0"/>
              <a:t>Rodam em lote</a:t>
            </a:r>
            <a:r>
              <a:rPr lang="pt-BR" sz="2000" dirty="0"/>
              <a:t> - levam minutos ou horas para completar</a:t>
            </a:r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15A18203-E706-A346-A32F-15213CA188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4894" y="1548765"/>
            <a:ext cx="4287106" cy="425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662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8D3A37-B9DD-3949-BFCD-40B42D48B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Mapreduce</a:t>
            </a:r>
            <a:r>
              <a:rPr lang="pt-BR" dirty="0"/>
              <a:t> (</a:t>
            </a:r>
            <a:r>
              <a:rPr lang="pt-BR" dirty="0" err="1"/>
              <a:t>google</a:t>
            </a:r>
            <a:r>
              <a:rPr lang="pt-BR" dirty="0"/>
              <a:t> – dez 2004)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3D0AB4C-57EB-7D43-827B-442AD3197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4"/>
            <a:ext cx="11029615" cy="4375246"/>
          </a:xfrm>
        </p:spPr>
        <p:txBody>
          <a:bodyPr>
            <a:normAutofit fontScale="92500" lnSpcReduction="10000"/>
          </a:bodyPr>
          <a:lstStyle/>
          <a:p>
            <a:r>
              <a:rPr lang="pt-BR" sz="2400" dirty="0"/>
              <a:t>Framework do </a:t>
            </a:r>
            <a:r>
              <a:rPr lang="pt-BR" sz="2400" dirty="0" err="1"/>
              <a:t>Hadoop</a:t>
            </a:r>
            <a:r>
              <a:rPr lang="pt-BR" sz="2400" dirty="0"/>
              <a:t> para estruturar o processamento de Big Data</a:t>
            </a:r>
          </a:p>
          <a:p>
            <a:pPr lvl="1"/>
            <a:r>
              <a:rPr lang="pt-BR" sz="2000" dirty="0"/>
              <a:t>HDFS (para armazenamento)</a:t>
            </a:r>
          </a:p>
          <a:p>
            <a:pPr lvl="1"/>
            <a:r>
              <a:rPr lang="pt-BR" sz="2000" dirty="0" err="1"/>
              <a:t>MapReduce</a:t>
            </a:r>
            <a:r>
              <a:rPr lang="pt-BR" sz="2000" dirty="0"/>
              <a:t> (para processamento)</a:t>
            </a:r>
          </a:p>
          <a:p>
            <a:r>
              <a:rPr lang="pt-BR" sz="2400" dirty="0"/>
              <a:t>Apache </a:t>
            </a:r>
            <a:r>
              <a:rPr lang="pt-BR" sz="2400" dirty="0" err="1"/>
              <a:t>Hbase</a:t>
            </a:r>
            <a:endParaRPr lang="pt-BR" sz="2400" dirty="0"/>
          </a:p>
          <a:p>
            <a:pPr lvl="1"/>
            <a:r>
              <a:rPr lang="pt-BR" sz="2000" dirty="0"/>
              <a:t>Uma outra abordagem de armazenamento de dados</a:t>
            </a:r>
          </a:p>
          <a:p>
            <a:r>
              <a:rPr lang="pt-BR" sz="2400" dirty="0"/>
              <a:t>Apache </a:t>
            </a:r>
            <a:r>
              <a:rPr lang="pt-BR" sz="2400" dirty="0" err="1"/>
              <a:t>Spark</a:t>
            </a:r>
            <a:r>
              <a:rPr lang="pt-BR" sz="2400" dirty="0"/>
              <a:t> </a:t>
            </a:r>
          </a:p>
          <a:p>
            <a:pPr lvl="1"/>
            <a:r>
              <a:rPr lang="pt-BR" sz="2000" dirty="0"/>
              <a:t>aprimoramento do </a:t>
            </a:r>
            <a:r>
              <a:rPr lang="pt-BR" sz="2000" dirty="0" err="1"/>
              <a:t>MapReduce</a:t>
            </a:r>
            <a:endParaRPr lang="pt-BR" sz="2000" dirty="0"/>
          </a:p>
          <a:p>
            <a:pPr lvl="2"/>
            <a:r>
              <a:rPr lang="pt-BR" sz="1800" dirty="0"/>
              <a:t>Utiliza melhor a quantidade de memória disponível nos servidores atuais</a:t>
            </a:r>
          </a:p>
          <a:p>
            <a:pPr lvl="2"/>
            <a:r>
              <a:rPr lang="pt-BR" sz="1800" dirty="0"/>
              <a:t>Reduz o uso de discos temporários melhorando o desempenho</a:t>
            </a:r>
          </a:p>
          <a:p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23098104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F0ABE1-90B2-6B43-9C64-E233AE842B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Armazenamento em nuvem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A90A785-A721-6A44-A23B-31359556A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3"/>
            <a:ext cx="11029615" cy="4391013"/>
          </a:xfrm>
        </p:spPr>
        <p:txBody>
          <a:bodyPr>
            <a:normAutofit/>
          </a:bodyPr>
          <a:lstStyle/>
          <a:p>
            <a:r>
              <a:rPr lang="pt-BR" sz="2000" dirty="0"/>
              <a:t>Outros serviços de armazenamento:</a:t>
            </a:r>
          </a:p>
          <a:p>
            <a:pPr lvl="1"/>
            <a:r>
              <a:rPr lang="pt-BR" sz="1800" dirty="0"/>
              <a:t>AWS S3, MS </a:t>
            </a:r>
            <a:r>
              <a:rPr lang="pt-BR" sz="1800" dirty="0" err="1"/>
              <a:t>Azure</a:t>
            </a:r>
            <a:r>
              <a:rPr lang="pt-BR" sz="1800" dirty="0"/>
              <a:t>, Google </a:t>
            </a:r>
            <a:r>
              <a:rPr lang="pt-BR" sz="1800" dirty="0" err="1"/>
              <a:t>Cloud</a:t>
            </a:r>
            <a:endParaRPr lang="pt-BR" sz="1800" dirty="0"/>
          </a:p>
          <a:p>
            <a:r>
              <a:rPr lang="pt-BR" sz="2000" dirty="0"/>
              <a:t>Abordagens híbridas</a:t>
            </a:r>
          </a:p>
          <a:p>
            <a:pPr lvl="1"/>
            <a:r>
              <a:rPr lang="pt-BR" sz="1800" dirty="0"/>
              <a:t>Dados gerados nos servidores da empresa armazenados localmente (HDFS) e </a:t>
            </a:r>
          </a:p>
          <a:p>
            <a:pPr lvl="1"/>
            <a:r>
              <a:rPr lang="pt-BR" sz="1800" dirty="0"/>
              <a:t>Dados gerados na Internet permanecendo na nuvem</a:t>
            </a:r>
          </a:p>
          <a:p>
            <a:r>
              <a:rPr lang="pt-BR" sz="2000" dirty="0"/>
              <a:t>Transferência de grandes volumes de dados não é gratuito...</a:t>
            </a:r>
          </a:p>
          <a:p>
            <a:pPr lvl="1"/>
            <a:r>
              <a:rPr lang="pt-BR" sz="1800" dirty="0"/>
              <a:t>Transferências de rede também tomam tempo</a:t>
            </a:r>
          </a:p>
          <a:p>
            <a:r>
              <a:rPr lang="pt-BR" sz="2000" dirty="0"/>
              <a:t>Big data tem “alta massa” e “alta inércia” e “não deseja se mover de onde é gerado”</a:t>
            </a:r>
          </a:p>
        </p:txBody>
      </p:sp>
      <p:pic>
        <p:nvPicPr>
          <p:cNvPr id="5" name="Imagem 4" descr="Diagrama&#10;&#10;Descrição gerada automaticamente com confiança baixa">
            <a:extLst>
              <a:ext uri="{FF2B5EF4-FFF2-40B4-BE49-F238E27FC236}">
                <a16:creationId xmlns:a16="http://schemas.microsoft.com/office/drawing/2014/main" id="{E1B42FB7-C91A-9B4B-B143-67012307C0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2474" y="782370"/>
            <a:ext cx="5298333" cy="1873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3873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47960-6E3E-A643-8435-FDE788B25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De volta aos 3 </a:t>
            </a:r>
            <a:r>
              <a:rPr lang="pt-BR" dirty="0" err="1"/>
              <a:t>V’s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256D4F-6896-7F4A-B9E9-937964E4F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055718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141E180-71DE-F945-95C2-E7580820C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Volume	</a:t>
            </a:r>
          </a:p>
        </p:txBody>
      </p:sp>
      <p:pic>
        <p:nvPicPr>
          <p:cNvPr id="5" name="Imagem 4" descr="Gráfico de funil&#10;&#10;Descrição gerada automaticamente">
            <a:extLst>
              <a:ext uri="{FF2B5EF4-FFF2-40B4-BE49-F238E27FC236}">
                <a16:creationId xmlns:a16="http://schemas.microsoft.com/office/drawing/2014/main" id="{1EFFE6C4-C577-5048-A803-98BEA9252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0042" y="1336318"/>
            <a:ext cx="723591" cy="874671"/>
          </a:xfrm>
          <a:prstGeom prst="rect">
            <a:avLst/>
          </a:prstGeom>
        </p:spPr>
      </p:pic>
      <p:pic>
        <p:nvPicPr>
          <p:cNvPr id="7" name="Imagem 6" descr="Gráfico, Gráfico de funil&#10;&#10;Descrição gerada automaticamente">
            <a:extLst>
              <a:ext uri="{FF2B5EF4-FFF2-40B4-BE49-F238E27FC236}">
                <a16:creationId xmlns:a16="http://schemas.microsoft.com/office/drawing/2014/main" id="{999301F4-3B79-8749-9565-3F2B42320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8415" y="7883"/>
            <a:ext cx="3030532" cy="2722617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43A3705-3EAA-2243-B704-396912CB1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3"/>
            <a:ext cx="9193429" cy="4509253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pt-BR" sz="2000" dirty="0"/>
              <a:t>O aumento da capacidade de armazenamento em Big Data possibilita capturar muito mais conteúdo de </a:t>
            </a:r>
            <a:r>
              <a:rPr lang="pt-BR" sz="2000" dirty="0" err="1"/>
              <a:t>BDs</a:t>
            </a:r>
            <a:r>
              <a:rPr lang="pt-BR" sz="2000" dirty="0"/>
              <a:t> operacionais</a:t>
            </a:r>
          </a:p>
          <a:p>
            <a:r>
              <a:rPr lang="pt-BR" sz="2000" dirty="0"/>
              <a:t>Organizações mantinham logs de máquinas por um período curto (24h)</a:t>
            </a:r>
          </a:p>
          <a:p>
            <a:r>
              <a:rPr lang="pt-BR" sz="2000" dirty="0"/>
              <a:t>Com Big Data, é possível capturar e armazenar logs de anos</a:t>
            </a:r>
          </a:p>
          <a:p>
            <a:r>
              <a:rPr lang="pt-BR" sz="2000" dirty="0"/>
              <a:t>Os mecanismos de busca permitem detalhar pesquisas de todos os tempos</a:t>
            </a:r>
          </a:p>
          <a:p>
            <a:r>
              <a:rPr lang="pt-BR" sz="2000" dirty="0"/>
              <a:t>Mídias sociais registram todas as interações</a:t>
            </a:r>
          </a:p>
        </p:txBody>
      </p:sp>
      <p:sp>
        <p:nvSpPr>
          <p:cNvPr id="8" name="Seta para a Direita 7">
            <a:extLst>
              <a:ext uri="{FF2B5EF4-FFF2-40B4-BE49-F238E27FC236}">
                <a16:creationId xmlns:a16="http://schemas.microsoft.com/office/drawing/2014/main" id="{A20F5BF8-FB39-B046-811D-439776695947}"/>
              </a:ext>
            </a:extLst>
          </p:cNvPr>
          <p:cNvSpPr/>
          <p:nvPr/>
        </p:nvSpPr>
        <p:spPr>
          <a:xfrm>
            <a:off x="8056179" y="1718441"/>
            <a:ext cx="835573" cy="4925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05263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7C9FDB-F799-024D-BB39-306C4C78F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t-BR" dirty="0"/>
              <a:t>Velocidade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A4CCBC6-0751-E144-947A-C58146ACB1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2340864"/>
            <a:ext cx="7024758" cy="3634486"/>
          </a:xfrm>
        </p:spPr>
        <p:txBody>
          <a:bodyPr>
            <a:normAutofit/>
          </a:bodyPr>
          <a:lstStyle/>
          <a:p>
            <a:r>
              <a:rPr lang="pt-BR" sz="2000" dirty="0"/>
              <a:t>Tecnologias e técnicas possibilitam a manipulação de volumes enormes de dados em um curtíssimo espaço de tempo</a:t>
            </a:r>
          </a:p>
        </p:txBody>
      </p:sp>
      <p:pic>
        <p:nvPicPr>
          <p:cNvPr id="1026" name="Picture 2" descr="Exercícios - Aprofundamento - Movimento uniformemente variado (M.U.V)">
            <a:extLst>
              <a:ext uri="{FF2B5EF4-FFF2-40B4-BE49-F238E27FC236}">
                <a16:creationId xmlns:a16="http://schemas.microsoft.com/office/drawing/2014/main" id="{F9FEE04D-7F5E-1F46-A4A3-92EF57B916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3" r="18863" b="-2"/>
          <a:stretch/>
        </p:blipFill>
        <p:spPr bwMode="auto">
          <a:xfrm>
            <a:off x="8051799" y="2340864"/>
            <a:ext cx="3683001" cy="3634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9174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57227B-4952-344A-89EA-2504E76F8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Variedade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4333560-23A9-AB40-8E7D-419456C99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Como os custos de armazenamento e processamento estão mais baratos,</a:t>
            </a:r>
          </a:p>
          <a:p>
            <a:pPr lvl="1"/>
            <a:r>
              <a:rPr lang="pt-BR" sz="1600" dirty="0"/>
              <a:t>é possível armazenar muitos novos tipos de dados</a:t>
            </a:r>
          </a:p>
          <a:p>
            <a:r>
              <a:rPr lang="pt-BR" sz="2000" dirty="0"/>
              <a:t>O conjunto de dados, artigos, fotos, áudios e vídeos disponíveis só aumenta</a:t>
            </a:r>
          </a:p>
          <a:p>
            <a:r>
              <a:rPr lang="pt-BR" sz="2000" dirty="0"/>
              <a:t>A era da Internet das Coisas está apenas começando</a:t>
            </a:r>
          </a:p>
          <a:p>
            <a:pPr lvl="1"/>
            <a:r>
              <a:rPr lang="pt-BR" sz="1800" dirty="0"/>
              <a:t>Veículos, eletrodomésticos, ... tudo gerando muito dado</a:t>
            </a:r>
          </a:p>
        </p:txBody>
      </p:sp>
    </p:spTree>
    <p:extLst>
      <p:ext uri="{BB962C8B-B14F-4D97-AF65-F5344CB8AC3E}">
        <p14:creationId xmlns:p14="http://schemas.microsoft.com/office/powerpoint/2010/main" val="1185721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3496FE-2EE3-D24A-BBC4-FABE773A8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estruturados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58777F2-0ED6-E440-BADF-4D3F453878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Dados em conformidade com um esquema definido</a:t>
            </a:r>
          </a:p>
          <a:p>
            <a:pPr lvl="1"/>
            <a:r>
              <a:rPr lang="pt-BR" sz="1800" dirty="0"/>
              <a:t>Esquemas e tabelas</a:t>
            </a:r>
          </a:p>
          <a:p>
            <a:r>
              <a:rPr lang="pt-BR" sz="2000" dirty="0"/>
              <a:t>Sequer precisamos olhar para os dados, temos a garantia de que os registros estarão em acordo com o esquema, sem exceções</a:t>
            </a:r>
          </a:p>
          <a:p>
            <a:r>
              <a:rPr lang="pt-BR" sz="2000" dirty="0"/>
              <a:t>Com o uso generalizado de BD relacionais e as definições de tabelas, temos a noção comum de que dados estruturados e dados em banco de dados relacionais são equivalentes. MAS...</a:t>
            </a:r>
          </a:p>
          <a:p>
            <a:pPr lvl="1"/>
            <a:r>
              <a:rPr lang="pt-BR" sz="1800" dirty="0"/>
              <a:t>Podemos armazenar textos livres e arquivos em </a:t>
            </a:r>
            <a:r>
              <a:rPr lang="pt-BR" sz="1800" dirty="0" err="1"/>
              <a:t>SGBDRs</a:t>
            </a:r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24586937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1B481E-1DC9-D043-B147-872C08B2E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não estruturados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4E19F14-765C-5849-8B20-AAEA55A8E9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017986"/>
            <a:ext cx="9445677" cy="4840013"/>
          </a:xfrm>
        </p:spPr>
        <p:txBody>
          <a:bodyPr>
            <a:normAutofit/>
          </a:bodyPr>
          <a:lstStyle/>
          <a:p>
            <a:r>
              <a:rPr lang="pt-BR" sz="2000" dirty="0"/>
              <a:t>Não possuem uma estrutura clara e definida.</a:t>
            </a:r>
          </a:p>
          <a:p>
            <a:r>
              <a:rPr lang="pt-BR" sz="2000" dirty="0"/>
              <a:t>Tabelas relacionais normalizadas usam valores atômicos e tipos de dados simples – BEM DISTANTE DA REALIDADE dos dados não estruturados</a:t>
            </a:r>
          </a:p>
          <a:p>
            <a:r>
              <a:rPr lang="pt-BR" sz="2000" dirty="0"/>
              <a:t>Arquivos de mídia também são exemplos de dados não estruturados – você pode armazenar, copiar e reproduzir facilmente, mas não consegue pesquisar dados </a:t>
            </a:r>
          </a:p>
          <a:p>
            <a:pPr lvl="1"/>
            <a:r>
              <a:rPr lang="pt-BR" sz="1800" dirty="0"/>
              <a:t>5.000 músicas de MP3, como pesquisar os arquivos de um determinado cantor???  </a:t>
            </a:r>
            <a:r>
              <a:rPr lang="pt-BR" sz="1800" dirty="0" err="1"/>
              <a:t>tag</a:t>
            </a:r>
            <a:r>
              <a:rPr lang="pt-BR" sz="1800" dirty="0"/>
              <a:t> de metadados opcional</a:t>
            </a:r>
          </a:p>
          <a:p>
            <a:pPr lvl="1"/>
            <a:r>
              <a:rPr lang="pt-BR" sz="1800" dirty="0"/>
              <a:t>Arquivos de mídia, imagens de satélite, radiografias médicas...</a:t>
            </a:r>
          </a:p>
          <a:p>
            <a:pPr lvl="1"/>
            <a:r>
              <a:rPr lang="pt-BR" sz="1800" dirty="0"/>
              <a:t>Colunas para linguagem natural (até 65.000 caracteres)</a:t>
            </a:r>
          </a:p>
          <a:p>
            <a:pPr lvl="1"/>
            <a:r>
              <a:rPr lang="pt-BR" sz="1800" dirty="0"/>
              <a:t>BLOB (</a:t>
            </a:r>
            <a:r>
              <a:rPr lang="pt-BR" sz="1600" dirty="0" err="1"/>
              <a:t>Bynary</a:t>
            </a:r>
            <a:r>
              <a:rPr lang="pt-BR" sz="1600" dirty="0"/>
              <a:t> </a:t>
            </a:r>
            <a:r>
              <a:rPr lang="pt-BR" sz="1600" dirty="0" err="1"/>
              <a:t>Large</a:t>
            </a:r>
            <a:r>
              <a:rPr lang="pt-BR" sz="1600" dirty="0"/>
              <a:t> </a:t>
            </a:r>
            <a:r>
              <a:rPr lang="pt-BR" sz="1600" dirty="0" err="1"/>
              <a:t>Object</a:t>
            </a:r>
            <a:r>
              <a:rPr lang="pt-BR" sz="1800" dirty="0"/>
              <a:t> 4GB de dados binários), CLOB (</a:t>
            </a:r>
            <a:r>
              <a:rPr lang="pt-BR" sz="1600" dirty="0" err="1"/>
              <a:t>Character</a:t>
            </a:r>
            <a:r>
              <a:rPr lang="pt-BR" sz="1600" dirty="0"/>
              <a:t> </a:t>
            </a:r>
            <a:r>
              <a:rPr lang="pt-BR" sz="1600" dirty="0" err="1"/>
              <a:t>Large</a:t>
            </a:r>
            <a:r>
              <a:rPr lang="pt-BR" sz="1600" dirty="0"/>
              <a:t> </a:t>
            </a:r>
            <a:r>
              <a:rPr lang="pt-BR" sz="1600" dirty="0" err="1"/>
              <a:t>Object</a:t>
            </a:r>
            <a:r>
              <a:rPr lang="pt-BR" sz="1800" dirty="0"/>
              <a:t> 4GB de dados de caracteres)</a:t>
            </a:r>
          </a:p>
        </p:txBody>
      </p:sp>
      <p:pic>
        <p:nvPicPr>
          <p:cNvPr id="5" name="Imagem 4" descr="Gráfico&#10;&#10;Descrição gerada automaticamente">
            <a:extLst>
              <a:ext uri="{FF2B5EF4-FFF2-40B4-BE49-F238E27FC236}">
                <a16:creationId xmlns:a16="http://schemas.microsoft.com/office/drawing/2014/main" id="{5FDD9914-281C-664E-8A4B-94FF9EDD7B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521" y="252169"/>
            <a:ext cx="4800600" cy="736600"/>
          </a:xfrm>
          <a:prstGeom prst="rect">
            <a:avLst/>
          </a:prstGeom>
        </p:spPr>
      </p:pic>
      <p:pic>
        <p:nvPicPr>
          <p:cNvPr id="7" name="Imagem 6" descr="Ícone&#10;&#10;Descrição gerada automaticamente">
            <a:extLst>
              <a:ext uri="{FF2B5EF4-FFF2-40B4-BE49-F238E27FC236}">
                <a16:creationId xmlns:a16="http://schemas.microsoft.com/office/drawing/2014/main" id="{4E9A531F-FB55-154F-AC7E-55D8A7CAE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8779" y="5010140"/>
            <a:ext cx="2383221" cy="184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359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F17B319-0F5E-7448-BC43-0D9779B1E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dados semiestruturados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56682B-E387-1340-8C9F-F002473B4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890876"/>
            <a:ext cx="6227275" cy="2901841"/>
          </a:xfrm>
        </p:spPr>
        <p:txBody>
          <a:bodyPr>
            <a:normAutofit/>
          </a:bodyPr>
          <a:lstStyle/>
          <a:p>
            <a:r>
              <a:rPr lang="pt-BR" sz="1800" dirty="0"/>
              <a:t>Dados com marcações processáveis (</a:t>
            </a:r>
            <a:r>
              <a:rPr lang="pt-BR" sz="1800" dirty="0" err="1"/>
              <a:t>tags</a:t>
            </a:r>
            <a:r>
              <a:rPr lang="pt-BR" sz="1800" dirty="0"/>
              <a:t>)</a:t>
            </a:r>
          </a:p>
          <a:p>
            <a:r>
              <a:rPr lang="pt-BR" sz="1800" dirty="0"/>
              <a:t>Não há nenhum esquema definido que todos os registros são garantidos para atender</a:t>
            </a:r>
          </a:p>
          <a:p>
            <a:r>
              <a:rPr lang="pt-BR" sz="1800" dirty="0"/>
              <a:t>Alguma estrutura, mas sem regularidade ou esquema de dados estruturados</a:t>
            </a:r>
          </a:p>
        </p:txBody>
      </p:sp>
      <p:pic>
        <p:nvPicPr>
          <p:cNvPr id="9" name="Imagem 8" descr="Texto&#10;&#10;Descrição gerada automaticamente com confiança média">
            <a:extLst>
              <a:ext uri="{FF2B5EF4-FFF2-40B4-BE49-F238E27FC236}">
                <a16:creationId xmlns:a16="http://schemas.microsoft.com/office/drawing/2014/main" id="{8A6E0B7F-3849-B340-9E48-705F8BE2B8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6759" y="569318"/>
            <a:ext cx="5080000" cy="3187700"/>
          </a:xfrm>
          <a:prstGeom prst="rect">
            <a:avLst/>
          </a:prstGeom>
        </p:spPr>
      </p:pic>
      <p:pic>
        <p:nvPicPr>
          <p:cNvPr id="11" name="Imagem 10" descr="Texto&#10;&#10;Descrição gerada automaticamente">
            <a:extLst>
              <a:ext uri="{FF2B5EF4-FFF2-40B4-BE49-F238E27FC236}">
                <a16:creationId xmlns:a16="http://schemas.microsoft.com/office/drawing/2014/main" id="{7AB21C7E-1DA7-224B-8D07-5DCDF927F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502" y="5279916"/>
            <a:ext cx="4648200" cy="1422400"/>
          </a:xfrm>
          <a:prstGeom prst="rect">
            <a:avLst/>
          </a:prstGeom>
        </p:spPr>
      </p:pic>
      <p:pic>
        <p:nvPicPr>
          <p:cNvPr id="15" name="Imagem 14" descr="Diagrama&#10;&#10;Descrição gerada automaticamente">
            <a:extLst>
              <a:ext uri="{FF2B5EF4-FFF2-40B4-BE49-F238E27FC236}">
                <a16:creationId xmlns:a16="http://schemas.microsoft.com/office/drawing/2014/main" id="{025BF774-466C-B64D-9286-7C7225406F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45" y="5043432"/>
            <a:ext cx="7334865" cy="165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9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AD27B7-3950-AC49-A8FA-2721478F35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conceitos – </a:t>
            </a:r>
            <a:r>
              <a:rPr lang="pt-BR" dirty="0" err="1"/>
              <a:t>sgbd’s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633950E-7544-114B-9D94-97708C538F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572299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3B837A-F570-CC42-AE0F-78385F157D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Big </a:t>
            </a:r>
            <a:r>
              <a:rPr lang="pt-BR" dirty="0" err="1"/>
              <a:t>databases</a:t>
            </a:r>
            <a:r>
              <a:rPr lang="pt-BR" dirty="0"/>
              <a:t>, big data </a:t>
            </a:r>
            <a:r>
              <a:rPr lang="pt-BR" dirty="0" err="1"/>
              <a:t>stores</a:t>
            </a:r>
            <a:r>
              <a:rPr lang="pt-BR" dirty="0"/>
              <a:t> &amp; </a:t>
            </a:r>
            <a:r>
              <a:rPr lang="pt-BR" dirty="0" err="1"/>
              <a:t>SQl</a:t>
            </a:r>
            <a:endParaRPr lang="pt-BR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639AFC1-7C2F-D843-B7AA-832E01452B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6785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1731E4-E0D3-874A-83F1-AA9C23B49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Apache </a:t>
            </a:r>
            <a:r>
              <a:rPr lang="pt-BR" dirty="0" err="1"/>
              <a:t>impala</a:t>
            </a:r>
            <a:r>
              <a:rPr lang="pt-BR" dirty="0"/>
              <a:t> e apache </a:t>
            </a:r>
            <a:r>
              <a:rPr lang="pt-BR" dirty="0" err="1"/>
              <a:t>hive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ECBFD76-2D84-3B44-B113-91643437C7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Data </a:t>
            </a:r>
            <a:r>
              <a:rPr lang="pt-BR" sz="2000" dirty="0" err="1"/>
              <a:t>Warehouse</a:t>
            </a:r>
            <a:r>
              <a:rPr lang="pt-BR" sz="2000" dirty="0"/>
              <a:t> </a:t>
            </a:r>
          </a:p>
          <a:p>
            <a:pPr lvl="1"/>
            <a:r>
              <a:rPr lang="pt-BR" sz="1800" dirty="0"/>
              <a:t>Sistemas de big data, grandes sistemas analíticos</a:t>
            </a:r>
          </a:p>
          <a:p>
            <a:pPr lvl="1"/>
            <a:r>
              <a:rPr lang="pt-BR" sz="1800" dirty="0"/>
              <a:t>Possuem dialetos de SQL próprios – </a:t>
            </a:r>
            <a:r>
              <a:rPr lang="pt-BR" sz="1800" dirty="0" err="1"/>
              <a:t>Hive</a:t>
            </a:r>
            <a:r>
              <a:rPr lang="pt-BR" sz="1800" dirty="0"/>
              <a:t> SQL e </a:t>
            </a:r>
            <a:r>
              <a:rPr lang="pt-BR" sz="1800" dirty="0" err="1"/>
              <a:t>Impala</a:t>
            </a:r>
            <a:r>
              <a:rPr lang="pt-BR" sz="1800" dirty="0"/>
              <a:t> SQL</a:t>
            </a:r>
          </a:p>
        </p:txBody>
      </p:sp>
    </p:spTree>
    <p:extLst>
      <p:ext uri="{BB962C8B-B14F-4D97-AF65-F5344CB8AC3E}">
        <p14:creationId xmlns:p14="http://schemas.microsoft.com/office/powerpoint/2010/main" val="2498853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754577-DF92-104E-939D-628F5EBA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Nosql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A669A8-7716-5749-858B-A36726D1B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z="2000" dirty="0"/>
              <a:t>Outra categoria de sistemas operacionais são aqueles que não exigem esquema para os registros</a:t>
            </a:r>
          </a:p>
          <a:p>
            <a:r>
              <a:rPr lang="pt-BR" sz="2000" dirty="0"/>
              <a:t>Chave-Valor: Apache </a:t>
            </a:r>
            <a:r>
              <a:rPr lang="pt-BR" sz="2000" dirty="0" err="1"/>
              <a:t>Hbase</a:t>
            </a:r>
            <a:r>
              <a:rPr lang="pt-BR" sz="2000" dirty="0"/>
              <a:t>, Apache Cassandra</a:t>
            </a:r>
          </a:p>
          <a:p>
            <a:r>
              <a:rPr lang="pt-BR" sz="2000" dirty="0"/>
              <a:t>Documentos: </a:t>
            </a:r>
            <a:r>
              <a:rPr lang="pt-BR" sz="2000" dirty="0" err="1"/>
              <a:t>MongoDB</a:t>
            </a:r>
            <a:r>
              <a:rPr lang="pt-BR" sz="2000" dirty="0"/>
              <a:t> e </a:t>
            </a:r>
            <a:r>
              <a:rPr lang="pt-BR" sz="2000" dirty="0" err="1"/>
              <a:t>Couchbase</a:t>
            </a:r>
            <a:endParaRPr lang="pt-BR" sz="2000" dirty="0"/>
          </a:p>
          <a:p>
            <a:r>
              <a:rPr lang="pt-BR" sz="2000" dirty="0" err="1"/>
              <a:t>Hbase</a:t>
            </a:r>
            <a:r>
              <a:rPr lang="pt-BR" sz="2000" dirty="0"/>
              <a:t> armazena matrizes binárias</a:t>
            </a:r>
          </a:p>
          <a:p>
            <a:r>
              <a:rPr lang="pt-BR" sz="2000" dirty="0" err="1"/>
              <a:t>MongoDB</a:t>
            </a:r>
            <a:r>
              <a:rPr lang="pt-BR" sz="2000" dirty="0"/>
              <a:t> e </a:t>
            </a:r>
            <a:r>
              <a:rPr lang="pt-BR" sz="2000" dirty="0" err="1"/>
              <a:t>CouchBase</a:t>
            </a:r>
            <a:r>
              <a:rPr lang="pt-BR" sz="2000" dirty="0"/>
              <a:t> armazenam estruturas </a:t>
            </a:r>
            <a:r>
              <a:rPr lang="pt-BR" sz="2000" dirty="0" err="1"/>
              <a:t>Json</a:t>
            </a:r>
            <a:r>
              <a:rPr lang="pt-BR" sz="2000" dirty="0"/>
              <a:t> próprias</a:t>
            </a:r>
          </a:p>
          <a:p>
            <a:r>
              <a:rPr lang="pt-BR" sz="2000" dirty="0"/>
              <a:t>Bancos NoSQL e seu suporte para SQL é fraco ou inexistente</a:t>
            </a:r>
          </a:p>
          <a:p>
            <a:r>
              <a:rPr lang="pt-BR" sz="2000" dirty="0"/>
              <a:t>Possuem uma linguagem simplificada de manipulação (DML)</a:t>
            </a:r>
          </a:p>
        </p:txBody>
      </p:sp>
    </p:spTree>
    <p:extLst>
      <p:ext uri="{BB962C8B-B14F-4D97-AF65-F5344CB8AC3E}">
        <p14:creationId xmlns:p14="http://schemas.microsoft.com/office/powerpoint/2010/main" val="17845270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8D588-C413-BF4E-82F7-4AAA0446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Nosql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4A8FB2-D28C-5340-BA16-B139C636A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3"/>
            <a:ext cx="11029615" cy="4233357"/>
          </a:xfrm>
        </p:spPr>
        <p:txBody>
          <a:bodyPr>
            <a:normAutofit/>
          </a:bodyPr>
          <a:lstStyle/>
          <a:p>
            <a:r>
              <a:rPr lang="pt-BR" sz="2000" dirty="0"/>
              <a:t>Um registro pode ser encontrado rapidamente por sua chave de pesquisa, mas não facilmente por outros valores no registro</a:t>
            </a:r>
          </a:p>
          <a:p>
            <a:r>
              <a:rPr lang="pt-BR" sz="2000" dirty="0"/>
              <a:t>Exemplo: imagine um consultório onde os dados de pacientes são ordenados por nome de paciente.</a:t>
            </a:r>
          </a:p>
          <a:p>
            <a:pPr lvl="1"/>
            <a:r>
              <a:rPr lang="pt-BR" sz="1800" dirty="0"/>
              <a:t>É possível encontrar qualquer paciente pelo nome, sem demoras</a:t>
            </a:r>
          </a:p>
          <a:p>
            <a:pPr lvl="1"/>
            <a:r>
              <a:rPr lang="pt-BR" sz="1800" b="1" dirty="0"/>
              <a:t>Se precisar encontrar os pacientes com um dado sintoma, aí complica...</a:t>
            </a:r>
          </a:p>
          <a:p>
            <a:pPr lvl="1"/>
            <a:r>
              <a:rPr lang="pt-BR" sz="1800" dirty="0"/>
              <a:t>Os Bancos de Dados NoSQL funcionam bem quando você tem apenas alguns padrões de acessos</a:t>
            </a:r>
          </a:p>
          <a:p>
            <a:pPr lvl="1"/>
            <a:r>
              <a:rPr lang="pt-BR" sz="1800" dirty="0"/>
              <a:t>Podem manter dados organizados para suporte a busca de chaves muito rápida</a:t>
            </a:r>
          </a:p>
        </p:txBody>
      </p:sp>
    </p:spTree>
    <p:extLst>
      <p:ext uri="{BB962C8B-B14F-4D97-AF65-F5344CB8AC3E}">
        <p14:creationId xmlns:p14="http://schemas.microsoft.com/office/powerpoint/2010/main" val="6040779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38D588-C413-BF4E-82F7-4AAA0446B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err="1"/>
              <a:t>Nosql</a:t>
            </a:r>
            <a:endParaRPr lang="pt-BR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14A8FB2-D28C-5340-BA16-B139C636A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2340863"/>
            <a:ext cx="11029615" cy="4233357"/>
          </a:xfrm>
        </p:spPr>
        <p:txBody>
          <a:bodyPr>
            <a:normAutofit/>
          </a:bodyPr>
          <a:lstStyle/>
          <a:p>
            <a:r>
              <a:rPr lang="pt-BR" sz="2000" dirty="0"/>
              <a:t>Aplicação: Banco de dados para chat</a:t>
            </a:r>
          </a:p>
          <a:p>
            <a:pPr lvl="1"/>
            <a:r>
              <a:rPr lang="pt-BR" sz="1800" dirty="0"/>
              <a:t>Escrever mensagem para um usuário, transmitir mensagens para seguidores</a:t>
            </a:r>
          </a:p>
          <a:p>
            <a:pPr lvl="1"/>
            <a:r>
              <a:rPr lang="pt-BR" sz="1800" dirty="0"/>
              <a:t>É possível executar milhões de transações por segundo em operações de </a:t>
            </a:r>
            <a:r>
              <a:rPr lang="pt-BR" sz="1800" dirty="0" err="1"/>
              <a:t>I</a:t>
            </a:r>
            <a:r>
              <a:rPr lang="pt-BR" sz="1800" dirty="0"/>
              <a:t>/O</a:t>
            </a:r>
          </a:p>
          <a:p>
            <a:pPr lvl="1"/>
            <a:r>
              <a:rPr lang="pt-BR" sz="1800" dirty="0"/>
              <a:t>Desistir completamente da abordagem relacional</a:t>
            </a:r>
          </a:p>
        </p:txBody>
      </p:sp>
    </p:spTree>
    <p:extLst>
      <p:ext uri="{BB962C8B-B14F-4D97-AF65-F5344CB8AC3E}">
        <p14:creationId xmlns:p14="http://schemas.microsoft.com/office/powerpoint/2010/main" val="15585824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94C306-B332-654B-B19E-A30FD8A8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Sistemas não-transacionais para tabelas estruturadas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644105C-1629-1342-AAD4-46619DF3F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2" y="1984110"/>
            <a:ext cx="11029615" cy="3549588"/>
          </a:xfrm>
        </p:spPr>
        <p:txBody>
          <a:bodyPr>
            <a:normAutofit/>
          </a:bodyPr>
          <a:lstStyle/>
          <a:p>
            <a:r>
              <a:rPr lang="pt-BR" sz="2400" dirty="0"/>
              <a:t>Um meio termo entre NoSQL e </a:t>
            </a:r>
            <a:r>
              <a:rPr lang="pt-BR" sz="2400" dirty="0" err="1"/>
              <a:t>SGBDRs</a:t>
            </a:r>
            <a:r>
              <a:rPr lang="pt-BR" sz="2400" dirty="0"/>
              <a:t> – Apache KUDU</a:t>
            </a:r>
          </a:p>
          <a:p>
            <a:pPr lvl="1"/>
            <a:r>
              <a:rPr lang="pt-BR" sz="2000" dirty="0"/>
              <a:t>Cria tabelas muito parecidas com </a:t>
            </a:r>
            <a:r>
              <a:rPr lang="pt-BR" sz="2000" dirty="0" err="1"/>
              <a:t>SGBDRs</a:t>
            </a:r>
            <a:endParaRPr lang="pt-BR" sz="2000" dirty="0"/>
          </a:p>
          <a:p>
            <a:pPr lvl="1"/>
            <a:r>
              <a:rPr lang="pt-BR" sz="2000" dirty="0"/>
              <a:t>Impõe restrições de PK, mas não de FK</a:t>
            </a:r>
          </a:p>
          <a:p>
            <a:pPr lvl="1"/>
            <a:r>
              <a:rPr lang="pt-BR" sz="2000" dirty="0"/>
              <a:t>Executa Inserções atômicas, atualizações e exclusões</a:t>
            </a:r>
          </a:p>
          <a:p>
            <a:pPr lvl="1"/>
            <a:r>
              <a:rPr lang="pt-BR" sz="2000" dirty="0"/>
              <a:t>Não suporta transações multilinhas e ACID</a:t>
            </a:r>
          </a:p>
          <a:p>
            <a:pPr lvl="1"/>
            <a:r>
              <a:rPr lang="pt-BR" sz="2000" dirty="0"/>
              <a:t>Grande desempenho de </a:t>
            </a:r>
            <a:r>
              <a:rPr lang="pt-BR" sz="2000" dirty="0" err="1"/>
              <a:t>BDs</a:t>
            </a:r>
            <a:r>
              <a:rPr lang="pt-BR" sz="2000" dirty="0"/>
              <a:t> analíticos e BD Operacionais NoSQL em grande escala</a:t>
            </a:r>
          </a:p>
        </p:txBody>
      </p:sp>
      <p:pic>
        <p:nvPicPr>
          <p:cNvPr id="5" name="Imagem 4" descr="Texto&#10;&#10;Descrição gerada automaticamente com confiança baixa">
            <a:extLst>
              <a:ext uri="{FF2B5EF4-FFF2-40B4-BE49-F238E27FC236}">
                <a16:creationId xmlns:a16="http://schemas.microsoft.com/office/drawing/2014/main" id="{D19EABBB-299C-DD42-BD33-C4816DD43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5600" y="55769"/>
            <a:ext cx="1676400" cy="1281953"/>
          </a:xfrm>
          <a:prstGeom prst="rect">
            <a:avLst/>
          </a:prstGeom>
        </p:spPr>
      </p:pic>
      <p:graphicFrame>
        <p:nvGraphicFramePr>
          <p:cNvPr id="6" name="Tabela 6">
            <a:extLst>
              <a:ext uri="{FF2B5EF4-FFF2-40B4-BE49-F238E27FC236}">
                <a16:creationId xmlns:a16="http://schemas.microsoft.com/office/drawing/2014/main" id="{8C521D78-0BAE-9F4C-8C79-33884BD215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687814"/>
              </p:ext>
            </p:extLst>
          </p:nvPr>
        </p:nvGraphicFramePr>
        <p:xfrm>
          <a:off x="2781739" y="5318871"/>
          <a:ext cx="8127999" cy="148336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963448">
                  <a:extLst>
                    <a:ext uri="{9D8B030D-6E8A-4147-A177-3AD203B41FA5}">
                      <a16:colId xmlns:a16="http://schemas.microsoft.com/office/drawing/2014/main" val="3971048317"/>
                    </a:ext>
                  </a:extLst>
                </a:gridCol>
                <a:gridCol w="3058511">
                  <a:extLst>
                    <a:ext uri="{9D8B030D-6E8A-4147-A177-3AD203B41FA5}">
                      <a16:colId xmlns:a16="http://schemas.microsoft.com/office/drawing/2014/main" val="1718556773"/>
                    </a:ext>
                  </a:extLst>
                </a:gridCol>
                <a:gridCol w="4106040">
                  <a:extLst>
                    <a:ext uri="{9D8B030D-6E8A-4147-A177-3AD203B41FA5}">
                      <a16:colId xmlns:a16="http://schemas.microsoft.com/office/drawing/2014/main" val="15582507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Grandes Consultas analíticas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Operações DML single-</a:t>
                      </a:r>
                      <a:r>
                        <a:rPr lang="pt-BR" sz="1600" dirty="0" err="1"/>
                        <a:t>row</a:t>
                      </a:r>
                      <a:endParaRPr lang="pt-BR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4404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Impala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Desempenho excelente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 err="1"/>
                        <a:t>Insert</a:t>
                      </a:r>
                      <a:r>
                        <a:rPr lang="pt-BR" sz="1600" dirty="0"/>
                        <a:t> lento, sem Update ou Delete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505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HBase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/>
                        <a:t>Desempenho pobre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Desempenho excelente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08896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t-BR" dirty="0" err="1"/>
                        <a:t>Kudu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Desempenho bom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sz="1600" dirty="0"/>
                        <a:t>Desempenho bom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544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96061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E0CB9-2445-AD40-A34F-750698EDFA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Motores de busca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09E15D-D73D-0248-9D35-C8B4C7A66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Especializados em auxiliar na pesquisa de uma massa de documentos indiferenciados</a:t>
            </a:r>
          </a:p>
          <a:p>
            <a:r>
              <a:rPr lang="pt-BR" sz="2000" dirty="0"/>
              <a:t>Apache </a:t>
            </a:r>
            <a:r>
              <a:rPr lang="pt-BR" sz="2000" dirty="0" err="1"/>
              <a:t>Solr</a:t>
            </a:r>
            <a:r>
              <a:rPr lang="pt-BR" sz="2000" dirty="0"/>
              <a:t> e </a:t>
            </a:r>
            <a:r>
              <a:rPr lang="pt-BR" sz="2000" dirty="0" err="1"/>
              <a:t>ElasticSearch</a:t>
            </a:r>
            <a:endParaRPr lang="pt-BR" sz="2000" dirty="0"/>
          </a:p>
          <a:p>
            <a:pPr lvl="1"/>
            <a:r>
              <a:rPr lang="pt-BR" sz="1800" dirty="0"/>
              <a:t>Utilizam o Apache </a:t>
            </a:r>
            <a:r>
              <a:rPr lang="pt-BR" sz="1800" dirty="0" err="1"/>
              <a:t>Lucene</a:t>
            </a:r>
            <a:r>
              <a:rPr lang="pt-BR" sz="1800" dirty="0"/>
              <a:t> - sistema de indexação de alto desempenho</a:t>
            </a:r>
          </a:p>
          <a:p>
            <a:r>
              <a:rPr lang="pt-BR" sz="2000" dirty="0" err="1"/>
              <a:t>Solr</a:t>
            </a:r>
            <a:r>
              <a:rPr lang="pt-BR" sz="2000" dirty="0"/>
              <a:t> </a:t>
            </a:r>
            <a:r>
              <a:rPr lang="pt-BR" sz="2000" dirty="0" err="1"/>
              <a:t>Cloud</a:t>
            </a:r>
            <a:r>
              <a:rPr lang="pt-BR" sz="2000" dirty="0"/>
              <a:t>: configuração de vários clusters </a:t>
            </a:r>
            <a:r>
              <a:rPr lang="pt-BR" sz="2000" dirty="0" err="1"/>
              <a:t>Solr</a:t>
            </a:r>
            <a:r>
              <a:rPr lang="pt-BR" sz="2000" dirty="0"/>
              <a:t> para uma escala massiva</a:t>
            </a:r>
          </a:p>
          <a:p>
            <a:pPr lvl="1"/>
            <a:r>
              <a:rPr lang="pt-BR" sz="1800" dirty="0"/>
              <a:t>Armazenamento baseado em HDFS</a:t>
            </a:r>
          </a:p>
          <a:p>
            <a:r>
              <a:rPr lang="pt-BR" sz="2000" dirty="0"/>
              <a:t>Conjunto de dados – centena de milhares de artigos de notícias</a:t>
            </a:r>
          </a:p>
          <a:p>
            <a:pPr lvl="1"/>
            <a:endParaRPr lang="pt-BR" sz="1800" dirty="0"/>
          </a:p>
        </p:txBody>
      </p:sp>
    </p:spTree>
    <p:extLst>
      <p:ext uri="{BB962C8B-B14F-4D97-AF65-F5344CB8AC3E}">
        <p14:creationId xmlns:p14="http://schemas.microsoft.com/office/powerpoint/2010/main" val="184762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6C8E6EB-4C59-429B-97E4-72A058CFC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90362-AFCC-46A9-B41C-A257A8C5B3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1EF7F1-38BA-471D-8CD4-2A9AE8E35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0524398-BFB4-4C4A-8317-83B8729F9B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3085764"/>
            <a:ext cx="11298932" cy="3338149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26B4480E-B7FF-4481-890E-043A69AE6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ço Reservado para Conteúdo 4" descr="Vista aérea de uma cidade&#10;&#10;Descrição gerada automaticamente">
            <a:extLst>
              <a:ext uri="{FF2B5EF4-FFF2-40B4-BE49-F238E27FC236}">
                <a16:creationId xmlns:a16="http://schemas.microsoft.com/office/drawing/2014/main" id="{1B4AC435-6281-DD4A-8E00-F43C3A0604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585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4C13BAB-7C00-4D21-A857-E3D41C0A2A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457200"/>
            <a:ext cx="3703320" cy="94997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2C818ED-8AE7-4F62-A257-F74600663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659" y="455955"/>
            <a:ext cx="3703320" cy="94997"/>
          </a:xfrm>
          <a:prstGeom prst="rect">
            <a:avLst/>
          </a:prstGeom>
          <a:solidFill>
            <a:srgbClr val="A62DE3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F1FF39A-AC3C-4066-9D4C-519AA22812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chemeClr val="tx1">
              <a:alpha val="50000"/>
            </a:scheme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DB4AB29-9860-462E-B579-181B5532A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068" y="601201"/>
            <a:ext cx="3702134" cy="5791132"/>
          </a:xfrm>
          <a:prstGeom prst="rect">
            <a:avLst/>
          </a:prstGeom>
          <a:solidFill>
            <a:srgbClr val="A62DE3">
              <a:alpha val="40000"/>
            </a:srgbClr>
          </a:solidFill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E89330F-B3FD-A94E-8809-BAEE88BD2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4200" y="1524001"/>
            <a:ext cx="3412067" cy="34783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Como está a organização dos seus arquivos???</a:t>
            </a:r>
          </a:p>
        </p:txBody>
      </p:sp>
    </p:spTree>
    <p:extLst>
      <p:ext uri="{BB962C8B-B14F-4D97-AF65-F5344CB8AC3E}">
        <p14:creationId xmlns:p14="http://schemas.microsoft.com/office/powerpoint/2010/main" val="39131310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226844-EFA2-CC4D-8A30-6119DD9D9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Qual é o impacto da (</a:t>
            </a:r>
            <a:r>
              <a:rPr lang="pt-BR" dirty="0" err="1"/>
              <a:t>des</a:t>
            </a:r>
            <a:r>
              <a:rPr lang="pt-BR" dirty="0"/>
              <a:t>)organização dos dados???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4ACC176-AA1A-AA4C-BF41-D73BAE0141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E se o seu sistema de arquivos armazenasse 1.000.000 </a:t>
            </a:r>
            <a:r>
              <a:rPr lang="pt-BR" sz="2400" dirty="0" err="1"/>
              <a:t>x</a:t>
            </a:r>
            <a:r>
              <a:rPr lang="pt-BR" sz="2400" dirty="0"/>
              <a:t> mais dados???</a:t>
            </a:r>
          </a:p>
          <a:p>
            <a:r>
              <a:rPr lang="pt-BR" sz="2400" dirty="0"/>
              <a:t>E se você precisasse compartilhar seus dados?</a:t>
            </a:r>
          </a:p>
          <a:p>
            <a:r>
              <a:rPr lang="pt-BR" sz="2400" dirty="0"/>
              <a:t>E se precisasse criar mecanismos de recuperação?</a:t>
            </a:r>
          </a:p>
          <a:p>
            <a:r>
              <a:rPr lang="pt-BR" sz="2400" dirty="0"/>
              <a:t>Como garantir a segurança? </a:t>
            </a:r>
          </a:p>
          <a:p>
            <a:r>
              <a:rPr lang="pt-BR" sz="2400" dirty="0"/>
              <a:t>Como garantir a consistência?</a:t>
            </a:r>
          </a:p>
        </p:txBody>
      </p:sp>
    </p:spTree>
    <p:extLst>
      <p:ext uri="{BB962C8B-B14F-4D97-AF65-F5344CB8AC3E}">
        <p14:creationId xmlns:p14="http://schemas.microsoft.com/office/powerpoint/2010/main" val="4012822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04BED40-EAF7-4E55-AFF7-2CD840EBD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00F8A48-6808-BE4F-B915-0181FC966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3" y="702156"/>
            <a:ext cx="6309003" cy="1013800"/>
          </a:xfrm>
        </p:spPr>
        <p:txBody>
          <a:bodyPr>
            <a:normAutofit/>
          </a:bodyPr>
          <a:lstStyle/>
          <a:p>
            <a:r>
              <a:rPr lang="pt-BR">
                <a:solidFill>
                  <a:schemeClr val="tx2"/>
                </a:solidFill>
              </a:rPr>
              <a:t>Sistema gerenciador de banco de dados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67CCF1-BB1E-41CF-8499-94A870C33E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66751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579DC100-9B5A-5144-A253-A48148195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193" y="1896532"/>
            <a:ext cx="9340572" cy="470881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pt-BR" sz="2400" dirty="0">
                <a:solidFill>
                  <a:schemeClr val="tx2"/>
                </a:solidFill>
              </a:rPr>
              <a:t>Um sistema que oferece uma maneira sistemática de organizar e gerenciar seus próprios dados em um ou mais bancos de dados</a:t>
            </a:r>
          </a:p>
          <a:p>
            <a:pPr>
              <a:lnSpc>
                <a:spcPct val="110000"/>
              </a:lnSpc>
            </a:pPr>
            <a:r>
              <a:rPr lang="pt-BR" sz="2400" dirty="0">
                <a:solidFill>
                  <a:schemeClr val="tx2"/>
                </a:solidFill>
              </a:rPr>
              <a:t>Ações gerais:</a:t>
            </a:r>
          </a:p>
          <a:p>
            <a:pPr lvl="1">
              <a:lnSpc>
                <a:spcPct val="110000"/>
              </a:lnSpc>
            </a:pPr>
            <a:r>
              <a:rPr lang="pt-BR" sz="2000" dirty="0">
                <a:solidFill>
                  <a:schemeClr val="tx2"/>
                </a:solidFill>
              </a:rPr>
              <a:t>Projetar os tipos de dados que o banco de dados irá conter</a:t>
            </a:r>
          </a:p>
          <a:p>
            <a:pPr lvl="2">
              <a:lnSpc>
                <a:spcPct val="110000"/>
              </a:lnSpc>
            </a:pPr>
            <a:r>
              <a:rPr lang="pt-BR" sz="1800" dirty="0">
                <a:solidFill>
                  <a:schemeClr val="tx2"/>
                </a:solidFill>
              </a:rPr>
              <a:t>Decidir que tipos de dados serão armazenados e como serão organizados</a:t>
            </a:r>
          </a:p>
          <a:p>
            <a:pPr lvl="1">
              <a:lnSpc>
                <a:spcPct val="110000"/>
              </a:lnSpc>
            </a:pPr>
            <a:r>
              <a:rPr lang="pt-BR" sz="2000" dirty="0">
                <a:solidFill>
                  <a:schemeClr val="tx2"/>
                </a:solidFill>
              </a:rPr>
              <a:t>Alterar os dados que você dispõe em seu banco de dados</a:t>
            </a:r>
          </a:p>
          <a:p>
            <a:pPr lvl="2">
              <a:lnSpc>
                <a:spcPct val="110000"/>
              </a:lnSpc>
            </a:pPr>
            <a:r>
              <a:rPr lang="pt-BR" sz="1800" dirty="0">
                <a:solidFill>
                  <a:schemeClr val="tx2"/>
                </a:solidFill>
              </a:rPr>
              <a:t>Estabelece regras de concorrência, consistência</a:t>
            </a:r>
          </a:p>
          <a:p>
            <a:pPr lvl="1">
              <a:lnSpc>
                <a:spcPct val="110000"/>
              </a:lnSpc>
            </a:pPr>
            <a:r>
              <a:rPr lang="pt-BR" sz="2000" dirty="0">
                <a:solidFill>
                  <a:schemeClr val="tx2"/>
                </a:solidFill>
              </a:rPr>
              <a:t>Recuperar dados dele</a:t>
            </a:r>
          </a:p>
          <a:p>
            <a:pPr lvl="2">
              <a:lnSpc>
                <a:spcPct val="110000"/>
              </a:lnSpc>
            </a:pPr>
            <a:r>
              <a:rPr lang="pt-BR" sz="1800" dirty="0">
                <a:solidFill>
                  <a:schemeClr val="tx2"/>
                </a:solidFill>
              </a:rPr>
              <a:t>Cruzamento de dados, sumarização, indexação de grandes volumes</a:t>
            </a:r>
          </a:p>
          <a:p>
            <a:pPr lvl="1">
              <a:lnSpc>
                <a:spcPct val="110000"/>
              </a:lnSpc>
            </a:pPr>
            <a:r>
              <a:rPr lang="pt-BR" sz="2000" dirty="0">
                <a:solidFill>
                  <a:schemeClr val="tx2"/>
                </a:solidFill>
              </a:rPr>
              <a:t>Gerencia quem terá acesso a diferentes partes de seus dados</a:t>
            </a:r>
          </a:p>
        </p:txBody>
      </p:sp>
      <p:pic>
        <p:nvPicPr>
          <p:cNvPr id="5" name="Picture 4" descr="Organizadores de cores diferentes">
            <a:extLst>
              <a:ext uri="{FF2B5EF4-FFF2-40B4-BE49-F238E27FC236}">
                <a16:creationId xmlns:a16="http://schemas.microsoft.com/office/drawing/2014/main" id="{ECEB4E1D-9FAB-C18A-AD77-A36025BF6C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89" t="1" r="39683" b="1"/>
          <a:stretch/>
        </p:blipFill>
        <p:spPr>
          <a:xfrm>
            <a:off x="9921765" y="10"/>
            <a:ext cx="227023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1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C247960-6E3E-A643-8435-FDE788B253A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Sistemas de armazenamento distribuído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2256D4F-6896-7F4A-B9E9-937964E4F11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092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EF7C4F-CC90-5041-BF21-5913DA48C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Por que sistemas distribuídos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C0DD3BA-6D3E-D740-8A7D-741FA46661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Qual é a capacidade máxima de um disco rígido atual?</a:t>
            </a:r>
          </a:p>
          <a:p>
            <a:r>
              <a:rPr lang="pt-BR" sz="2000" dirty="0"/>
              <a:t>HD 20TB – R$5.000,00</a:t>
            </a:r>
          </a:p>
          <a:p>
            <a:r>
              <a:rPr lang="pt-BR" sz="2000" dirty="0"/>
              <a:t>Projeto </a:t>
            </a:r>
            <a:r>
              <a:rPr lang="pt-BR" sz="2000" dirty="0" err="1"/>
              <a:t>Silica</a:t>
            </a:r>
            <a:r>
              <a:rPr lang="pt-BR" sz="2000" dirty="0"/>
              <a:t>, Microsoft (2019 - ): HD de 1PB </a:t>
            </a:r>
          </a:p>
          <a:p>
            <a:endParaRPr lang="pt-BR" sz="1050" dirty="0"/>
          </a:p>
          <a:p>
            <a:r>
              <a:rPr lang="pt-BR" sz="2000" dirty="0"/>
              <a:t>E se precisarmos armazenar 50 – 100TB???</a:t>
            </a:r>
          </a:p>
          <a:p>
            <a:pPr marL="0" indent="0">
              <a:buNone/>
            </a:pPr>
            <a:endParaRPr lang="pt-BR" sz="2000" b="1" i="1" dirty="0"/>
          </a:p>
          <a:p>
            <a:pPr marL="0" indent="0" algn="ctr">
              <a:buNone/>
            </a:pPr>
            <a:r>
              <a:rPr lang="pt-BR" sz="2400" b="1" i="1" dirty="0"/>
              <a:t>Armazenamento de big data depende de armazenamento distribuído</a:t>
            </a:r>
          </a:p>
        </p:txBody>
      </p:sp>
    </p:spTree>
    <p:extLst>
      <p:ext uri="{BB962C8B-B14F-4D97-AF65-F5344CB8AC3E}">
        <p14:creationId xmlns:p14="http://schemas.microsoft.com/office/powerpoint/2010/main" val="16329885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BB53F82-F191-4EEB-AB7B-F69E634FA3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21DF4C-00AF-6D4B-9613-94490E62B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188720"/>
          </a:xfrm>
        </p:spPr>
        <p:txBody>
          <a:bodyPr>
            <a:normAutofit/>
          </a:bodyPr>
          <a:lstStyle/>
          <a:p>
            <a:r>
              <a:rPr lang="pt-BR" dirty="0"/>
              <a:t>estratégia de armazenamento de big data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616AA08-3831-473D-B61B-89484A33CF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rgbClr val="46535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431B918-3A1C-46BA-9430-CAD97D9DA0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400935A-2F82-4DC4-A4E1-E12EFB8C27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rgbClr val="969FA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D5D599-1CAE-4C92-B5AE-8E51AF6D47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6533" y="2180496"/>
            <a:ext cx="5404639" cy="4045683"/>
          </a:xfrm>
          <a:prstGeom prst="rect">
            <a:avLst/>
          </a:prstGeom>
          <a:solidFill>
            <a:schemeClr val="bg1"/>
          </a:solidFill>
          <a:ln w="38100">
            <a:solidFill>
              <a:srgbClr val="4653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Diagrama&#10;&#10;Descrição gerada automaticamente">
            <a:extLst>
              <a:ext uri="{FF2B5EF4-FFF2-40B4-BE49-F238E27FC236}">
                <a16:creationId xmlns:a16="http://schemas.microsoft.com/office/drawing/2014/main" id="{2E118716-1408-6940-9641-7DEE7A54C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98" y="2990820"/>
            <a:ext cx="4748741" cy="2421858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5ACF665-EAD8-CE4C-837C-FF4562D2B7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35805" y="2180496"/>
            <a:ext cx="5275001" cy="4045683"/>
          </a:xfrm>
        </p:spPr>
        <p:txBody>
          <a:bodyPr>
            <a:normAutofit/>
          </a:bodyPr>
          <a:lstStyle/>
          <a:p>
            <a:r>
              <a:rPr lang="pt-BR" sz="2000" dirty="0"/>
              <a:t>Em vez de armazenar um arquivo grande sequencial, </a:t>
            </a:r>
          </a:p>
          <a:p>
            <a:pPr marL="360363" indent="0">
              <a:buNone/>
            </a:pPr>
            <a:r>
              <a:rPr lang="pt-BR" sz="2000" dirty="0"/>
              <a:t>dividir em pedaços (blocos) e espalhar essas partes em muitos discos</a:t>
            </a:r>
          </a:p>
        </p:txBody>
      </p:sp>
    </p:spTree>
    <p:extLst>
      <p:ext uri="{BB962C8B-B14F-4D97-AF65-F5344CB8AC3E}">
        <p14:creationId xmlns:p14="http://schemas.microsoft.com/office/powerpoint/2010/main" val="54712450"/>
      </p:ext>
    </p:extLst>
  </p:cSld>
  <p:clrMapOvr>
    <a:masterClrMapping/>
  </p:clrMapOvr>
</p:sld>
</file>

<file path=ppt/theme/theme1.xml><?xml version="1.0" encoding="utf-8"?>
<a:theme xmlns:a="http://schemas.openxmlformats.org/drawingml/2006/main" name="DividendVTI">
  <a:themeElements>
    <a:clrScheme name="AnalogousFromDarkSeedLeftStep">
      <a:dk1>
        <a:srgbClr val="000000"/>
      </a:dk1>
      <a:lt1>
        <a:srgbClr val="FFFFFF"/>
      </a:lt1>
      <a:dk2>
        <a:srgbClr val="1C2431"/>
      </a:dk2>
      <a:lt2>
        <a:srgbClr val="F1F3F0"/>
      </a:lt2>
      <a:accent1>
        <a:srgbClr val="A62DE3"/>
      </a:accent1>
      <a:accent2>
        <a:srgbClr val="562DD5"/>
      </a:accent2>
      <a:accent3>
        <a:srgbClr val="2D4CE3"/>
      </a:accent3>
      <a:accent4>
        <a:srgbClr val="1B86D1"/>
      </a:accent4>
      <a:accent5>
        <a:srgbClr val="25BEBE"/>
      </a:accent5>
      <a:accent6>
        <a:srgbClr val="19C57D"/>
      </a:accent6>
      <a:hlink>
        <a:srgbClr val="3897AA"/>
      </a:hlink>
      <a:folHlink>
        <a:srgbClr val="7F7F7F"/>
      </a:folHlink>
    </a:clrScheme>
    <a:fontScheme name="Dividend">
      <a:maj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ova Ligh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VTI" id="{97558BDE-0B66-457C-BB6F-7B1B22DAA9B8}" vid="{F53508A3-AC60-448A-AF37-934D5F1A0D5E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1727</Words>
  <Application>Microsoft Macintosh PowerPoint</Application>
  <PresentationFormat>Widescreen</PresentationFormat>
  <Paragraphs>239</Paragraphs>
  <Slides>36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36</vt:i4>
      </vt:variant>
    </vt:vector>
  </HeadingPairs>
  <TitlesOfParts>
    <vt:vector size="41" baseType="lpstr">
      <vt:lpstr>Arial Nova Light</vt:lpstr>
      <vt:lpstr>Calibri</vt:lpstr>
      <vt:lpstr>Gill Sans MT</vt:lpstr>
      <vt:lpstr>Wingdings 2</vt:lpstr>
      <vt:lpstr>DividendVTI</vt:lpstr>
      <vt:lpstr>Big Data e a Sistemas distribuídos</vt:lpstr>
      <vt:lpstr>Sistemas distribuídos</vt:lpstr>
      <vt:lpstr>conceitos – sgbd’s</vt:lpstr>
      <vt:lpstr>Como está a organização dos seus arquivos???</vt:lpstr>
      <vt:lpstr>Qual é o impacto da (des)organização dos dados???</vt:lpstr>
      <vt:lpstr>Sistema gerenciador de banco de dados</vt:lpstr>
      <vt:lpstr>Sistemas de armazenamento distribuído</vt:lpstr>
      <vt:lpstr>Por que sistemas distribuídos</vt:lpstr>
      <vt:lpstr>estratégia de armazenamento de big data</vt:lpstr>
      <vt:lpstr>estratégia de armazenamento de big data – COMO???</vt:lpstr>
      <vt:lpstr>estratégia de armazenamento de big data – COMO???</vt:lpstr>
      <vt:lpstr>Cluster de commodity</vt:lpstr>
      <vt:lpstr>Armazenamento em clusters de commodity</vt:lpstr>
      <vt:lpstr>Portanto...</vt:lpstr>
      <vt:lpstr>Processamento de dados</vt:lpstr>
      <vt:lpstr>Processamento de dados</vt:lpstr>
      <vt:lpstr>Armazenamento distribuído permite leituras paralelas distribuídas!!! </vt:lpstr>
      <vt:lpstr>abordagem paralela</vt:lpstr>
      <vt:lpstr>Shuffle of data</vt:lpstr>
      <vt:lpstr>Apresentação do PowerPoint</vt:lpstr>
      <vt:lpstr>Mapreduce (google – dez 2004)</vt:lpstr>
      <vt:lpstr>Armazenamento em nuvem</vt:lpstr>
      <vt:lpstr>De volta aos 3 V’s</vt:lpstr>
      <vt:lpstr>Volume </vt:lpstr>
      <vt:lpstr>Velocidade</vt:lpstr>
      <vt:lpstr>Variedade</vt:lpstr>
      <vt:lpstr>Dados estruturados</vt:lpstr>
      <vt:lpstr>dados não estruturados</vt:lpstr>
      <vt:lpstr>dados semiestruturados</vt:lpstr>
      <vt:lpstr>Big databases, big data stores &amp; SQl</vt:lpstr>
      <vt:lpstr>Apache impala e apache hive</vt:lpstr>
      <vt:lpstr>Nosql</vt:lpstr>
      <vt:lpstr>Nosql</vt:lpstr>
      <vt:lpstr>Nosql</vt:lpstr>
      <vt:lpstr>Sistemas não-transacionais para tabelas estruturadas</vt:lpstr>
      <vt:lpstr>Motores de busca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Data e a Ciência de Dados</dc:title>
  <dc:creator>RAFAEL ELIAS DE LIMA ESCALFONI</dc:creator>
  <cp:lastModifiedBy>RAFAEL ELIAS DE LIMA ESCALFONI</cp:lastModifiedBy>
  <cp:revision>1</cp:revision>
  <dcterms:created xsi:type="dcterms:W3CDTF">2022-05-12T02:38:47Z</dcterms:created>
  <dcterms:modified xsi:type="dcterms:W3CDTF">2022-05-19T23:45:25Z</dcterms:modified>
</cp:coreProperties>
</file>