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1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164963-5833-1343-801F-FD977727BB64}" v="2" dt="2021-12-10T20:21:28.8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3"/>
    <p:restoredTop sz="94624"/>
  </p:normalViewPr>
  <p:slideViewPr>
    <p:cSldViewPr snapToGrid="0" snapToObjects="1">
      <p:cViewPr varScale="1">
        <p:scale>
          <a:sx n="88" d="100"/>
          <a:sy n="88" d="100"/>
        </p:scale>
        <p:origin x="184" y="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FAEL ELIAS DE LIMA ESCALFONI" userId="77e1fd9a-a5e0-466f-b856-a830925030ce" providerId="ADAL" clId="{FB164963-5833-1343-801F-FD977727BB64}"/>
    <pc:docChg chg="custSel addSld modSld">
      <pc:chgData name="RAFAEL ELIAS DE LIMA ESCALFONI" userId="77e1fd9a-a5e0-466f-b856-a830925030ce" providerId="ADAL" clId="{FB164963-5833-1343-801F-FD977727BB64}" dt="2021-12-10T20:49:06.222" v="1334" actId="20577"/>
      <pc:docMkLst>
        <pc:docMk/>
      </pc:docMkLst>
      <pc:sldChg chg="modSp mod">
        <pc:chgData name="RAFAEL ELIAS DE LIMA ESCALFONI" userId="77e1fd9a-a5e0-466f-b856-a830925030ce" providerId="ADAL" clId="{FB164963-5833-1343-801F-FD977727BB64}" dt="2021-12-10T20:49:06.222" v="1334" actId="20577"/>
        <pc:sldMkLst>
          <pc:docMk/>
          <pc:sldMk cId="2965474478" sldId="261"/>
        </pc:sldMkLst>
        <pc:spChg chg="mod">
          <ac:chgData name="RAFAEL ELIAS DE LIMA ESCALFONI" userId="77e1fd9a-a5e0-466f-b856-a830925030ce" providerId="ADAL" clId="{FB164963-5833-1343-801F-FD977727BB64}" dt="2021-12-10T20:49:06.222" v="1334" actId="20577"/>
          <ac:spMkLst>
            <pc:docMk/>
            <pc:sldMk cId="2965474478" sldId="261"/>
            <ac:spMk id="3" creationId="{7DB08C16-3916-9A49-8D2A-59E965C07FEB}"/>
          </ac:spMkLst>
        </pc:spChg>
      </pc:sldChg>
      <pc:sldChg chg="modSp new mod">
        <pc:chgData name="RAFAEL ELIAS DE LIMA ESCALFONI" userId="77e1fd9a-a5e0-466f-b856-a830925030ce" providerId="ADAL" clId="{FB164963-5833-1343-801F-FD977727BB64}" dt="2021-12-10T20:19:20.486" v="452" actId="20577"/>
        <pc:sldMkLst>
          <pc:docMk/>
          <pc:sldMk cId="3740481981" sldId="265"/>
        </pc:sldMkLst>
        <pc:spChg chg="mod">
          <ac:chgData name="RAFAEL ELIAS DE LIMA ESCALFONI" userId="77e1fd9a-a5e0-466f-b856-a830925030ce" providerId="ADAL" clId="{FB164963-5833-1343-801F-FD977727BB64}" dt="2021-12-10T20:16:39.250" v="57" actId="404"/>
          <ac:spMkLst>
            <pc:docMk/>
            <pc:sldMk cId="3740481981" sldId="265"/>
            <ac:spMk id="2" creationId="{E0DA849C-C9F3-B041-ACAB-651F77A01893}"/>
          </ac:spMkLst>
        </pc:spChg>
        <pc:spChg chg="mod">
          <ac:chgData name="RAFAEL ELIAS DE LIMA ESCALFONI" userId="77e1fd9a-a5e0-466f-b856-a830925030ce" providerId="ADAL" clId="{FB164963-5833-1343-801F-FD977727BB64}" dt="2021-12-10T20:19:20.486" v="452" actId="20577"/>
          <ac:spMkLst>
            <pc:docMk/>
            <pc:sldMk cId="3740481981" sldId="265"/>
            <ac:spMk id="3" creationId="{938CC232-447F-8E40-ABCA-E0336DFC3E3E}"/>
          </ac:spMkLst>
        </pc:spChg>
      </pc:sldChg>
      <pc:sldChg chg="addSp delSp modSp new mod">
        <pc:chgData name="RAFAEL ELIAS DE LIMA ESCALFONI" userId="77e1fd9a-a5e0-466f-b856-a830925030ce" providerId="ADAL" clId="{FB164963-5833-1343-801F-FD977727BB64}" dt="2021-12-10T20:24:41.377" v="857" actId="113"/>
        <pc:sldMkLst>
          <pc:docMk/>
          <pc:sldMk cId="2319846965" sldId="266"/>
        </pc:sldMkLst>
        <pc:spChg chg="mod">
          <ac:chgData name="RAFAEL ELIAS DE LIMA ESCALFONI" userId="77e1fd9a-a5e0-466f-b856-a830925030ce" providerId="ADAL" clId="{FB164963-5833-1343-801F-FD977727BB64}" dt="2021-12-10T20:24:41.377" v="857" actId="113"/>
          <ac:spMkLst>
            <pc:docMk/>
            <pc:sldMk cId="2319846965" sldId="266"/>
            <ac:spMk id="2" creationId="{27105226-3F07-8545-8074-F678F7254E03}"/>
          </ac:spMkLst>
        </pc:spChg>
        <pc:spChg chg="del">
          <ac:chgData name="RAFAEL ELIAS DE LIMA ESCALFONI" userId="77e1fd9a-a5e0-466f-b856-a830925030ce" providerId="ADAL" clId="{FB164963-5833-1343-801F-FD977727BB64}" dt="2021-12-10T20:21:28.812" v="454" actId="931"/>
          <ac:spMkLst>
            <pc:docMk/>
            <pc:sldMk cId="2319846965" sldId="266"/>
            <ac:spMk id="3" creationId="{758260EC-AFDB-1941-B996-A3A27BFFD24C}"/>
          </ac:spMkLst>
        </pc:spChg>
        <pc:picChg chg="add mod">
          <ac:chgData name="RAFAEL ELIAS DE LIMA ESCALFONI" userId="77e1fd9a-a5e0-466f-b856-a830925030ce" providerId="ADAL" clId="{FB164963-5833-1343-801F-FD977727BB64}" dt="2021-12-10T20:21:44.836" v="459" actId="14100"/>
          <ac:picMkLst>
            <pc:docMk/>
            <pc:sldMk cId="2319846965" sldId="266"/>
            <ac:picMk id="5" creationId="{0897807C-0472-DD47-BB0E-2376B06978E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58E14-23EC-4C25-974C-48FA839886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0" y="978408"/>
            <a:ext cx="5021183" cy="5074226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9FEDD4-20A1-49F6-9E3E-0B26B426BB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62167" y="3602038"/>
            <a:ext cx="5021183" cy="224458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22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0A32F-E6F3-4C2E-B9E3-E47868E42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AA473-D82F-4EFF-9DF7-AE6D83C51288}" type="datetime1">
              <a:rPr lang="en-US" smtClean="0"/>
              <a:t>12/10/21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06724-A87A-4231-BFD9-277482AF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0D1AF-36B8-4BB8-BD6A-71194F7BC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FF94B3-6D3E-44FE-BB02-A9027C000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21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F6B8E-1D8E-4105-9BBB-D53AD24B7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825530-6629-4FEA-9670-EB21A2F5B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64C7A-A73F-46F5-BC33-696671DAE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2F1F0-FE2D-4C1C-B320-8CB9BE735F0F}" type="datetime1">
              <a:rPr lang="en-US" smtClean="0"/>
              <a:t>12/10/21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B3CC0-B649-4509-A4B6-DF9D20EFA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ECCCA-3F2A-46F3-BF45-7C862FF1D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088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7BD47B-C187-494C-812F-46BE0040B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7995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50133B-2446-4168-AA17-6538910668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62168" y="996791"/>
            <a:ext cx="5011962" cy="49569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06A9AD-2756-4C51-A958-6756301EB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7870" y="996791"/>
            <a:ext cx="5021183" cy="49569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2995D-CCEA-43AF-973B-8B6B56A56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B96C-10FD-4EBC-9029-9652B7535D02}" type="datetime1">
              <a:rPr lang="en-US" smtClean="0"/>
              <a:t>12/10/21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029CF-BA62-4CCD-956E-FFA0B37B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E0B3D-96AB-41B3-ABDD-5B0DE863D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18136A-0796-46EB-89BB-4C73C0258F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87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63D8A-C68D-4CF9-9D15-3E09BCC09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4D94C-E537-4FF3-AAF8-A85F05C31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4B1D4-6731-4993-8609-16C1D3327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8474-CC00-4A95-9D50-A41C12D1EEC4}" type="datetime1">
              <a:rPr lang="en-US" smtClean="0"/>
              <a:t>12/10/21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B7BBD-CEEB-4256-84B2-6D907E118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2A8B7-F430-4F4A-BB63-481F51E58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435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BAC1C-A332-4BA5-8C9C-FE0396C81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056" cy="4870974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8D137-710E-4125-B5E9-F63E7F1C9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7" y="3566639"/>
            <a:ext cx="5021183" cy="2279979"/>
          </a:xfrm>
        </p:spPr>
        <p:txBody>
          <a:bodyPr anchor="b">
            <a:normAutofit/>
          </a:bodyPr>
          <a:lstStyle>
            <a:lvl1pPr marL="0" indent="0">
              <a:buNone/>
              <a:defRPr sz="2200" i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480C5-E9A6-425E-B050-03E444BE9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8C8B4-7FBB-408F-BDB9-F0496874AFB2}" type="datetime1">
              <a:rPr lang="en-US" smtClean="0"/>
              <a:t>12/10/21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B4831-6C0B-4E0B-A341-91E4C5D36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11EE6-252D-46DD-94DF-C42657EF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488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04B06-C54A-4B7B-B6D1-436428EAF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52076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23919-9A2F-4D97-8F31-6E35BD5975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63049" y="969264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DA345-F684-4BAA-A22C-E725B3A60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63049" y="3621849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399C52-9753-45D8-9646-CF31BB015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EE20-A5E2-47D3-8F6D-A2BA7AB2E093}" type="datetime1">
              <a:rPr lang="en-US" smtClean="0"/>
              <a:t>12/10/21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F95E57-622C-4199-940E-F5462E1AC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1B7592-00E8-41EF-B749-2A5EA8E46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680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F4AA536-072F-4374-926E-17E038EC7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7995"/>
          </a:xfrm>
          <a:prstGeom prst="rect">
            <a:avLst/>
          </a:prstGeom>
          <a:solidFill>
            <a:schemeClr val="bg2">
              <a:lumMod val="9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2291277-967B-4176-B40B-9EC360626994}"/>
              </a:ext>
            </a:extLst>
          </p:cNvPr>
          <p:cNvSpPr/>
          <p:nvPr/>
        </p:nvSpPr>
        <p:spPr>
          <a:xfrm>
            <a:off x="517869" y="508090"/>
            <a:ext cx="111556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B11C00-F7CB-4484-807A-D12745CD3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9" y="978119"/>
            <a:ext cx="11165481" cy="10730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AAA6E-E243-48B3-9585-3C1420B3E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7870" y="2178908"/>
            <a:ext cx="5020056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D01B8-0F2E-41A4-B21C-334393F6A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7870" y="2876085"/>
            <a:ext cx="5020056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89B23F-3E60-415A-9CE7-0928B5CFB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2168" y="2178908"/>
            <a:ext cx="5021182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223446-0CDC-402B-8D71-D9D29F6DFF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62168" y="2876085"/>
            <a:ext cx="5021182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2B77D3-C6EC-4FFD-9E10-24E1AC542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7870" y="6420414"/>
            <a:ext cx="2743200" cy="365125"/>
          </a:xfrm>
        </p:spPr>
        <p:txBody>
          <a:bodyPr/>
          <a:lstStyle/>
          <a:p>
            <a:fld id="{3382CF99-132F-413F-B7EF-71A5C33F2ED6}" type="datetime1">
              <a:rPr lang="en-US" smtClean="0"/>
              <a:t>12/10/21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9DF31B-BD07-4DC2-95C2-B77E51AA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54CE5A-3A0A-4AAB-81D2-F1C20636E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09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16B8-52AB-412B-BBE7-B6BE698FA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F779C3-9D19-467E-A5D2-0920834DA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7AE06-98E0-4D9F-A059-92C3548821BB}" type="datetime1">
              <a:rPr lang="en-US" smtClean="0"/>
              <a:t>12/10/21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72BB4-C8D8-4F74-9677-5AC979932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6B49B8-779F-4492-ABD9-96F0D042A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06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B976BF-9339-48D6-881A-280D15492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00CA-3DDC-4705-B840-978EF5EA0707}" type="datetime1">
              <a:rPr lang="en-US" smtClean="0"/>
              <a:t>12/10/21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77605-C9C8-432E-9662-D7D410B15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2432B6-4A12-46EF-98A7-B5D50BD51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52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F191C-AF68-4230-A7B2-F8F07B486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F9F11-5FCF-4D7E-BA51-38CB84277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182" y="987423"/>
            <a:ext cx="502094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3B519B-06C0-41BC-95FB-FB1FE4363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61038"/>
            <a:ext cx="5020948" cy="2507949"/>
          </a:xfrm>
        </p:spPr>
        <p:txBody>
          <a:bodyPr>
            <a:normAutofit/>
          </a:bodyPr>
          <a:lstStyle>
            <a:lvl1pPr marL="0" indent="0">
              <a:buNone/>
              <a:defRPr sz="24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B8B70C-015C-4832-AFF6-D033E0227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6D49-0BBA-4C5A-AD96-6448CA63451A}" type="datetime1">
              <a:rPr lang="en-US" smtClean="0"/>
              <a:t>12/10/21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F1A6FB-8C14-46D1-90A5-0FF11DE78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82C585-6FA1-4E94-9C1C-A1DEDE551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663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98B43-D1CE-43F4-A367-EF1FE9688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B73978-8CDF-4C0E-ABA1-7291A03473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62168" y="987425"/>
            <a:ext cx="5027005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BECC62-ED45-451E-BEC5-A03C6A554D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40442"/>
            <a:ext cx="5020948" cy="2528545"/>
          </a:xfrm>
        </p:spPr>
        <p:txBody>
          <a:bodyPr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7A86-B983-4315-9312-936B4FCF7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EB293-A316-472D-A8B4-6947CF1A12B7}" type="datetime1">
              <a:rPr lang="en-US" smtClean="0"/>
              <a:t>12/10/21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2E88C0-25A5-46F9-AB35-EAD50E6B9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0F9EA8-45AD-478E-8606-9328245BC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51E4AC6-B446-4768-97EF-CA4B8261433B}"/>
              </a:ext>
            </a:extLst>
          </p:cNvPr>
          <p:cNvCxnSpPr>
            <a:cxnSpLocks/>
          </p:cNvCxnSpPr>
          <p:nvPr/>
        </p:nvCxnSpPr>
        <p:spPr>
          <a:xfrm>
            <a:off x="11689174" y="2172428"/>
            <a:ext cx="0" cy="33547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3850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61AD20-E240-4E6F-AF91-689F7AEEE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78801-35D1-4C19-BC2B-EAC7EE917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8" y="969264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82A45-C5B9-4575-8E28-A35767B4D7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7870" y="64204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734BCCD4-CEB1-405B-A443-DD9CBCBEA552}" type="datetime1">
              <a:rPr lang="en-US" smtClean="0"/>
              <a:t>12/10/21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D0933-AA03-4018-8E37-004CFB9F61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7870" y="9771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F282A-DF4A-4A2D-9672-8F0F770A3F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4317" y="6420414"/>
            <a:ext cx="637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DFDF98CC-160E-494C-8C3C-8CDC5FA257DE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E57300-C7FF-4578-99A0-42B0295B123C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66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20BB609-EF92-42DB-836C-0699A590B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BEC44CD-E290-4D60-A056-5BA05B182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Sphere of mesh and nodes">
            <a:extLst>
              <a:ext uri="{FF2B5EF4-FFF2-40B4-BE49-F238E27FC236}">
                <a16:creationId xmlns:a16="http://schemas.microsoft.com/office/drawing/2014/main" id="{9DC28074-EC9A-4A6D-BF8E-7529BBA9799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2677" b="22323"/>
          <a:stretch/>
        </p:blipFill>
        <p:spPr>
          <a:xfrm>
            <a:off x="-2" y="-4"/>
            <a:ext cx="12192001" cy="685800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E9FBD64-5164-CE4D-BE24-58DD932083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0" y="978408"/>
            <a:ext cx="5021182" cy="2334248"/>
          </a:xfrm>
        </p:spPr>
        <p:txBody>
          <a:bodyPr anchor="t">
            <a:normAutofit/>
          </a:bodyPr>
          <a:lstStyle/>
          <a:p>
            <a:r>
              <a:rPr lang="pt-BR">
                <a:solidFill>
                  <a:srgbClr val="FFFFFF"/>
                </a:solidFill>
              </a:rPr>
              <a:t>Big Social Data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F4EE0C1-4348-F745-AA05-B528C78BFE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52366" y="4017818"/>
            <a:ext cx="5040785" cy="1828799"/>
          </a:xfrm>
        </p:spPr>
        <p:txBody>
          <a:bodyPr anchor="b">
            <a:normAutofit/>
          </a:bodyPr>
          <a:lstStyle/>
          <a:p>
            <a:r>
              <a:rPr lang="pt-BR" dirty="0">
                <a:solidFill>
                  <a:srgbClr val="FFFFFF"/>
                </a:solidFill>
              </a:rPr>
              <a:t>Banco de Dados II</a:t>
            </a:r>
          </a:p>
          <a:p>
            <a:endParaRPr lang="pt-BR" dirty="0">
              <a:solidFill>
                <a:srgbClr val="FFFFFF"/>
              </a:solidFill>
            </a:endParaRPr>
          </a:p>
          <a:p>
            <a:r>
              <a:rPr lang="pt-BR" dirty="0">
                <a:solidFill>
                  <a:srgbClr val="FFFFFF"/>
                </a:solidFill>
              </a:rPr>
              <a:t>Rafael Escalfoni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2C335F7-F61C-4EB4-80F2-4B1438FE6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4">
            <a:extLst>
              <a:ext uri="{FF2B5EF4-FFF2-40B4-BE49-F238E27FC236}">
                <a16:creationId xmlns:a16="http://schemas.microsoft.com/office/drawing/2014/main" id="{F1189494-2B67-46D2-93D6-A122A09BF6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20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105226-3F07-8545-8074-F678F7254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400" dirty="0"/>
              <a:t>Computação Social: </a:t>
            </a:r>
            <a:r>
              <a:rPr lang="pt-BR" sz="2400" b="0" dirty="0"/>
              <a:t>área de pesquisa transdisciplinar – ciências sociais e de computação. compreensão das interseções entre TIC e sociedade</a:t>
            </a:r>
            <a:br>
              <a:rPr lang="pt-BR" sz="2400" b="0" dirty="0"/>
            </a:br>
            <a:br>
              <a:rPr lang="pt-BR" sz="2400" b="0" dirty="0"/>
            </a:br>
            <a:r>
              <a:rPr lang="pt-BR" sz="2400" dirty="0"/>
              <a:t>Ciência de Big Data:</a:t>
            </a:r>
            <a:r>
              <a:rPr lang="pt-BR" sz="2400" b="0" dirty="0"/>
              <a:t> ferramental para gerir grandes volumes de dados</a:t>
            </a:r>
            <a:br>
              <a:rPr lang="pt-BR" sz="2400" b="0" dirty="0"/>
            </a:br>
            <a:br>
              <a:rPr lang="pt-BR" sz="2400" b="0" dirty="0"/>
            </a:br>
            <a:r>
              <a:rPr lang="pt-BR" sz="2400" dirty="0"/>
              <a:t>Análise de Dados:</a:t>
            </a:r>
            <a:r>
              <a:rPr lang="pt-BR" sz="2400" b="0" dirty="0"/>
              <a:t> extração de conhecimento a partir de grandes bases de dados</a:t>
            </a:r>
            <a:endParaRPr lang="pt-BR" sz="2400" dirty="0"/>
          </a:p>
        </p:txBody>
      </p:sp>
      <p:pic>
        <p:nvPicPr>
          <p:cNvPr id="5" name="Espaço Reservado para Conteúdo 4" descr="Diagrama&#10;&#10;Descrição gerada automaticamente">
            <a:extLst>
              <a:ext uri="{FF2B5EF4-FFF2-40B4-BE49-F238E27FC236}">
                <a16:creationId xmlns:a16="http://schemas.microsoft.com/office/drawing/2014/main" id="{0897807C-0472-DD47-BB0E-2376B06978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77790" y="582751"/>
            <a:ext cx="6398777" cy="5774506"/>
          </a:xfrm>
        </p:spPr>
      </p:pic>
    </p:spTree>
    <p:extLst>
      <p:ext uri="{BB962C8B-B14F-4D97-AF65-F5344CB8AC3E}">
        <p14:creationId xmlns:p14="http://schemas.microsoft.com/office/powerpoint/2010/main" val="2319846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9062F-8BB1-0E49-A9C9-2D41CD7B3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11165480" cy="1271306"/>
          </a:xfrm>
        </p:spPr>
        <p:txBody>
          <a:bodyPr/>
          <a:lstStyle/>
          <a:p>
            <a:r>
              <a:rPr lang="pt-BR" dirty="0"/>
              <a:t>Dados na Internet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DB08C16-3916-9A49-8D2A-59E965C07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7871" y="1872343"/>
            <a:ext cx="11165480" cy="3974275"/>
          </a:xfrm>
        </p:spPr>
        <p:txBody>
          <a:bodyPr/>
          <a:lstStyle/>
          <a:p>
            <a:r>
              <a:rPr lang="pt-BR" dirty="0"/>
              <a:t>Coleta e análise de redes sociais</a:t>
            </a:r>
          </a:p>
          <a:p>
            <a:r>
              <a:rPr lang="pt-BR" dirty="0"/>
              <a:t>Coleta: </a:t>
            </a:r>
          </a:p>
          <a:p>
            <a:pPr marL="342900" indent="-342900">
              <a:buFontTx/>
              <a:buChar char="-"/>
            </a:pPr>
            <a:r>
              <a:rPr lang="pt-BR" dirty="0" err="1"/>
              <a:t>APIs</a:t>
            </a:r>
            <a:r>
              <a:rPr lang="pt-BR" dirty="0"/>
              <a:t> das plataformas, Web </a:t>
            </a:r>
            <a:r>
              <a:rPr lang="pt-BR" dirty="0" err="1"/>
              <a:t>Crawlings</a:t>
            </a:r>
            <a:r>
              <a:rPr lang="pt-BR" dirty="0"/>
              <a:t>, Web </a:t>
            </a:r>
            <a:r>
              <a:rPr lang="pt-BR" dirty="0" err="1"/>
              <a:t>Scrappers</a:t>
            </a:r>
            <a:endParaRPr lang="pt-BR" dirty="0"/>
          </a:p>
          <a:p>
            <a:endParaRPr lang="pt-BR" dirty="0"/>
          </a:p>
          <a:p>
            <a:r>
              <a:rPr lang="pt-BR" dirty="0"/>
              <a:t>Análise de Redes Sociais</a:t>
            </a:r>
          </a:p>
          <a:p>
            <a:pPr marL="342900" indent="-342900">
              <a:buFontTx/>
              <a:buChar char="-"/>
            </a:pPr>
            <a:r>
              <a:rPr lang="pt-BR" dirty="0"/>
              <a:t>Métricas individuais: grau do vértice, centralidade global do vértice, grau de intermediação (</a:t>
            </a:r>
            <a:r>
              <a:rPr lang="pt-BR" dirty="0" err="1"/>
              <a:t>betweenness</a:t>
            </a:r>
            <a:r>
              <a:rPr lang="pt-BR" dirty="0"/>
              <a:t>), coeficiente de agrupamento, autoridade (e </a:t>
            </a:r>
            <a:r>
              <a:rPr lang="pt-BR" dirty="0" err="1"/>
              <a:t>PageRank</a:t>
            </a:r>
            <a:r>
              <a:rPr lang="pt-BR" dirty="0"/>
              <a:t>)</a:t>
            </a:r>
          </a:p>
          <a:p>
            <a:pPr marL="342900" indent="-342900">
              <a:buFontTx/>
              <a:buChar char="-"/>
            </a:pPr>
            <a:r>
              <a:rPr lang="pt-BR" dirty="0"/>
              <a:t>Métricas de rede: agrupamento médio, diâmetro da rede, grau médio </a:t>
            </a:r>
            <a:r>
              <a:rPr lang="pt-BR"/>
              <a:t>da rede		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547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A42779-41A9-3C46-9619-C0CE156AD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400" dirty="0"/>
              <a:t>Redes Sociais</a:t>
            </a:r>
            <a:br>
              <a:rPr lang="pt-BR" sz="2400" dirty="0"/>
            </a:br>
            <a:r>
              <a:rPr lang="pt-BR" sz="2400" dirty="0"/>
              <a:t>Conceito de Big Social Data</a:t>
            </a:r>
            <a:br>
              <a:rPr lang="pt-BR" sz="2400" dirty="0"/>
            </a:br>
            <a:r>
              <a:rPr lang="pt-BR" sz="2400" dirty="0"/>
              <a:t>Dados Sociais</a:t>
            </a:r>
            <a:br>
              <a:rPr lang="pt-BR" sz="2400" dirty="0"/>
            </a:br>
            <a:r>
              <a:rPr lang="pt-BR" sz="2400" dirty="0"/>
              <a:t>Dados na Internet</a:t>
            </a:r>
            <a:br>
              <a:rPr lang="pt-BR" sz="2400" dirty="0"/>
            </a:br>
            <a:r>
              <a:rPr lang="pt-BR" sz="2400" dirty="0"/>
              <a:t>Análise de Redes Sociais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EF16B1D-430C-6D4B-8A98-89F8F67A9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6565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DE57300-C7FF-4578-99A0-42B0295B12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3FF94B3-6D3E-44FE-BB02-A9027C000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DD1980C8-FD80-43D8-9D6A-0262A4D533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D2CC8F8-0EBD-3245-B61F-07F5B0DA2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8" y="978407"/>
            <a:ext cx="6811897" cy="527723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Redes </a:t>
            </a:r>
            <a:r>
              <a:rPr lang="en-US" dirty="0" err="1"/>
              <a:t>Sociais</a:t>
            </a:r>
            <a:br>
              <a:rPr lang="en-US" dirty="0"/>
            </a:br>
            <a:br>
              <a:rPr lang="en-US" dirty="0"/>
            </a:br>
            <a:r>
              <a:rPr lang="en-US" sz="2800" b="0" dirty="0" err="1"/>
              <a:t>É</a:t>
            </a:r>
            <a:r>
              <a:rPr lang="en-US" sz="2800" b="0" dirty="0"/>
              <a:t> um conjunto de </a:t>
            </a:r>
            <a:r>
              <a:rPr lang="en-US" sz="2800" b="0" dirty="0" err="1"/>
              <a:t>atores</a:t>
            </a:r>
            <a:r>
              <a:rPr lang="en-US" sz="2800" b="0" dirty="0"/>
              <a:t> que </a:t>
            </a:r>
            <a:r>
              <a:rPr lang="en-US" sz="2800" b="0" dirty="0" err="1"/>
              <a:t>podem</a:t>
            </a:r>
            <a:r>
              <a:rPr lang="en-US" sz="2800" b="0" dirty="0"/>
              <a:t> </a:t>
            </a:r>
            <a:r>
              <a:rPr lang="en-US" sz="2800" b="0" dirty="0" err="1"/>
              <a:t>possuir</a:t>
            </a:r>
            <a:r>
              <a:rPr lang="en-US" sz="2800" b="0" dirty="0"/>
              <a:t> </a:t>
            </a:r>
            <a:r>
              <a:rPr lang="en-US" sz="2800" b="0" dirty="0" err="1"/>
              <a:t>relacionamentos</a:t>
            </a:r>
            <a:r>
              <a:rPr lang="en-US" sz="2800" b="0" dirty="0"/>
              <a:t> </a:t>
            </a:r>
            <a:r>
              <a:rPr lang="en-US" sz="2800" b="0" dirty="0" err="1"/>
              <a:t>uns</a:t>
            </a:r>
            <a:r>
              <a:rPr lang="en-US" sz="2800" b="0" dirty="0"/>
              <a:t> com </a:t>
            </a:r>
            <a:r>
              <a:rPr lang="en-US" sz="2800" b="0" dirty="0" err="1"/>
              <a:t>os</a:t>
            </a:r>
            <a:r>
              <a:rPr lang="en-US" sz="2800" b="0" dirty="0"/>
              <a:t> outros (Wasserman, 1994)</a:t>
            </a:r>
            <a:br>
              <a:rPr lang="en-US" sz="2800" b="0" dirty="0"/>
            </a:br>
            <a:br>
              <a:rPr lang="en-US" sz="2800" b="0" dirty="0"/>
            </a:br>
            <a:r>
              <a:rPr lang="en-US" sz="2800" b="0" dirty="0"/>
              <a:t>- </a:t>
            </a:r>
            <a:r>
              <a:rPr lang="en-US" sz="2800" b="0" dirty="0" err="1"/>
              <a:t>Família</a:t>
            </a:r>
            <a:r>
              <a:rPr lang="en-US" sz="2800" b="0" dirty="0"/>
              <a:t>, amigos, </a:t>
            </a:r>
            <a:r>
              <a:rPr lang="en-US" sz="2800" b="0" dirty="0" err="1"/>
              <a:t>colegas</a:t>
            </a:r>
            <a:r>
              <a:rPr lang="en-US" sz="2800" b="0" dirty="0"/>
              <a:t>…</a:t>
            </a:r>
            <a:endParaRPr lang="en-US" sz="6600" b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2C335F7-F61C-4EB4-80F2-4B1438FE6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áfico 5" descr="Network">
            <a:extLst>
              <a:ext uri="{FF2B5EF4-FFF2-40B4-BE49-F238E27FC236}">
                <a16:creationId xmlns:a16="http://schemas.microsoft.com/office/drawing/2014/main" id="{24B30561-36F1-4028-8227-89A3146716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35367" y="657369"/>
            <a:ext cx="2647807" cy="2647807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F1189494-2B67-46D2-93D6-A122A09BF6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40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DE57300-C7FF-4578-99A0-42B0295B12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B8F8250-7A81-4A19-87AD-FFB2CE4E39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3FF94B3-6D3E-44FE-BB02-A9027C000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E20BB609-EF92-42DB-836C-0699A590B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F91280F-9BC9-074D-8530-06068707C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8686796" cy="366398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400" dirty="0" err="1"/>
              <a:t>Aplicações</a:t>
            </a:r>
            <a:br>
              <a:rPr lang="en-US" sz="2600" dirty="0"/>
            </a:br>
            <a:br>
              <a:rPr lang="en-US" sz="2600" dirty="0"/>
            </a:br>
            <a:r>
              <a:rPr lang="en-US" sz="2600" b="0" dirty="0" err="1"/>
              <a:t>Compreensão</a:t>
            </a:r>
            <a:r>
              <a:rPr lang="en-US" sz="2600" b="0" dirty="0"/>
              <a:t> das </a:t>
            </a:r>
            <a:r>
              <a:rPr lang="en-US" sz="2600" b="0" dirty="0" err="1"/>
              <a:t>relações</a:t>
            </a:r>
            <a:r>
              <a:rPr lang="en-US" sz="2600" b="0" dirty="0"/>
              <a:t> </a:t>
            </a:r>
            <a:r>
              <a:rPr lang="en-US" sz="2600" b="0" dirty="0" err="1"/>
              <a:t>em</a:t>
            </a:r>
            <a:r>
              <a:rPr lang="en-US" sz="2600" b="0" dirty="0"/>
              <a:t> </a:t>
            </a:r>
            <a:r>
              <a:rPr lang="en-US" sz="2600" b="0" dirty="0" err="1"/>
              <a:t>uma</a:t>
            </a:r>
            <a:r>
              <a:rPr lang="en-US" sz="2600" b="0" dirty="0"/>
              <a:t> </a:t>
            </a:r>
            <a:r>
              <a:rPr lang="en-US" sz="2600" b="0" dirty="0" err="1"/>
              <a:t>empresa</a:t>
            </a:r>
            <a:r>
              <a:rPr lang="en-US" sz="2600" b="0" dirty="0"/>
              <a:t> </a:t>
            </a:r>
            <a:r>
              <a:rPr lang="en-US" sz="2600" b="0" dirty="0" err="1"/>
              <a:t>pode</a:t>
            </a:r>
            <a:r>
              <a:rPr lang="en-US" sz="2600" b="0" dirty="0"/>
              <a:t> auxiliar no </a:t>
            </a:r>
            <a:r>
              <a:rPr lang="en-US" sz="2600" b="0" dirty="0" err="1"/>
              <a:t>diagnóstico</a:t>
            </a:r>
            <a:r>
              <a:rPr lang="en-US" sz="2600" b="0" dirty="0"/>
              <a:t> de </a:t>
            </a:r>
            <a:r>
              <a:rPr lang="en-US" sz="2600" b="0" dirty="0" err="1"/>
              <a:t>como</a:t>
            </a:r>
            <a:r>
              <a:rPr lang="en-US" sz="2600" b="0" dirty="0"/>
              <a:t> </a:t>
            </a:r>
            <a:r>
              <a:rPr lang="en-US" sz="2600" b="0" dirty="0" err="1"/>
              <a:t>os</a:t>
            </a:r>
            <a:r>
              <a:rPr lang="en-US" sz="2600" b="0" dirty="0"/>
              <a:t> </a:t>
            </a:r>
            <a:r>
              <a:rPr lang="en-US" sz="2600" b="0" dirty="0" err="1"/>
              <a:t>funcionários</a:t>
            </a:r>
            <a:r>
              <a:rPr lang="en-US" sz="2600" b="0" dirty="0"/>
              <a:t> se </a:t>
            </a:r>
            <a:r>
              <a:rPr lang="en-US" sz="2600" b="0" dirty="0" err="1"/>
              <a:t>organizam</a:t>
            </a:r>
            <a:r>
              <a:rPr lang="en-US" sz="2600" b="0" dirty="0"/>
              <a:t> e </a:t>
            </a:r>
            <a:r>
              <a:rPr lang="en-US" sz="2600" b="0" dirty="0" err="1"/>
              <a:t>interagem</a:t>
            </a:r>
            <a:r>
              <a:rPr lang="en-US" sz="2600" b="0" dirty="0"/>
              <a:t> </a:t>
            </a:r>
            <a:r>
              <a:rPr lang="en-US" sz="2600" b="0" dirty="0" err="1"/>
              <a:t>na</a:t>
            </a:r>
            <a:r>
              <a:rPr lang="en-US" sz="2600" b="0" dirty="0"/>
              <a:t> </a:t>
            </a:r>
            <a:r>
              <a:rPr lang="en-US" sz="2600" b="0" dirty="0" err="1"/>
              <a:t>disseminação</a:t>
            </a:r>
            <a:r>
              <a:rPr lang="en-US" sz="2600" b="0" dirty="0"/>
              <a:t> do </a:t>
            </a:r>
            <a:r>
              <a:rPr lang="en-US" sz="2600" b="0" dirty="0" err="1"/>
              <a:t>conhecimento</a:t>
            </a:r>
            <a:endParaRPr lang="en-US" sz="2600" b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2C335F7-F61C-4EB4-80F2-4B1438FE6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868680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633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F0C9DE27-66ED-F747-9B59-D14DAF4B2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056" cy="908449"/>
          </a:xfrm>
        </p:spPr>
        <p:txBody>
          <a:bodyPr>
            <a:normAutofit fontScale="90000"/>
          </a:bodyPr>
          <a:lstStyle/>
          <a:p>
            <a:r>
              <a:rPr lang="pt-BR" dirty="0"/>
              <a:t>Mídias Digitais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39E8586-5D6A-074B-82C1-ADB8524BD4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7871" y="2612571"/>
            <a:ext cx="11165480" cy="3234048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O desenvolvimento tecnológico subsequente à Web 2.0, e o crescimento de usuários de celulares e </a:t>
            </a:r>
            <a:r>
              <a:rPr lang="pt-BR" dirty="0" err="1"/>
              <a:t>tablets</a:t>
            </a:r>
            <a:r>
              <a:rPr lang="pt-BR" dirty="0"/>
              <a:t> conectados vem aumentando a quantidade de informações na Web.</a:t>
            </a:r>
          </a:p>
          <a:p>
            <a:endParaRPr lang="pt-BR" dirty="0"/>
          </a:p>
          <a:p>
            <a:r>
              <a:rPr lang="pt-BR" dirty="0"/>
              <a:t>Mídias sociais são canais que possibilitam a conexão entre usuários ao redor do mundo, possibilitando a troca de experiências e o compartilhamento de conteúdos de forma instantânea</a:t>
            </a:r>
          </a:p>
          <a:p>
            <a:endParaRPr lang="pt-BR" dirty="0"/>
          </a:p>
          <a:p>
            <a:r>
              <a:rPr lang="pt-BR" dirty="0" err="1"/>
              <a:t>Solis</a:t>
            </a:r>
            <a:r>
              <a:rPr lang="pt-BR" dirty="0"/>
              <a:t> (2007): “Tecnologias e práticas online que pessoas usam para compartilhar opiniões, experiências e perspectivas, podendo se manifestar em diferentes formatos incluindo texto, imagens, áudios e vídeo”</a:t>
            </a:r>
          </a:p>
        </p:txBody>
      </p:sp>
    </p:spTree>
    <p:extLst>
      <p:ext uri="{BB962C8B-B14F-4D97-AF65-F5344CB8AC3E}">
        <p14:creationId xmlns:p14="http://schemas.microsoft.com/office/powerpoint/2010/main" val="1270562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F8B8CD0A-4227-164B-AD28-2F2FE0937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11165480" cy="937478"/>
          </a:xfrm>
        </p:spPr>
        <p:txBody>
          <a:bodyPr/>
          <a:lstStyle/>
          <a:p>
            <a:r>
              <a:rPr lang="pt-BR" dirty="0"/>
              <a:t>Big Social Data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B0CC189-0A7D-F447-ABD3-68A9B3366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7871" y="2133601"/>
            <a:ext cx="11165480" cy="4238170"/>
          </a:xfrm>
        </p:spPr>
        <p:txBody>
          <a:bodyPr>
            <a:normAutofit/>
          </a:bodyPr>
          <a:lstStyle/>
          <a:p>
            <a:r>
              <a:rPr lang="pt-BR" dirty="0"/>
              <a:t>Grandes volumes de dados relacionados a pessoas ou para descrever seus comportamentos e interações sociais mediadas por tecnologias em espaços digitais</a:t>
            </a:r>
          </a:p>
          <a:p>
            <a:endParaRPr lang="pt-BR" dirty="0"/>
          </a:p>
          <a:p>
            <a:r>
              <a:rPr lang="pt-BR" dirty="0"/>
              <a:t>A partir da quantidade disponível e do enriquecimento semântico dos dados, é possível utilizar para diversos fins: comercial, social, político...</a:t>
            </a:r>
          </a:p>
          <a:p>
            <a:endParaRPr lang="pt-BR" dirty="0"/>
          </a:p>
          <a:p>
            <a:r>
              <a:rPr lang="pt-BR" dirty="0"/>
              <a:t>Big Social Data é amplamente utilizada para extrair insights de dados de interações de pessoas em mídias sociais online. Auxilia na </a:t>
            </a:r>
            <a:r>
              <a:rPr lang="pt-BR" b="1" dirty="0">
                <a:solidFill>
                  <a:schemeClr val="accent4"/>
                </a:solidFill>
              </a:rPr>
              <a:t>descrição</a:t>
            </a:r>
            <a:r>
              <a:rPr lang="pt-BR" dirty="0"/>
              <a:t> ou </a:t>
            </a:r>
            <a:r>
              <a:rPr lang="pt-BR" b="1" i="0" dirty="0">
                <a:solidFill>
                  <a:srgbClr val="7030A0"/>
                </a:solidFill>
              </a:rPr>
              <a:t>predição</a:t>
            </a:r>
            <a:r>
              <a:rPr lang="pt-BR" dirty="0"/>
              <a:t> de comportamentos que influenciam decisões humanas</a:t>
            </a:r>
          </a:p>
        </p:txBody>
      </p:sp>
    </p:spTree>
    <p:extLst>
      <p:ext uri="{BB962C8B-B14F-4D97-AF65-F5344CB8AC3E}">
        <p14:creationId xmlns:p14="http://schemas.microsoft.com/office/powerpoint/2010/main" val="3787587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D128721C-29E5-6C43-BC11-D0C0628F8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2700" b="0" dirty="0"/>
              <a:t>Social Data = social media data + volume, variedade + velocidade + </a:t>
            </a:r>
            <a:r>
              <a:rPr lang="pt-BR" sz="2700" i="1" dirty="0"/>
              <a:t>vago (imprecisão)</a:t>
            </a:r>
            <a:br>
              <a:rPr lang="pt-BR" sz="2700" i="1" dirty="0"/>
            </a:br>
            <a:br>
              <a:rPr lang="pt-BR" sz="3200" i="1" dirty="0"/>
            </a:br>
            <a:r>
              <a:rPr lang="pt-BR" sz="2700" dirty="0"/>
              <a:t>imprecisão: </a:t>
            </a:r>
            <a:r>
              <a:rPr lang="pt-BR" sz="2700" b="0" dirty="0"/>
              <a:t>confusão dos significados; decorrente de uma combinação de vários tipos de dados a serem analisados, levando a inconsistência e deficiência. Também relacionado a privacidade e gestão de dados.</a:t>
            </a:r>
            <a:br>
              <a:rPr lang="pt-BR" sz="2700" i="1" dirty="0"/>
            </a:br>
            <a:br>
              <a:rPr lang="pt-BR" sz="2700" i="1" dirty="0"/>
            </a:br>
            <a:endParaRPr lang="pt-BR" sz="2700" i="1" dirty="0"/>
          </a:p>
        </p:txBody>
      </p:sp>
      <p:pic>
        <p:nvPicPr>
          <p:cNvPr id="7" name="Espaço Reservado para Conteúdo 6" descr="Diagrama&#10;&#10;Descrição gerada automaticamente">
            <a:extLst>
              <a:ext uri="{FF2B5EF4-FFF2-40B4-BE49-F238E27FC236}">
                <a16:creationId xmlns:a16="http://schemas.microsoft.com/office/drawing/2014/main" id="{54257FEF-1891-D545-AAB7-1E8B81203D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62234" y="103371"/>
            <a:ext cx="6436670" cy="6638517"/>
          </a:xfrm>
        </p:spPr>
      </p:pic>
    </p:spTree>
    <p:extLst>
      <p:ext uri="{BB962C8B-B14F-4D97-AF65-F5344CB8AC3E}">
        <p14:creationId xmlns:p14="http://schemas.microsoft.com/office/powerpoint/2010/main" val="2102934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EA6EA3-1EB9-7345-9110-292091814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Big Social Data</a:t>
            </a:r>
            <a:br>
              <a:rPr lang="pt-BR" dirty="0"/>
            </a:br>
            <a:r>
              <a:rPr lang="pt-BR" sz="2800" b="0" dirty="0"/>
              <a:t>Abordagem orientada a dados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E87E006-28DB-CC4B-AF95-1894A89F3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pt-BR" dirty="0"/>
              <a:t>Conjunto de links: relacionamento entre entidades</a:t>
            </a:r>
          </a:p>
          <a:p>
            <a:pPr marL="342900" indent="-342900">
              <a:buFontTx/>
              <a:buChar char="-"/>
            </a:pPr>
            <a:r>
              <a:rPr lang="pt-BR" dirty="0"/>
              <a:t>natureza não estruturada: comprimento de mensagens de </a:t>
            </a:r>
            <a:r>
              <a:rPr lang="pt-BR" dirty="0" err="1"/>
              <a:t>microbloggings</a:t>
            </a:r>
            <a:r>
              <a:rPr lang="pt-BR" dirty="0"/>
              <a:t> e erros de ortografia.</a:t>
            </a:r>
          </a:p>
          <a:p>
            <a:pPr marL="342900" indent="-342900">
              <a:buFontTx/>
              <a:buChar char="-"/>
            </a:pPr>
            <a:r>
              <a:rPr lang="pt-BR" dirty="0"/>
              <a:t> e falta de completude: requisitos de privacidade </a:t>
            </a:r>
            <a:r>
              <a:rPr lang="pt-BR"/>
              <a:t>de dados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81878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DA849C-C9F3-B041-ACAB-651F77A01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Big Social Data</a:t>
            </a:r>
            <a:br>
              <a:rPr lang="pt-BR" dirty="0"/>
            </a:br>
            <a:r>
              <a:rPr lang="pt-BR" sz="2800" b="0" dirty="0"/>
              <a:t>Abordagem orientada à Sociedade</a:t>
            </a:r>
            <a:endParaRPr lang="pt-BR" sz="4800" b="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38CC232-447F-8E40-ABCA-E0336DFC3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pt-BR" dirty="0"/>
              <a:t>Big data auxiliando na compreensão da sociedade - o papel da humanidade digital</a:t>
            </a:r>
          </a:p>
          <a:p>
            <a:pPr marL="342900" indent="-342900">
              <a:buFontTx/>
              <a:buChar char="-"/>
            </a:pPr>
            <a:r>
              <a:rPr lang="pt-BR" dirty="0"/>
              <a:t>Crescimento da importância cultural das mídias sociais</a:t>
            </a:r>
          </a:p>
          <a:p>
            <a:pPr marL="342900" indent="-342900">
              <a:buFontTx/>
              <a:buChar char="-"/>
            </a:pPr>
            <a:r>
              <a:rPr lang="pt-BR" dirty="0"/>
              <a:t>Qual é o papel das mídias sociais digitais na comunicação, decisões políticas, relações humanas, engajamento de causas...???</a:t>
            </a:r>
          </a:p>
          <a:p>
            <a:pPr marL="342900" indent="-342900">
              <a:buFontTx/>
              <a:buChar char="-"/>
            </a:pPr>
            <a:r>
              <a:rPr lang="pt-BR" dirty="0"/>
              <a:t>Preocupações éticas, acessibilidade, autenticidade, confiabilidade...</a:t>
            </a:r>
          </a:p>
        </p:txBody>
      </p:sp>
    </p:spTree>
    <p:extLst>
      <p:ext uri="{BB962C8B-B14F-4D97-AF65-F5344CB8AC3E}">
        <p14:creationId xmlns:p14="http://schemas.microsoft.com/office/powerpoint/2010/main" val="3740481981"/>
      </p:ext>
    </p:extLst>
  </p:cSld>
  <p:clrMapOvr>
    <a:masterClrMapping/>
  </p:clrMapOvr>
</p:sld>
</file>

<file path=ppt/theme/theme1.xml><?xml version="1.0" encoding="utf-8"?>
<a:theme xmlns:a="http://schemas.openxmlformats.org/drawingml/2006/main" name="GestaltVTI">
  <a:themeElements>
    <a:clrScheme name="AnalogousFromDarkSeedLeftStep">
      <a:dk1>
        <a:srgbClr val="000000"/>
      </a:dk1>
      <a:lt1>
        <a:srgbClr val="FFFFFF"/>
      </a:lt1>
      <a:dk2>
        <a:srgbClr val="1C2B32"/>
      </a:dk2>
      <a:lt2>
        <a:srgbClr val="E2E8E2"/>
      </a:lt2>
      <a:accent1>
        <a:srgbClr val="D838D6"/>
      </a:accent1>
      <a:accent2>
        <a:srgbClr val="8526C6"/>
      </a:accent2>
      <a:accent3>
        <a:srgbClr val="5538D8"/>
      </a:accent3>
      <a:accent4>
        <a:srgbClr val="264CC6"/>
      </a:accent4>
      <a:accent5>
        <a:srgbClr val="38A1D8"/>
      </a:accent5>
      <a:accent6>
        <a:srgbClr val="23B6AC"/>
      </a:accent6>
      <a:hlink>
        <a:srgbClr val="3F7DBF"/>
      </a:hlink>
      <a:folHlink>
        <a:srgbClr val="7F7F7F"/>
      </a:folHlink>
    </a:clrScheme>
    <a:fontScheme name="Bierstadt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staltVTI" id="{4F87C71D-53D1-4B71-BF97-FD0EA4B25665}" vid="{A110AFC4-8D8A-4C02-8885-7BA370B379B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529</Words>
  <Application>Microsoft Macintosh PowerPoint</Application>
  <PresentationFormat>Widescreen</PresentationFormat>
  <Paragraphs>38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4" baseType="lpstr">
      <vt:lpstr>Arial</vt:lpstr>
      <vt:lpstr>Bierstadt</vt:lpstr>
      <vt:lpstr>GestaltVTI</vt:lpstr>
      <vt:lpstr>Big Social Data</vt:lpstr>
      <vt:lpstr>Redes Sociais Conceito de Big Social Data Dados Sociais Dados na Internet Análise de Redes Sociais</vt:lpstr>
      <vt:lpstr>Redes Sociais  É um conjunto de atores que podem possuir relacionamentos uns com os outros (Wasserman, 1994)  - Família, amigos, colegas…</vt:lpstr>
      <vt:lpstr>Aplicações  Compreensão das relações em uma empresa pode auxiliar no diagnóstico de como os funcionários se organizam e interagem na disseminação do conhecimento</vt:lpstr>
      <vt:lpstr>Mídias Digitais</vt:lpstr>
      <vt:lpstr>Big Social Data</vt:lpstr>
      <vt:lpstr>Social Data = social media data + volume, variedade + velocidade + vago (imprecisão)  imprecisão: confusão dos significados; decorrente de uma combinação de vários tipos de dados a serem analisados, levando a inconsistência e deficiência. Também relacionado a privacidade e gestão de dados.  </vt:lpstr>
      <vt:lpstr>Big Social Data Abordagem orientada a dados</vt:lpstr>
      <vt:lpstr>Big Social Data Abordagem orientada à Sociedade</vt:lpstr>
      <vt:lpstr>Computação Social: área de pesquisa transdisciplinar – ciências sociais e de computação. compreensão das interseções entre TIC e sociedade  Ciência de Big Data: ferramental para gerir grandes volumes de dados  Análise de Dados: extração de conhecimento a partir de grandes bases de dados</vt:lpstr>
      <vt:lpstr>Dados na Internet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Big Social Data</dc:title>
  <dc:creator>RAFAEL ELIAS DE LIMA ESCALFONI</dc:creator>
  <cp:lastModifiedBy>RAFAEL ELIAS DE LIMA ESCALFONI</cp:lastModifiedBy>
  <cp:revision>1</cp:revision>
  <dcterms:created xsi:type="dcterms:W3CDTF">2021-12-10T19:21:25Z</dcterms:created>
  <dcterms:modified xsi:type="dcterms:W3CDTF">2021-12-10T20:49:36Z</dcterms:modified>
</cp:coreProperties>
</file>