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2"/>
  </p:notesMasterIdLst>
  <p:sldIdLst>
    <p:sldId id="256" r:id="rId2"/>
    <p:sldId id="257" r:id="rId3"/>
    <p:sldId id="264" r:id="rId4"/>
    <p:sldId id="265" r:id="rId5"/>
    <p:sldId id="269" r:id="rId6"/>
    <p:sldId id="270" r:id="rId7"/>
    <p:sldId id="271" r:id="rId8"/>
    <p:sldId id="268" r:id="rId9"/>
    <p:sldId id="266" r:id="rId10"/>
    <p:sldId id="26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8" r:id="rId25"/>
    <p:sldId id="299" r:id="rId26"/>
    <p:sldId id="300" r:id="rId27"/>
    <p:sldId id="297" r:id="rId28"/>
    <p:sldId id="298" r:id="rId29"/>
    <p:sldId id="286" r:id="rId30"/>
    <p:sldId id="285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1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7A3C0-6E82-F245-AC63-5795BFCEF4BA}" v="90" dt="2022-05-24T02:42:44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554"/>
    <p:restoredTop sz="94656"/>
  </p:normalViewPr>
  <p:slideViewPr>
    <p:cSldViewPr snapToGrid="0" snapToObjects="1">
      <p:cViewPr varScale="1">
        <p:scale>
          <a:sx n="81" d="100"/>
          <a:sy n="81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0CF9-9FFB-414B-BCA7-9742EC351102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0DAB1-748A-F04F-9634-EAEBCD5DA3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0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1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1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3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4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6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852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9AE680-9663-874B-9C01-84CEB2E83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Bancos de dados analíticos para big data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EDCFB1-90EE-8D47-AFB0-2DCE3DA5E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Professor Rafael Escalfoni</a:t>
            </a:r>
          </a:p>
        </p:txBody>
      </p:sp>
      <p:pic>
        <p:nvPicPr>
          <p:cNvPr id="4" name="Picture 3" descr="Dados de programação em monitor de computador">
            <a:extLst>
              <a:ext uri="{FF2B5EF4-FFF2-40B4-BE49-F238E27FC236}">
                <a16:creationId xmlns:a16="http://schemas.microsoft.com/office/drawing/2014/main" id="{78095564-2579-DD0F-04DC-F98C3458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9" r="8344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900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E995E-0238-0F4F-9BD4-97851D0F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SQL pra quê???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972FAC-56F5-2844-BF42-0330118F4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Como SQL está consolidado na comunidade de banco de dados, nada mais natural do que tentar adaptá-lo para o vasto mundo de Big Data.</a:t>
            </a:r>
          </a:p>
          <a:p>
            <a:r>
              <a:rPr lang="pt-BR" sz="2000" dirty="0"/>
              <a:t>Padroniza o modelo de consultas</a:t>
            </a:r>
          </a:p>
          <a:p>
            <a:r>
              <a:rPr lang="pt-BR" sz="2000" dirty="0"/>
              <a:t>Utiliza uma linguagem verificável</a:t>
            </a:r>
          </a:p>
        </p:txBody>
      </p:sp>
    </p:spTree>
    <p:extLst>
      <p:ext uri="{BB962C8B-B14F-4D97-AF65-F5344CB8AC3E}">
        <p14:creationId xmlns:p14="http://schemas.microsoft.com/office/powerpoint/2010/main" val="231997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14FC5A-6223-154F-9651-160EB5B3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Dificuldades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5B8F1E52-FFB1-5541-8EC5-FFECF178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004" y="64616"/>
            <a:ext cx="4177785" cy="363448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DB27C-C013-FA4F-9CF4-9839F8B3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7463057" cy="36344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2400" dirty="0"/>
              <a:t>Transações distribuídas – compatíveis com ACID</a:t>
            </a:r>
          </a:p>
          <a:p>
            <a:r>
              <a:rPr lang="pt-BR" sz="2400" dirty="0"/>
              <a:t>Variedade de dados – SQL é bom com dados estruturados...</a:t>
            </a:r>
          </a:p>
        </p:txBody>
      </p:sp>
    </p:spTree>
    <p:extLst>
      <p:ext uri="{BB962C8B-B14F-4D97-AF65-F5344CB8AC3E}">
        <p14:creationId xmlns:p14="http://schemas.microsoft.com/office/powerpoint/2010/main" val="40848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8DFF7-F2AE-F54E-9F02-3DE01E03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esperar do apache </a:t>
            </a:r>
            <a:r>
              <a:rPr lang="pt-BR" dirty="0" err="1"/>
              <a:t>hive</a:t>
            </a:r>
            <a:r>
              <a:rPr lang="pt-BR" dirty="0"/>
              <a:t> e apache </a:t>
            </a:r>
            <a:r>
              <a:rPr lang="pt-BR" dirty="0" err="1"/>
              <a:t>impala</a:t>
            </a:r>
            <a:r>
              <a:rPr lang="pt-BR" dirty="0"/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7B5CE6-C871-AC4F-8FD3-7CE9406F6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Comandos SELECT, incluindo SELECT com </a:t>
            </a:r>
            <a:r>
              <a:rPr lang="pt-BR" sz="2400" dirty="0" err="1"/>
              <a:t>joins</a:t>
            </a:r>
            <a:endParaRPr lang="pt-BR" sz="2400" dirty="0"/>
          </a:p>
          <a:p>
            <a:r>
              <a:rPr lang="pt-BR" sz="2400" dirty="0"/>
              <a:t>Mantêm a capacidade de analisar as coleções de dados como tabelas com colunas</a:t>
            </a:r>
          </a:p>
          <a:p>
            <a:r>
              <a:rPr lang="pt-BR" sz="2400" dirty="0"/>
              <a:t>DDL (instruções CREATE, ALTER e DROP)</a:t>
            </a:r>
          </a:p>
          <a:p>
            <a:r>
              <a:rPr lang="pt-BR" sz="2400" dirty="0"/>
              <a:t>DCL (instruções GRANT e REVOKE)</a:t>
            </a:r>
          </a:p>
        </p:txBody>
      </p:sp>
    </p:spTree>
    <p:extLst>
      <p:ext uri="{BB962C8B-B14F-4D97-AF65-F5344CB8AC3E}">
        <p14:creationId xmlns:p14="http://schemas.microsoft.com/office/powerpoint/2010/main" val="395035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4727E-29CE-FA43-B969-16768055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foi retirado do apache </a:t>
            </a:r>
            <a:r>
              <a:rPr lang="pt-BR" dirty="0" err="1"/>
              <a:t>hive</a:t>
            </a:r>
            <a:r>
              <a:rPr lang="pt-BR" dirty="0"/>
              <a:t> e apache </a:t>
            </a:r>
            <a:r>
              <a:rPr lang="pt-BR" dirty="0" err="1"/>
              <a:t>impala</a:t>
            </a:r>
            <a:r>
              <a:rPr lang="pt-BR" dirty="0"/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E53D27-6FA8-2242-9445-BBA074D39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Sem Transações</a:t>
            </a:r>
          </a:p>
          <a:p>
            <a:r>
              <a:rPr lang="pt-BR" sz="2000" dirty="0"/>
              <a:t>Colunas com valores únicos (</a:t>
            </a:r>
            <a:r>
              <a:rPr lang="pt-BR" sz="2000" dirty="0" err="1"/>
              <a:t>unike</a:t>
            </a:r>
            <a:r>
              <a:rPr lang="pt-BR" sz="2000" dirty="0"/>
              <a:t>)</a:t>
            </a:r>
          </a:p>
          <a:p>
            <a:r>
              <a:rPr lang="pt-BR" sz="2000" dirty="0"/>
              <a:t>Restrições de Chave Primária e Chaves Estrangeiras</a:t>
            </a:r>
          </a:p>
          <a:p>
            <a:r>
              <a:rPr lang="pt-BR" sz="2000" dirty="0"/>
              <a:t>Consistência comprometida...</a:t>
            </a:r>
          </a:p>
          <a:p>
            <a:r>
              <a:rPr lang="pt-BR" sz="2000" dirty="0"/>
              <a:t>Índices sincronizados</a:t>
            </a:r>
          </a:p>
          <a:p>
            <a:r>
              <a:rPr lang="pt-BR" sz="2000" dirty="0"/>
              <a:t>Triggers e </a:t>
            </a:r>
            <a:r>
              <a:rPr lang="pt-BR" sz="2000" dirty="0" err="1"/>
              <a:t>stored</a:t>
            </a:r>
            <a:r>
              <a:rPr lang="pt-BR" sz="2000" dirty="0"/>
              <a:t> procedures</a:t>
            </a:r>
          </a:p>
          <a:p>
            <a:r>
              <a:rPr lang="pt-BR" sz="2000" dirty="0"/>
              <a:t>Instruções de UPDATE e DELETE</a:t>
            </a:r>
          </a:p>
        </p:txBody>
      </p:sp>
    </p:spTree>
    <p:extLst>
      <p:ext uri="{BB962C8B-B14F-4D97-AF65-F5344CB8AC3E}">
        <p14:creationId xmlns:p14="http://schemas.microsoft.com/office/powerpoint/2010/main" val="102231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8093E-C86C-3C41-9F2D-8715E885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o que foi adicionado?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A52927-79DD-1646-931C-C3D6CC268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8042546" cy="1836998"/>
          </a:xfrm>
        </p:spPr>
        <p:txBody>
          <a:bodyPr anchor="t">
            <a:normAutofit/>
          </a:bodyPr>
          <a:lstStyle/>
          <a:p>
            <a:r>
              <a:rPr lang="pt-BR" sz="2000" dirty="0" err="1"/>
              <a:t>Table</a:t>
            </a:r>
            <a:r>
              <a:rPr lang="pt-BR" sz="2000" dirty="0"/>
              <a:t> </a:t>
            </a:r>
            <a:r>
              <a:rPr lang="pt-BR" sz="2000" dirty="0" err="1"/>
              <a:t>Partition</a:t>
            </a:r>
            <a:endParaRPr lang="pt-BR" sz="2000" dirty="0"/>
          </a:p>
          <a:p>
            <a:pPr lvl="1"/>
            <a:r>
              <a:rPr lang="pt-BR" sz="1800" dirty="0" err="1"/>
              <a:t>Particionamento</a:t>
            </a:r>
            <a:r>
              <a:rPr lang="pt-BR" sz="1800" dirty="0"/>
              <a:t> de tabelas para ajudar no desempenho de consultas em tabelas gigantes</a:t>
            </a:r>
          </a:p>
          <a:p>
            <a:pPr lvl="1"/>
            <a:r>
              <a:rPr lang="pt-BR" sz="1800" dirty="0"/>
              <a:t>Operação de </a:t>
            </a:r>
            <a:r>
              <a:rPr lang="pt-BR" sz="1800" dirty="0" err="1"/>
              <a:t>Partition</a:t>
            </a:r>
            <a:r>
              <a:rPr lang="pt-BR" sz="1800" dirty="0"/>
              <a:t> </a:t>
            </a:r>
            <a:r>
              <a:rPr lang="pt-BR" sz="1800" dirty="0" err="1"/>
              <a:t>Flooding</a:t>
            </a:r>
            <a:endParaRPr lang="pt-BR" sz="18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11ED1664-1FC4-8145-8241-9E7DD922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441" y="1498096"/>
            <a:ext cx="3568261" cy="5271294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F47ECA17-3645-F94C-8130-8F39516F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943" y="3208524"/>
            <a:ext cx="3851165" cy="294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7ED89-11E0-7B4F-82DC-2F84D731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o que foi adicionado</a:t>
            </a: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7D46EF9C-D212-1D4E-B0B4-3A6D8728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576" y="1026576"/>
            <a:ext cx="3457892" cy="5406886"/>
          </a:xfrm>
          <a:prstGeom prst="rect">
            <a:avLst/>
          </a:prstGeom>
        </p:spPr>
      </p:pic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7EFDF27E-D01E-174C-92F4-61309BB7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11" y="3936130"/>
            <a:ext cx="3851165" cy="294732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DE7BBD-D064-0241-A85B-31468BA7B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8436684" cy="3634486"/>
          </a:xfrm>
        </p:spPr>
        <p:txBody>
          <a:bodyPr anchor="t">
            <a:normAutofit/>
          </a:bodyPr>
          <a:lstStyle/>
          <a:p>
            <a:r>
              <a:rPr lang="pt-BR" sz="2000" dirty="0" err="1"/>
              <a:t>Table</a:t>
            </a:r>
            <a:r>
              <a:rPr lang="pt-BR" sz="2000" dirty="0"/>
              <a:t> </a:t>
            </a:r>
            <a:r>
              <a:rPr lang="pt-BR" sz="2000" dirty="0" err="1"/>
              <a:t>Bucketing</a:t>
            </a:r>
            <a:r>
              <a:rPr lang="pt-BR" sz="2000" dirty="0"/>
              <a:t> (agrupamento de tabelas)</a:t>
            </a:r>
          </a:p>
          <a:p>
            <a:pPr lvl="1"/>
            <a:r>
              <a:rPr lang="pt-BR" sz="1800" dirty="0"/>
              <a:t>Subdivide linhas em áreas separadas de armazenamento, agrupamentos aleatórios ou </a:t>
            </a:r>
            <a:r>
              <a:rPr lang="pt-BR" sz="1800" dirty="0" err="1"/>
              <a:t>pseudo-aleatórios</a:t>
            </a:r>
            <a:endParaRPr lang="pt-BR" sz="1800" dirty="0"/>
          </a:p>
          <a:p>
            <a:pPr lvl="1"/>
            <a:r>
              <a:rPr lang="pt-BR" sz="1800" dirty="0"/>
              <a:t>divide a tabela em uma forma essencialmente não previsível</a:t>
            </a:r>
          </a:p>
        </p:txBody>
      </p:sp>
    </p:spTree>
    <p:extLst>
      <p:ext uri="{BB962C8B-B14F-4D97-AF65-F5344CB8AC3E}">
        <p14:creationId xmlns:p14="http://schemas.microsoft.com/office/powerpoint/2010/main" val="294179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6C3F3-F08E-DB42-9931-C216FB1F8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o que foi adicionado?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18A6A3-A31B-BE44-BBBB-E06AA557C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Suporte a vários formatos de arquivos</a:t>
            </a:r>
          </a:p>
          <a:p>
            <a:pPr lvl="1"/>
            <a:r>
              <a:rPr lang="pt-BR" sz="1800" dirty="0"/>
              <a:t>CSV, JSON, XML</a:t>
            </a:r>
          </a:p>
          <a:p>
            <a:pPr lvl="1"/>
            <a:r>
              <a:rPr lang="pt-BR" sz="1800" dirty="0"/>
              <a:t>Apache </a:t>
            </a:r>
            <a:r>
              <a:rPr lang="pt-BR" sz="1800" dirty="0" err="1"/>
              <a:t>Avro</a:t>
            </a:r>
            <a:r>
              <a:rPr lang="pt-BR" sz="1800" dirty="0"/>
              <a:t> – define um formato binário para dados estruturados, eficiente para compactação (bom para valores numéricos)</a:t>
            </a:r>
          </a:p>
          <a:p>
            <a:pPr lvl="1"/>
            <a:r>
              <a:rPr lang="pt-BR" sz="1800" dirty="0"/>
              <a:t>Apache Parquet – formato binário ainda mais eficiente que o </a:t>
            </a:r>
            <a:r>
              <a:rPr lang="pt-BR" sz="1800" dirty="0" err="1"/>
              <a:t>Avro</a:t>
            </a:r>
            <a:endParaRPr lang="pt-BR" sz="1800" dirty="0"/>
          </a:p>
          <a:p>
            <a:pPr lvl="1"/>
            <a:r>
              <a:rPr lang="pt-BR" sz="1800" dirty="0"/>
              <a:t>Suporte para tipos de dados complexos (</a:t>
            </a:r>
            <a:r>
              <a:rPr lang="pt-BR" sz="1800" dirty="0" err="1"/>
              <a:t>Array</a:t>
            </a:r>
            <a:r>
              <a:rPr lang="pt-BR" sz="1800" dirty="0"/>
              <a:t>, </a:t>
            </a:r>
            <a:r>
              <a:rPr lang="pt-BR" sz="1800" dirty="0" err="1"/>
              <a:t>Map</a:t>
            </a:r>
            <a:r>
              <a:rPr lang="pt-BR" sz="1800" dirty="0"/>
              <a:t>, </a:t>
            </a:r>
            <a:r>
              <a:rPr lang="pt-BR" sz="1800" dirty="0" err="1"/>
              <a:t>Struct</a:t>
            </a:r>
            <a:r>
              <a:rPr lang="pt-BR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855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ídeo 6">
            <a:extLst>
              <a:ext uri="{FF2B5EF4-FFF2-40B4-BE49-F238E27FC236}">
                <a16:creationId xmlns:a16="http://schemas.microsoft.com/office/drawing/2014/main" id="{0218ADD7-C1C5-983B-E4F5-37D79BE2F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770FB9E-C5B8-B44C-A781-33D0A4209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pt-BR" sz="4000">
                <a:solidFill>
                  <a:schemeClr val="bg1"/>
                </a:solidFill>
              </a:rPr>
              <a:t>apache hive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6715EE8-B6B1-DC4F-94DD-0484C7B77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t">
            <a:norm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Mãos à obra!</a:t>
            </a:r>
          </a:p>
        </p:txBody>
      </p:sp>
      <p:pic>
        <p:nvPicPr>
          <p:cNvPr id="8" name="Imagem 7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07E2AF7-472F-EA4A-9301-599D0CB03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483" y="204295"/>
            <a:ext cx="2540033" cy="21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9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88BF5-D135-664E-8849-965E17D9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Apache </a:t>
            </a:r>
            <a:r>
              <a:rPr lang="pt-BR" dirty="0" err="1"/>
              <a:t>hive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C21190-4A9B-FA46-A074-8D3447341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6655180" cy="3634486"/>
          </a:xfrm>
        </p:spPr>
        <p:txBody>
          <a:bodyPr>
            <a:normAutofit/>
          </a:bodyPr>
          <a:lstStyle/>
          <a:p>
            <a:r>
              <a:rPr lang="pt-BR" sz="2000" dirty="0"/>
              <a:t>O dialeto SQL do Apache </a:t>
            </a:r>
            <a:r>
              <a:rPr lang="pt-BR" sz="2000" dirty="0" err="1"/>
              <a:t>Hive</a:t>
            </a:r>
            <a:r>
              <a:rPr lang="pt-BR" sz="2000" dirty="0"/>
              <a:t> não é exatamente SQL</a:t>
            </a:r>
          </a:p>
          <a:p>
            <a:pPr lvl="1"/>
            <a:r>
              <a:rPr lang="pt-BR" sz="1800" dirty="0"/>
              <a:t>É </a:t>
            </a:r>
            <a:r>
              <a:rPr lang="pt-BR" sz="1800" dirty="0" err="1"/>
              <a:t>MapReduce</a:t>
            </a:r>
            <a:r>
              <a:rPr lang="pt-BR" sz="1800" dirty="0"/>
              <a:t> para quem conhece SQL</a:t>
            </a:r>
          </a:p>
          <a:p>
            <a:r>
              <a:rPr lang="pt-BR" sz="2000" dirty="0"/>
              <a:t>Um programa </a:t>
            </a:r>
            <a:r>
              <a:rPr lang="pt-BR" sz="2000" dirty="0" err="1"/>
              <a:t>MapReduce</a:t>
            </a:r>
            <a:r>
              <a:rPr lang="pt-BR" sz="2000" dirty="0"/>
              <a:t> distribui uma tarefa complexa em atividades em </a:t>
            </a:r>
            <a:r>
              <a:rPr lang="pt-BR" sz="2000" dirty="0" err="1"/>
              <a:t>pararelo</a:t>
            </a:r>
            <a:r>
              <a:rPr lang="pt-BR" sz="2000" dirty="0"/>
              <a:t> e agrupa em outras estágios posteriores</a:t>
            </a:r>
          </a:p>
          <a:p>
            <a:pPr lvl="1"/>
            <a:r>
              <a:rPr lang="pt-BR" sz="1800" dirty="0"/>
              <a:t>O </a:t>
            </a:r>
            <a:r>
              <a:rPr lang="pt-BR" sz="1800" dirty="0" err="1"/>
              <a:t>Hive</a:t>
            </a:r>
            <a:r>
              <a:rPr lang="pt-BR" sz="1800" dirty="0"/>
              <a:t> converte automaticamente SQL em </a:t>
            </a:r>
            <a:r>
              <a:rPr lang="pt-BR" sz="1800" dirty="0" err="1"/>
              <a:t>MapReduce</a:t>
            </a:r>
            <a:endParaRPr lang="pt-BR" sz="1800" dirty="0"/>
          </a:p>
          <a:p>
            <a:pPr lvl="1"/>
            <a:r>
              <a:rPr lang="pt-BR" sz="1800" dirty="0"/>
              <a:t>Desde 2015, </a:t>
            </a:r>
            <a:r>
              <a:rPr lang="pt-BR" sz="1800" dirty="0" err="1"/>
              <a:t>Hive</a:t>
            </a:r>
            <a:r>
              <a:rPr lang="pt-BR" sz="1800" dirty="0"/>
              <a:t> pode produzir programas diretamente em Apache </a:t>
            </a:r>
            <a:r>
              <a:rPr lang="pt-BR" sz="1800" dirty="0" err="1"/>
              <a:t>Spark</a:t>
            </a:r>
            <a:r>
              <a:rPr lang="pt-BR" sz="1800" dirty="0"/>
              <a:t> em vez de </a:t>
            </a:r>
            <a:r>
              <a:rPr lang="pt-BR" sz="1800" dirty="0" err="1"/>
              <a:t>MapReduce</a:t>
            </a:r>
            <a:endParaRPr lang="pt-BR" sz="1800" dirty="0"/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3059423D-AEC0-1A46-974E-1A8923AD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607" y="114299"/>
            <a:ext cx="5198393" cy="65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0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nimals at sunset in the wild">
            <a:extLst>
              <a:ext uri="{FF2B5EF4-FFF2-40B4-BE49-F238E27FC236}">
                <a16:creationId xmlns:a16="http://schemas.microsoft.com/office/drawing/2014/main" id="{28666082-0503-97F4-AEB4-49D3091E8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7" b="88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CFCD35-2A65-FD47-AB90-78B699EFD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Apache </a:t>
            </a:r>
            <a:r>
              <a:rPr lang="pt-BR" sz="4000" dirty="0" err="1">
                <a:solidFill>
                  <a:schemeClr val="bg1"/>
                </a:solidFill>
              </a:rPr>
              <a:t>impala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5CDD4D68-0045-9841-9710-C621587B6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t">
            <a:normAutofit/>
          </a:bodyPr>
          <a:lstStyle/>
          <a:p>
            <a:pPr algn="ctr"/>
            <a:endParaRPr lang="pt-BR" sz="2000">
              <a:solidFill>
                <a:schemeClr val="bg1"/>
              </a:solidFill>
            </a:endParaRP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9B6D6ED2-5960-B345-A1E7-D5683BB4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979" y="0"/>
            <a:ext cx="1545021" cy="17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EF6B8-F7F5-A94F-89D2-6C088ADA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analíticos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D24A23-6540-964B-9C8F-9311C4B9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Data </a:t>
            </a:r>
            <a:r>
              <a:rPr lang="pt-BR" sz="2400" dirty="0" err="1"/>
              <a:t>Warehouse</a:t>
            </a:r>
            <a:endParaRPr lang="pt-BR" sz="2400" dirty="0"/>
          </a:p>
          <a:p>
            <a:r>
              <a:rPr lang="pt-BR" sz="2400" dirty="0"/>
              <a:t>Requisitos de SQL para Análise de Big Data</a:t>
            </a:r>
          </a:p>
          <a:p>
            <a:r>
              <a:rPr lang="pt-BR" sz="2400" dirty="0"/>
              <a:t>Ferramentas SQL para Big Data</a:t>
            </a:r>
          </a:p>
          <a:p>
            <a:pPr lvl="1"/>
            <a:r>
              <a:rPr lang="pt-BR" sz="2200" dirty="0"/>
              <a:t>Apache </a:t>
            </a:r>
            <a:r>
              <a:rPr lang="pt-BR" sz="2200" dirty="0" err="1"/>
              <a:t>Hive</a:t>
            </a:r>
            <a:endParaRPr lang="pt-BR" sz="2200" dirty="0"/>
          </a:p>
          <a:p>
            <a:pPr lvl="1"/>
            <a:r>
              <a:rPr lang="pt-BR" sz="2200" dirty="0"/>
              <a:t>Apache </a:t>
            </a:r>
            <a:r>
              <a:rPr lang="pt-BR" sz="2200" dirty="0" err="1"/>
              <a:t>Impala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46507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0AAEC-4649-8944-9464-4EEEA33C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Impala</a:t>
            </a:r>
            <a:r>
              <a:rPr lang="pt-BR" dirty="0"/>
              <a:t> </a:t>
            </a:r>
            <a:r>
              <a:rPr lang="pt-BR" cap="none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dirty="0"/>
              <a:t> </a:t>
            </a:r>
            <a:r>
              <a:rPr lang="pt-BR" dirty="0" err="1"/>
              <a:t>Hive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31D430-96C1-7B4F-88BD-5073300F1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Enquanto </a:t>
            </a:r>
            <a:r>
              <a:rPr lang="pt-BR" sz="2000" dirty="0" err="1"/>
              <a:t>Hive</a:t>
            </a:r>
            <a:r>
              <a:rPr lang="pt-BR" sz="2000" dirty="0"/>
              <a:t> converte SQL em </a:t>
            </a:r>
            <a:r>
              <a:rPr lang="pt-BR" sz="2000" dirty="0" err="1"/>
              <a:t>MapReduce</a:t>
            </a:r>
            <a:r>
              <a:rPr lang="pt-BR" sz="2000" dirty="0"/>
              <a:t> ou </a:t>
            </a:r>
            <a:r>
              <a:rPr lang="pt-BR" sz="2000" dirty="0" err="1"/>
              <a:t>Spark</a:t>
            </a:r>
            <a:r>
              <a:rPr lang="pt-BR" sz="2000" dirty="0"/>
              <a:t>, </a:t>
            </a:r>
            <a:r>
              <a:rPr lang="pt-BR" sz="2000" dirty="0" err="1"/>
              <a:t>Impala</a:t>
            </a:r>
            <a:r>
              <a:rPr lang="pt-BR" sz="2000" dirty="0"/>
              <a:t> é construído como SQL distribuído para Big Data</a:t>
            </a:r>
          </a:p>
          <a:p>
            <a:r>
              <a:rPr lang="pt-BR" sz="2000" dirty="0"/>
              <a:t>O </a:t>
            </a:r>
            <a:r>
              <a:rPr lang="pt-BR" sz="2000" dirty="0" err="1"/>
              <a:t>Impala</a:t>
            </a:r>
            <a:r>
              <a:rPr lang="pt-BR" sz="2000" dirty="0"/>
              <a:t> roda como uma coleção de </a:t>
            </a:r>
            <a:r>
              <a:rPr lang="pt-BR" sz="2000" dirty="0" err="1"/>
              <a:t>Daemons</a:t>
            </a:r>
            <a:r>
              <a:rPr lang="pt-BR" sz="2000" dirty="0"/>
              <a:t> em execução em um cluster</a:t>
            </a:r>
          </a:p>
          <a:p>
            <a:pPr lvl="1"/>
            <a:r>
              <a:rPr lang="pt-BR" sz="1800" dirty="0" err="1"/>
              <a:t>Daemon</a:t>
            </a:r>
            <a:r>
              <a:rPr lang="pt-BR" sz="1800" dirty="0"/>
              <a:t> é uma thread de servidor em execução contínua que aguarda e serve solicitações na medida em que aparecem</a:t>
            </a:r>
          </a:p>
          <a:p>
            <a:pPr lvl="1"/>
            <a:r>
              <a:rPr lang="pt-BR" sz="1800" dirty="0"/>
              <a:t>Um Servidor Web é um </a:t>
            </a:r>
            <a:r>
              <a:rPr lang="pt-BR" sz="1800" dirty="0" err="1"/>
              <a:t>Daemon</a:t>
            </a:r>
            <a:endParaRPr lang="pt-BR" sz="1800" dirty="0"/>
          </a:p>
          <a:p>
            <a:r>
              <a:rPr lang="pt-BR" sz="2000" dirty="0"/>
              <a:t>As instruções </a:t>
            </a:r>
            <a:r>
              <a:rPr lang="pt-BR" sz="2000" dirty="0" err="1"/>
              <a:t>Impala</a:t>
            </a:r>
            <a:r>
              <a:rPr lang="pt-BR" sz="2000" dirty="0"/>
              <a:t> e </a:t>
            </a:r>
            <a:r>
              <a:rPr lang="pt-BR" sz="2000" dirty="0" err="1"/>
              <a:t>Hive</a:t>
            </a:r>
            <a:r>
              <a:rPr lang="pt-BR" sz="2000" dirty="0"/>
              <a:t> são 95% iguais.</a:t>
            </a:r>
          </a:p>
        </p:txBody>
      </p:sp>
    </p:spTree>
    <p:extLst>
      <p:ext uri="{BB962C8B-B14F-4D97-AF65-F5344CB8AC3E}">
        <p14:creationId xmlns:p14="http://schemas.microsoft.com/office/powerpoint/2010/main" val="2084614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7C183-D6C6-2E4B-866E-AB7F32D0DB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Botando o Apache </a:t>
            </a:r>
            <a:r>
              <a:rPr lang="pt-BR" dirty="0" err="1"/>
              <a:t>hue</a:t>
            </a:r>
            <a:r>
              <a:rPr lang="pt-BR" dirty="0"/>
              <a:t> para rodar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B7223D99-A350-514F-9CBB-AC686BE2FE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4476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32BBC-B092-BC46-8D2B-3BFF5B78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B6B1683-A773-CA43-B155-2764E6F9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123" y="37837"/>
            <a:ext cx="10460685" cy="673187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9F69FB8-4C04-5E47-9DF1-BCBFB466C1DE}"/>
              </a:ext>
            </a:extLst>
          </p:cNvPr>
          <p:cNvSpPr txBox="1"/>
          <p:nvPr/>
        </p:nvSpPr>
        <p:spPr>
          <a:xfrm>
            <a:off x="4288221" y="1466193"/>
            <a:ext cx="2991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user</a:t>
            </a:r>
            <a:r>
              <a:rPr lang="pt-BR" sz="2800" dirty="0"/>
              <a:t>: training</a:t>
            </a:r>
          </a:p>
          <a:p>
            <a:r>
              <a:rPr lang="pt-BR" sz="2800" dirty="0" err="1"/>
              <a:t>password</a:t>
            </a:r>
            <a:r>
              <a:rPr lang="pt-BR" sz="2800" dirty="0"/>
              <a:t>: training</a:t>
            </a:r>
          </a:p>
        </p:txBody>
      </p:sp>
    </p:spTree>
    <p:extLst>
      <p:ext uri="{BB962C8B-B14F-4D97-AF65-F5344CB8AC3E}">
        <p14:creationId xmlns:p14="http://schemas.microsoft.com/office/powerpoint/2010/main" val="396261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C766D-50C6-6D46-AEDF-A9ECEEF0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084C061-C91A-7041-9405-BD72DE2A3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761" y="29463"/>
            <a:ext cx="10650478" cy="6828537"/>
          </a:xfrm>
        </p:spPr>
      </p:pic>
    </p:spTree>
    <p:extLst>
      <p:ext uri="{BB962C8B-B14F-4D97-AF65-F5344CB8AC3E}">
        <p14:creationId xmlns:p14="http://schemas.microsoft.com/office/powerpoint/2010/main" val="130392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0618E-CEB8-0141-ADE2-649C6DC5C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Explorando tabelas no </a:t>
            </a:r>
            <a:r>
              <a:rPr lang="pt-BR" dirty="0" err="1"/>
              <a:t>hue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8A8F4C-B4D2-9946-8567-5545C5675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517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4144D-7782-EC49-9E0A-49D511A5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beeline</a:t>
            </a:r>
            <a:endParaRPr lang="pt-BR" dirty="0"/>
          </a:p>
        </p:txBody>
      </p:sp>
      <p:pic>
        <p:nvPicPr>
          <p:cNvPr id="5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A24C5E5-CF45-8440-8A4A-46F4CAB91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890" y="2767450"/>
            <a:ext cx="10620220" cy="2782012"/>
          </a:xfrm>
        </p:spPr>
      </p:pic>
    </p:spTree>
    <p:extLst>
      <p:ext uri="{BB962C8B-B14F-4D97-AF65-F5344CB8AC3E}">
        <p14:creationId xmlns:p14="http://schemas.microsoft.com/office/powerpoint/2010/main" val="850855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E7B09-474B-C541-AE63-24627559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Impala</a:t>
            </a:r>
            <a:r>
              <a:rPr lang="pt-BR" dirty="0"/>
              <a:t> </a:t>
            </a:r>
            <a:r>
              <a:rPr lang="pt-BR" dirty="0" err="1"/>
              <a:t>shell</a:t>
            </a:r>
            <a:endParaRPr lang="pt-BR" dirty="0"/>
          </a:p>
        </p:txBody>
      </p:sp>
      <p:pic>
        <p:nvPicPr>
          <p:cNvPr id="9" name="Espaço Reservado para Conteúdo 8" descr="Tabela&#10;&#10;Descrição gerada automaticamente com confiança média">
            <a:extLst>
              <a:ext uri="{FF2B5EF4-FFF2-40B4-BE49-F238E27FC236}">
                <a16:creationId xmlns:a16="http://schemas.microsoft.com/office/drawing/2014/main" id="{927B35F9-A50A-C64C-B318-BA5EC8985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480" y="2388119"/>
            <a:ext cx="7958679" cy="3602778"/>
          </a:xfrm>
        </p:spPr>
      </p:pic>
    </p:spTree>
    <p:extLst>
      <p:ext uri="{BB962C8B-B14F-4D97-AF65-F5344CB8AC3E}">
        <p14:creationId xmlns:p14="http://schemas.microsoft.com/office/powerpoint/2010/main" val="36524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9EAD2E-D44D-9044-8A35-5121CC18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Consultas com o Impala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77EBF4-FD44-C262-E240-F391962D2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63DE8A6-78DE-D848-BF5B-820FEB670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1" y="1293989"/>
            <a:ext cx="7599769" cy="4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1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7972B-ACAE-B24C-9D5C-1D4BB364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B6C511-6BC8-7E44-B6D0-91A312796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Projeção</a:t>
            </a:r>
          </a:p>
          <a:p>
            <a:r>
              <a:rPr lang="pt-BR" sz="2000" dirty="0"/>
              <a:t>A ordenação de linhas é arbitrária</a:t>
            </a:r>
          </a:p>
        </p:txBody>
      </p:sp>
    </p:spTree>
    <p:extLst>
      <p:ext uri="{BB962C8B-B14F-4D97-AF65-F5344CB8AC3E}">
        <p14:creationId xmlns:p14="http://schemas.microsoft.com/office/powerpoint/2010/main" val="339448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AEC5B-3ADB-A645-8F30-23385CA0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instruções utilitárias </a:t>
            </a:r>
            <a:r>
              <a:rPr lang="pt-BR" dirty="0" err="1"/>
              <a:t>sql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79CDF9-18BB-D74A-97E4-0ED55FEEE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SHOW DATABASES;</a:t>
            </a:r>
          </a:p>
          <a:p>
            <a:pPr lvl="1"/>
            <a:r>
              <a:rPr lang="pt-BR" sz="1800" dirty="0"/>
              <a:t>Observação: _</a:t>
            </a:r>
            <a:r>
              <a:rPr lang="pt-BR" sz="1800" dirty="0" err="1"/>
              <a:t>impala_builtins</a:t>
            </a:r>
            <a:r>
              <a:rPr lang="pt-BR" sz="1800" dirty="0"/>
              <a:t> (banco de dados utilitário)</a:t>
            </a:r>
          </a:p>
          <a:p>
            <a:r>
              <a:rPr lang="pt-BR" sz="2000" dirty="0"/>
              <a:t>USE </a:t>
            </a:r>
            <a:r>
              <a:rPr lang="pt-BR" sz="2000" i="1" dirty="0" err="1"/>
              <a:t>nomeDoBancoDeDados</a:t>
            </a:r>
            <a:r>
              <a:rPr lang="pt-BR" sz="2000" dirty="0"/>
              <a:t>; </a:t>
            </a:r>
          </a:p>
          <a:p>
            <a:pPr lvl="1"/>
            <a:r>
              <a:rPr lang="pt-BR" sz="1800" dirty="0"/>
              <a:t>No caso do </a:t>
            </a:r>
            <a:r>
              <a:rPr lang="pt-BR" sz="1800" dirty="0" err="1"/>
              <a:t>Hue</a:t>
            </a:r>
            <a:r>
              <a:rPr lang="pt-BR" sz="1800" dirty="0"/>
              <a:t>, você deve selecionar o banco de dados na interface...</a:t>
            </a:r>
          </a:p>
          <a:p>
            <a:r>
              <a:rPr lang="pt-BR" sz="2000" dirty="0"/>
              <a:t>SHOW TABLES;</a:t>
            </a:r>
          </a:p>
          <a:p>
            <a:r>
              <a:rPr lang="pt-BR" sz="2000" dirty="0"/>
              <a:t>DESCRIBE </a:t>
            </a:r>
            <a:r>
              <a:rPr lang="pt-BR" sz="2000" i="1" dirty="0" err="1"/>
              <a:t>nomeDaTabela</a:t>
            </a:r>
            <a:r>
              <a:rPr lang="pt-BR" sz="20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632881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D27B7-3950-AC49-A8FA-2721478F3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Sistemas analíticos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33950E-7544-114B-9D94-97708C538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Data </a:t>
            </a:r>
            <a:r>
              <a:rPr lang="pt-BR" dirty="0" err="1"/>
              <a:t>warehouses</a:t>
            </a:r>
            <a:r>
              <a:rPr lang="pt-BR" dirty="0"/>
              <a:t>, data </a:t>
            </a:r>
            <a:r>
              <a:rPr lang="pt-BR" dirty="0" err="1"/>
              <a:t>marts</a:t>
            </a:r>
            <a:r>
              <a:rPr lang="pt-BR" dirty="0"/>
              <a:t>, data </a:t>
            </a:r>
            <a:r>
              <a:rPr lang="pt-BR" dirty="0" err="1"/>
              <a:t>lakes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22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E0E7E-99BE-7045-BB79-5EA746EB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Explorando </a:t>
            </a:r>
            <a:r>
              <a:rPr lang="pt-BR" dirty="0" err="1"/>
              <a:t>Hdfs</a:t>
            </a:r>
            <a:r>
              <a:rPr lang="pt-BR" dirty="0"/>
              <a:t> com o </a:t>
            </a:r>
            <a:r>
              <a:rPr lang="pt-BR" dirty="0" err="1"/>
              <a:t>hue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D7E9B2-E51E-2F4F-A710-D451FC0C7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Uma tabela tem 2 componentes:</a:t>
            </a:r>
          </a:p>
          <a:p>
            <a:pPr lvl="1"/>
            <a:r>
              <a:rPr lang="pt-BR" sz="2000" dirty="0" err="1"/>
              <a:t>Metadata</a:t>
            </a:r>
            <a:endParaRPr lang="pt-BR" sz="2000" dirty="0"/>
          </a:p>
          <a:p>
            <a:pPr lvl="1"/>
            <a:r>
              <a:rPr lang="pt-BR" sz="2000" dirty="0"/>
              <a:t>Data</a:t>
            </a:r>
          </a:p>
          <a:p>
            <a:r>
              <a:rPr lang="pt-BR" sz="2400" dirty="0"/>
              <a:t>Quando o </a:t>
            </a:r>
            <a:r>
              <a:rPr lang="pt-BR" sz="2400" dirty="0" err="1"/>
              <a:t>Hive</a:t>
            </a:r>
            <a:r>
              <a:rPr lang="pt-BR" sz="2400" dirty="0"/>
              <a:t> ou </a:t>
            </a:r>
            <a:r>
              <a:rPr lang="pt-BR" sz="2400" dirty="0" err="1"/>
              <a:t>Impala</a:t>
            </a:r>
            <a:r>
              <a:rPr lang="pt-BR" sz="2400" dirty="0"/>
              <a:t> recebe uma consulta, ele precisa usar os metadados do </a:t>
            </a:r>
            <a:r>
              <a:rPr lang="pt-BR" sz="2400" dirty="0" err="1"/>
              <a:t>metastore</a:t>
            </a:r>
            <a:r>
              <a:rPr lang="pt-BR" sz="2400" dirty="0"/>
              <a:t> e os dados doo HDFS para gerar o resultado.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AC9ADD82-E077-2C45-9B20-DDB01F3C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18" y="165100"/>
            <a:ext cx="5742299" cy="25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1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90938-B3FC-FF4D-AD1F-51F5D3F12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3" y="729658"/>
            <a:ext cx="6171705" cy="988332"/>
          </a:xfrm>
        </p:spPr>
        <p:txBody>
          <a:bodyPr/>
          <a:lstStyle/>
          <a:p>
            <a:r>
              <a:rPr lang="pt-BR" dirty="0"/>
              <a:t>Explorando arquivos </a:t>
            </a:r>
            <a:r>
              <a:rPr lang="pt-BR" dirty="0" err="1"/>
              <a:t>hdfs</a:t>
            </a:r>
            <a:r>
              <a:rPr lang="pt-BR" dirty="0"/>
              <a:t> no </a:t>
            </a:r>
            <a:r>
              <a:rPr lang="pt-BR" dirty="0" err="1"/>
              <a:t>hue</a:t>
            </a:r>
            <a:endParaRPr lang="pt-BR" dirty="0"/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A9A3F68-8EB0-5943-A4E5-D548D61766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66" y="421225"/>
            <a:ext cx="5167477" cy="5707117"/>
          </a:xfr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CB5EC19-ABB9-5846-B814-5EF058DBFF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2400" dirty="0"/>
              <a:t>Clique em </a:t>
            </a:r>
            <a:r>
              <a:rPr lang="pt-BR" sz="2400" b="1" i="1" dirty="0"/>
              <a:t>Files</a:t>
            </a:r>
          </a:p>
          <a:p>
            <a:pPr lvl="1"/>
            <a:r>
              <a:rPr lang="pt-BR" sz="2000" dirty="0"/>
              <a:t>Navegador de arquivos do </a:t>
            </a:r>
            <a:r>
              <a:rPr lang="pt-BR" sz="2000" dirty="0" err="1"/>
              <a:t>Hue</a:t>
            </a:r>
            <a:endParaRPr lang="pt-BR" sz="2000" dirty="0"/>
          </a:p>
          <a:p>
            <a:pPr lvl="1"/>
            <a:r>
              <a:rPr lang="pt-BR" sz="2000" dirty="0"/>
              <a:t>Diretórios e arquivos do HDFS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11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D27ABD2-21A1-AC41-B614-95FF440F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pt-BR" cap="none" dirty="0" err="1">
                <a:solidFill>
                  <a:srgbClr val="FFFFFF"/>
                </a:solidFill>
              </a:rPr>
              <a:t>user</a:t>
            </a:r>
            <a:r>
              <a:rPr lang="pt-BR" cap="none" dirty="0">
                <a:solidFill>
                  <a:srgbClr val="FFFFFF"/>
                </a:solidFill>
              </a:rPr>
              <a:t>/training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B2674F-F729-A10C-CA48-F47F8148A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Diretório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pessoal</a:t>
            </a:r>
            <a:r>
              <a:rPr lang="en-US" dirty="0">
                <a:solidFill>
                  <a:srgbClr val="FFFFFF"/>
                </a:solidFill>
              </a:rPr>
              <a:t> no HDFS</a:t>
            </a:r>
          </a:p>
          <a:p>
            <a:r>
              <a:rPr lang="en-US" dirty="0">
                <a:solidFill>
                  <a:srgbClr val="FFFFFF"/>
                </a:solidFill>
              </a:rPr>
              <a:t>O </a:t>
            </a:r>
            <a:r>
              <a:rPr lang="en-US" dirty="0" err="1">
                <a:solidFill>
                  <a:srgbClr val="FFFFFF"/>
                </a:solidFill>
              </a:rPr>
              <a:t>diretório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inicial</a:t>
            </a:r>
            <a:r>
              <a:rPr lang="en-US" dirty="0">
                <a:solidFill>
                  <a:srgbClr val="FFFFFF"/>
                </a:solidFill>
              </a:rPr>
              <a:t> do HDFS </a:t>
            </a:r>
            <a:r>
              <a:rPr lang="en-US" dirty="0" err="1">
                <a:solidFill>
                  <a:srgbClr val="FFFFFF"/>
                </a:solidFill>
              </a:rPr>
              <a:t>costuma</a:t>
            </a:r>
            <a:r>
              <a:rPr lang="en-US" dirty="0">
                <a:solidFill>
                  <a:srgbClr val="FFFFFF"/>
                </a:solidFill>
              </a:rPr>
              <a:t> ser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/user/username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é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lugar</a:t>
            </a:r>
            <a:r>
              <a:rPr lang="en-US" dirty="0">
                <a:solidFill>
                  <a:srgbClr val="FFFFFF"/>
                </a:solidFill>
              </a:rPr>
              <a:t> para </a:t>
            </a:r>
            <a:r>
              <a:rPr lang="en-US" dirty="0" err="1">
                <a:solidFill>
                  <a:srgbClr val="FFFFFF"/>
                </a:solidFill>
              </a:rPr>
              <a:t>experimentar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criação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subdiretórios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seu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espaço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trabalho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Espaço Reservado para Conteúdo 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C7DD3C7-537A-DC4E-B114-9E5F4FB1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23" y="1384212"/>
            <a:ext cx="7989822" cy="42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6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40595-CADF-6145-8C50-19D8AD1A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2147"/>
          </a:xfrm>
        </p:spPr>
        <p:txBody>
          <a:bodyPr/>
          <a:lstStyle/>
          <a:p>
            <a:r>
              <a:rPr lang="pt-BR" dirty="0"/>
              <a:t>subindo um nível</a:t>
            </a:r>
          </a:p>
        </p:txBody>
      </p:sp>
      <p:pic>
        <p:nvPicPr>
          <p:cNvPr id="5" name="Espaço Reservado para Conteúdo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23BE86E-CF57-9B46-B39D-1BEDC798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62" y="1324303"/>
            <a:ext cx="11832675" cy="6258911"/>
          </a:xfrm>
        </p:spPr>
      </p:pic>
    </p:spTree>
    <p:extLst>
      <p:ext uri="{BB962C8B-B14F-4D97-AF65-F5344CB8AC3E}">
        <p14:creationId xmlns:p14="http://schemas.microsoft.com/office/powerpoint/2010/main" val="2987768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8DEC2-1B1B-4940-AECA-56A64B69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/</a:t>
            </a:r>
            <a:r>
              <a:rPr lang="pt-BR" cap="none" dirty="0" err="1"/>
              <a:t>user</a:t>
            </a:r>
            <a:r>
              <a:rPr lang="pt-BR" cap="none" dirty="0"/>
              <a:t>/</a:t>
            </a:r>
            <a:r>
              <a:rPr lang="pt-BR" cap="none" dirty="0" err="1"/>
              <a:t>hive</a:t>
            </a:r>
            <a:r>
              <a:rPr lang="pt-BR" cap="none" dirty="0"/>
              <a:t>/</a:t>
            </a:r>
            <a:r>
              <a:rPr lang="pt-BR" cap="none" dirty="0" err="1"/>
              <a:t>warehouse</a:t>
            </a:r>
            <a:endParaRPr lang="pt-BR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CE7E3-03F1-3A41-8601-28D82D33A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Diretório HDFS onde </a:t>
            </a:r>
            <a:r>
              <a:rPr lang="pt-BR" sz="2000" dirty="0" err="1"/>
              <a:t>Hive</a:t>
            </a:r>
            <a:r>
              <a:rPr lang="pt-BR" sz="2000" dirty="0"/>
              <a:t> e </a:t>
            </a:r>
            <a:r>
              <a:rPr lang="pt-BR" sz="2000" dirty="0" err="1"/>
              <a:t>Impala</a:t>
            </a:r>
            <a:r>
              <a:rPr lang="pt-BR" sz="2000" dirty="0"/>
              <a:t> armazenam dados da tabela por padrão</a:t>
            </a:r>
          </a:p>
          <a:p>
            <a:pPr lvl="1"/>
            <a:r>
              <a:rPr lang="pt-BR" sz="1800" dirty="0"/>
              <a:t>Para cada tabela no banco de dados padrão, há um subdiretório com o mesmo nome aqui</a:t>
            </a:r>
          </a:p>
          <a:p>
            <a:pPr lvl="1"/>
            <a:r>
              <a:rPr lang="pt-BR" sz="1800" dirty="0"/>
              <a:t>Cada subdiretório, arquivos de armazenamento.</a:t>
            </a:r>
          </a:p>
          <a:p>
            <a:pPr lvl="1"/>
            <a:r>
              <a:rPr lang="pt-BR" sz="1800" dirty="0"/>
              <a:t>Os nomes de colunas e os tipos de dados NÃO ESTÃO ARMAZENADOS NO HDFS</a:t>
            </a:r>
          </a:p>
          <a:p>
            <a:pPr lvl="1"/>
            <a:r>
              <a:rPr lang="pt-BR" sz="1800" dirty="0"/>
              <a:t>Estão armazenados no </a:t>
            </a:r>
            <a:r>
              <a:rPr lang="pt-BR" sz="1800" dirty="0" err="1"/>
              <a:t>metastore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36355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F99B2-2AB0-2E48-B9F7-50A5531E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explorando o HDFS na linha de comando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9E8039-1551-2C48-9627-B90E26865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err="1"/>
              <a:t>hdfs</a:t>
            </a:r>
            <a:r>
              <a:rPr lang="pt-BR" sz="2800" b="1" dirty="0"/>
              <a:t> </a:t>
            </a:r>
            <a:r>
              <a:rPr lang="pt-BR" sz="2800" b="1" dirty="0" err="1"/>
              <a:t>dfs</a:t>
            </a:r>
            <a:r>
              <a:rPr lang="pt-BR" sz="2800" b="1" dirty="0"/>
              <a:t> ...</a:t>
            </a:r>
          </a:p>
          <a:p>
            <a:r>
              <a:rPr lang="pt-BR" sz="2000" dirty="0"/>
              <a:t>Dessa forma, podemos criar scripts e automatizar tarefas</a:t>
            </a:r>
          </a:p>
          <a:p>
            <a:r>
              <a:rPr lang="pt-BR" sz="2000" dirty="0"/>
              <a:t>Auxilia na documentação e estruturação de processos</a:t>
            </a:r>
          </a:p>
          <a:p>
            <a:endParaRPr lang="pt-BR" sz="2000" dirty="0"/>
          </a:p>
          <a:p>
            <a:pPr marL="0" indent="0">
              <a:buNone/>
            </a:pPr>
            <a:r>
              <a:rPr lang="pt-BR" sz="2000" dirty="0" err="1"/>
              <a:t>hdfs</a:t>
            </a:r>
            <a:r>
              <a:rPr lang="pt-BR" sz="2000" dirty="0"/>
              <a:t> </a:t>
            </a:r>
            <a:r>
              <a:rPr lang="pt-BR" sz="2000" dirty="0" err="1"/>
              <a:t>dfs</a:t>
            </a:r>
            <a:r>
              <a:rPr lang="pt-BR" sz="2000" dirty="0"/>
              <a:t> –</a:t>
            </a:r>
            <a:r>
              <a:rPr lang="pt-BR" sz="2000" dirty="0" err="1"/>
              <a:t>ls</a:t>
            </a:r>
            <a:r>
              <a:rPr lang="pt-BR" sz="2000" dirty="0"/>
              <a:t> /</a:t>
            </a:r>
            <a:r>
              <a:rPr lang="pt-BR" sz="2000" dirty="0" err="1"/>
              <a:t>user</a:t>
            </a:r>
            <a:r>
              <a:rPr lang="pt-BR" sz="2000" dirty="0"/>
              <a:t>/</a:t>
            </a:r>
            <a:r>
              <a:rPr lang="pt-BR" sz="2000" dirty="0" err="1"/>
              <a:t>hive</a:t>
            </a:r>
            <a:r>
              <a:rPr lang="pt-BR" sz="2000" dirty="0"/>
              <a:t>/</a:t>
            </a:r>
            <a:r>
              <a:rPr lang="pt-BR" sz="2000" dirty="0" err="1"/>
              <a:t>warehouse</a:t>
            </a:r>
            <a:r>
              <a:rPr lang="pt-BR" sz="2000" dirty="0"/>
              <a:t>/</a:t>
            </a:r>
          </a:p>
          <a:p>
            <a:pPr marL="0" indent="0">
              <a:buNone/>
            </a:pPr>
            <a:r>
              <a:rPr lang="pt-BR" sz="2000" dirty="0"/>
              <a:t>//lista os diretórios dentro de </a:t>
            </a:r>
            <a:r>
              <a:rPr lang="pt-BR" sz="2000" dirty="0" err="1"/>
              <a:t>warehouse</a:t>
            </a:r>
            <a:r>
              <a:rPr lang="pt-BR" sz="2000" dirty="0"/>
              <a:t> e suas permissões</a:t>
            </a:r>
          </a:p>
        </p:txBody>
      </p:sp>
    </p:spTree>
    <p:extLst>
      <p:ext uri="{BB962C8B-B14F-4D97-AF65-F5344CB8AC3E}">
        <p14:creationId xmlns:p14="http://schemas.microsoft.com/office/powerpoint/2010/main" val="1084143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7C30F-A94A-8241-8888-F93883CF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Tabela&#10;&#10;Descrição gerada automaticamente">
            <a:extLst>
              <a:ext uri="{FF2B5EF4-FFF2-40B4-BE49-F238E27FC236}">
                <a16:creationId xmlns:a16="http://schemas.microsoft.com/office/drawing/2014/main" id="{4CCD6918-F336-E341-BFA3-D1BE9F8DA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71" y="2540207"/>
            <a:ext cx="11973455" cy="4317793"/>
          </a:xfr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C25BB7C-F49F-DF42-813F-B5C9B89878E9}"/>
              </a:ext>
            </a:extLst>
          </p:cNvPr>
          <p:cNvSpPr/>
          <p:nvPr/>
        </p:nvSpPr>
        <p:spPr>
          <a:xfrm>
            <a:off x="581192" y="1890876"/>
            <a:ext cx="6923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proprietário/grupo/mundo 	Proprietário 	Proprietário do grupo</a:t>
            </a:r>
          </a:p>
          <a:p>
            <a:r>
              <a:rPr lang="pt-BR" dirty="0"/>
              <a:t>      			do item 	                do item</a:t>
            </a:r>
          </a:p>
        </p:txBody>
      </p:sp>
    </p:spTree>
    <p:extLst>
      <p:ext uri="{BB962C8B-B14F-4D97-AF65-F5344CB8AC3E}">
        <p14:creationId xmlns:p14="http://schemas.microsoft.com/office/powerpoint/2010/main" val="1008265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41F4F-83C7-E04C-A6AE-50E92294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err="1"/>
              <a:t>hdfs</a:t>
            </a:r>
            <a:r>
              <a:rPr lang="pt-BR" cap="none" dirty="0"/>
              <a:t> </a:t>
            </a:r>
            <a:r>
              <a:rPr lang="pt-BR" cap="none" dirty="0" err="1"/>
              <a:t>dfs</a:t>
            </a:r>
            <a:r>
              <a:rPr lang="pt-BR" cap="none" dirty="0"/>
              <a:t> –</a:t>
            </a:r>
            <a:r>
              <a:rPr lang="pt-BR" cap="none" dirty="0" err="1"/>
              <a:t>cat</a:t>
            </a:r>
            <a:r>
              <a:rPr lang="pt-BR" cap="none" dirty="0"/>
              <a:t> /</a:t>
            </a:r>
            <a:r>
              <a:rPr lang="pt-BR" cap="none" dirty="0" err="1"/>
              <a:t>user</a:t>
            </a:r>
            <a:r>
              <a:rPr lang="pt-BR" cap="none" dirty="0"/>
              <a:t>/</a:t>
            </a:r>
            <a:r>
              <a:rPr lang="pt-BR" cap="none" dirty="0" err="1"/>
              <a:t>hive</a:t>
            </a:r>
            <a:r>
              <a:rPr lang="pt-BR" cap="none" dirty="0"/>
              <a:t>/</a:t>
            </a:r>
            <a:r>
              <a:rPr lang="pt-BR" cap="none" dirty="0" err="1"/>
              <a:t>warehouse</a:t>
            </a:r>
            <a:r>
              <a:rPr lang="pt-BR" cap="none" dirty="0"/>
              <a:t>/</a:t>
            </a:r>
            <a:r>
              <a:rPr lang="pt-BR" cap="none" dirty="0" err="1"/>
              <a:t>orders</a:t>
            </a:r>
            <a:r>
              <a:rPr lang="pt-BR" cap="none" dirty="0"/>
              <a:t>/</a:t>
            </a:r>
            <a:r>
              <a:rPr lang="pt-BR" cap="none" dirty="0" err="1"/>
              <a:t>orders.txt</a:t>
            </a:r>
            <a:endParaRPr lang="pt-BR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695E19-40B9-454A-B3C5-C6D7FAD95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pt-BR" dirty="0"/>
              <a:t>-</a:t>
            </a:r>
            <a:r>
              <a:rPr lang="pt-BR" dirty="0" err="1"/>
              <a:t>cat</a:t>
            </a:r>
            <a:r>
              <a:rPr lang="pt-BR" dirty="0"/>
              <a:t> – de concatenar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E6E8F7E9-BBFE-004C-9F78-35A1EBA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22" y="3179160"/>
            <a:ext cx="11082273" cy="25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86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6C686-C0EB-EE4B-91CE-E83DAE32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err="1"/>
              <a:t>hdfs</a:t>
            </a:r>
            <a:r>
              <a:rPr lang="pt-BR" cap="none" dirty="0"/>
              <a:t> </a:t>
            </a:r>
            <a:r>
              <a:rPr lang="pt-BR" cap="none" dirty="0" err="1"/>
              <a:t>dfs</a:t>
            </a:r>
            <a:r>
              <a:rPr lang="pt-BR" cap="none" dirty="0"/>
              <a:t> –</a:t>
            </a:r>
            <a:r>
              <a:rPr lang="pt-BR" cap="none" dirty="0" err="1"/>
              <a:t>get</a:t>
            </a:r>
            <a:r>
              <a:rPr lang="pt-BR" cap="none" dirty="0"/>
              <a:t> /</a:t>
            </a:r>
            <a:r>
              <a:rPr lang="pt-BR" cap="none" dirty="0" err="1"/>
              <a:t>user</a:t>
            </a:r>
            <a:r>
              <a:rPr lang="pt-BR" cap="none" dirty="0"/>
              <a:t>/</a:t>
            </a:r>
            <a:r>
              <a:rPr lang="pt-BR" cap="none" dirty="0" err="1"/>
              <a:t>hive</a:t>
            </a:r>
            <a:r>
              <a:rPr lang="pt-BR" cap="none" dirty="0"/>
              <a:t>/</a:t>
            </a:r>
            <a:r>
              <a:rPr lang="pt-BR" cap="none" dirty="0" err="1"/>
              <a:t>warehouse</a:t>
            </a:r>
            <a:r>
              <a:rPr lang="pt-BR" cap="none" dirty="0"/>
              <a:t>/</a:t>
            </a:r>
            <a:r>
              <a:rPr lang="pt-BR" cap="none" dirty="0" err="1"/>
              <a:t>orders</a:t>
            </a:r>
            <a:r>
              <a:rPr lang="pt-BR" cap="none" dirty="0"/>
              <a:t>/</a:t>
            </a:r>
            <a:r>
              <a:rPr lang="pt-BR" cap="none" dirty="0" err="1"/>
              <a:t>orders.txt</a:t>
            </a:r>
            <a:endParaRPr lang="pt-BR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D7F3BC-6C4E-E149-9A98-CFBD14D4E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Para fazer download de arquivos</a:t>
            </a:r>
          </a:p>
          <a:p>
            <a:endParaRPr lang="pt-BR" sz="2000" dirty="0"/>
          </a:p>
          <a:p>
            <a:r>
              <a:rPr lang="pt-BR" sz="2000" dirty="0"/>
              <a:t>Comandos são análogos aos comandos Linux   ;-)</a:t>
            </a:r>
          </a:p>
          <a:p>
            <a:endParaRPr lang="pt-BR" sz="2000" dirty="0"/>
          </a:p>
          <a:p>
            <a:r>
              <a:rPr lang="pt-BR" sz="2000" dirty="0"/>
              <a:t>você também pode usar</a:t>
            </a:r>
          </a:p>
          <a:p>
            <a:pPr marL="0" indent="0">
              <a:buNone/>
            </a:pPr>
            <a:r>
              <a:rPr lang="pt-BR" sz="2000" dirty="0" err="1"/>
              <a:t>hadoop</a:t>
            </a:r>
            <a:r>
              <a:rPr lang="pt-BR" sz="2000" dirty="0"/>
              <a:t> </a:t>
            </a:r>
            <a:r>
              <a:rPr lang="pt-BR" sz="2000" dirty="0" err="1"/>
              <a:t>fs</a:t>
            </a:r>
            <a:r>
              <a:rPr lang="pt-BR" sz="2000" dirty="0"/>
              <a:t> ... em vez de </a:t>
            </a:r>
            <a:r>
              <a:rPr lang="pt-BR" sz="2000" dirty="0" err="1"/>
              <a:t>hdfs</a:t>
            </a:r>
            <a:r>
              <a:rPr lang="pt-BR" sz="2000" dirty="0"/>
              <a:t> </a:t>
            </a:r>
            <a:r>
              <a:rPr lang="pt-BR" sz="2000" dirty="0" err="1"/>
              <a:t>dfs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727008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9A4B21-4C0C-824F-B0EA-29B21663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D3FD746-8E33-F84F-976A-EABF03B518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Os comandos só funcionarão na VM</a:t>
            </a:r>
          </a:p>
          <a:p>
            <a:r>
              <a:rPr lang="pt-BR" dirty="0"/>
              <a:t>Para rodar comandos </a:t>
            </a:r>
            <a:r>
              <a:rPr lang="pt-BR" dirty="0" err="1"/>
              <a:t>hadoop</a:t>
            </a:r>
            <a:r>
              <a:rPr lang="pt-BR" dirty="0"/>
              <a:t>, você precisa estar conectado a um cluster </a:t>
            </a:r>
            <a:r>
              <a:rPr lang="pt-BR" dirty="0" err="1"/>
              <a:t>hadoop</a:t>
            </a:r>
            <a:r>
              <a:rPr lang="pt-BR" dirty="0"/>
              <a:t> (nó de borda)</a:t>
            </a:r>
          </a:p>
          <a:p>
            <a:r>
              <a:rPr lang="pt-BR" dirty="0"/>
              <a:t>Não tente usar outros comandos a não ser o </a:t>
            </a:r>
            <a:r>
              <a:rPr lang="pt-BR" dirty="0" err="1"/>
              <a:t>get</a:t>
            </a:r>
            <a:r>
              <a:rPr lang="pt-BR" dirty="0"/>
              <a:t>, </a:t>
            </a:r>
            <a:r>
              <a:rPr lang="pt-BR" dirty="0" err="1"/>
              <a:t>cat</a:t>
            </a:r>
            <a:r>
              <a:rPr lang="pt-BR" dirty="0"/>
              <a:t> e </a:t>
            </a:r>
            <a:r>
              <a:rPr lang="pt-BR" dirty="0" err="1"/>
              <a:t>ls</a:t>
            </a:r>
            <a:r>
              <a:rPr lang="pt-BR" dirty="0"/>
              <a:t>...</a:t>
            </a:r>
          </a:p>
        </p:txBody>
      </p:sp>
      <p:pic>
        <p:nvPicPr>
          <p:cNvPr id="8" name="Espaço Reservado para Conteúdo 7" descr="Tela de um computador&#10;&#10;Descrição gerada automaticamente">
            <a:extLst>
              <a:ext uri="{FF2B5EF4-FFF2-40B4-BE49-F238E27FC236}">
                <a16:creationId xmlns:a16="http://schemas.microsoft.com/office/drawing/2014/main" id="{54D48A7F-DC46-8A43-8AA1-05DF8AA06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228003"/>
            <a:ext cx="5906549" cy="3211100"/>
          </a:xfrm>
        </p:spPr>
      </p:pic>
    </p:spTree>
    <p:extLst>
      <p:ext uri="{BB962C8B-B14F-4D97-AF65-F5344CB8AC3E}">
        <p14:creationId xmlns:p14="http://schemas.microsoft.com/office/powerpoint/2010/main" val="66461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723899"/>
            <a:ext cx="3703320" cy="566666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1F0518-A691-2B4E-8868-D93CB3FC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sistemas analíticos - Olap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C89194-1802-884F-9772-1DC29242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723900"/>
            <a:ext cx="7183597" cy="3152362"/>
          </a:xfrm>
        </p:spPr>
        <p:txBody>
          <a:bodyPr>
            <a:normAutofit/>
          </a:bodyPr>
          <a:lstStyle/>
          <a:p>
            <a:r>
              <a:rPr lang="pt-BR" sz="2800" dirty="0"/>
              <a:t>Armazéns de dados</a:t>
            </a:r>
          </a:p>
          <a:p>
            <a:pPr lvl="1"/>
            <a:r>
              <a:rPr lang="pt-BR" sz="2400" dirty="0"/>
              <a:t>Utilizados para centralizar dados estratégicos</a:t>
            </a:r>
          </a:p>
          <a:p>
            <a:pPr lvl="1"/>
            <a:r>
              <a:rPr lang="pt-BR" sz="2400" dirty="0"/>
              <a:t>Auxilia no cruzamento de informações e extração de conhecimento</a:t>
            </a:r>
          </a:p>
          <a:p>
            <a:pPr lvl="1"/>
            <a:r>
              <a:rPr lang="pt-BR" sz="2400" dirty="0"/>
              <a:t>Responde questões de negócio</a:t>
            </a: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70D6C018-94F3-304D-8AAD-A58032BC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649" y="4047965"/>
            <a:ext cx="6994915" cy="23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5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D44DF-4053-9349-A12F-7F9D123E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Usando o </a:t>
            </a:r>
            <a:r>
              <a:rPr lang="pt-BR" dirty="0" err="1"/>
              <a:t>command</a:t>
            </a:r>
            <a:r>
              <a:rPr lang="pt-BR" dirty="0"/>
              <a:t> </a:t>
            </a:r>
            <a:r>
              <a:rPr lang="pt-BR" dirty="0" err="1"/>
              <a:t>Line</a:t>
            </a:r>
            <a:r>
              <a:rPr lang="pt-BR" dirty="0"/>
              <a:t> para acessar S3 </a:t>
            </a:r>
            <a:r>
              <a:rPr lang="pt-BR" dirty="0" err="1"/>
              <a:t>services</a:t>
            </a:r>
            <a:endParaRPr lang="pt-BR" dirty="0"/>
          </a:p>
        </p:txBody>
      </p:sp>
      <p:pic>
        <p:nvPicPr>
          <p:cNvPr id="7" name="Espaço Reservado para Conteúdo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CE8E385-2327-C947-AFF4-1F7353ADC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08" y="2091201"/>
            <a:ext cx="9995459" cy="4530316"/>
          </a:xfrm>
        </p:spPr>
      </p:pic>
    </p:spTree>
    <p:extLst>
      <p:ext uri="{BB962C8B-B14F-4D97-AF65-F5344CB8AC3E}">
        <p14:creationId xmlns:p14="http://schemas.microsoft.com/office/powerpoint/2010/main" val="112417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D83D2-1C54-1A41-A1B4-69850906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Data </a:t>
            </a:r>
            <a:r>
              <a:rPr lang="pt-BR" dirty="0" err="1"/>
              <a:t>warehouse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4B2304-29BD-9845-B60D-59ECCECEF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400" dirty="0"/>
              <a:t>Repositório que armazena dados relacionais organizados, limpos e padronizados para uso corporativo</a:t>
            </a:r>
          </a:p>
          <a:p>
            <a:r>
              <a:rPr lang="pt-BR" sz="2400" dirty="0"/>
              <a:t>DW:</a:t>
            </a:r>
          </a:p>
          <a:p>
            <a:pPr lvl="1"/>
            <a:r>
              <a:rPr lang="pt-BR" sz="2000" dirty="0"/>
              <a:t>Orientado a assunto: dados baseados em tema ou objeto</a:t>
            </a:r>
          </a:p>
          <a:p>
            <a:pPr lvl="1"/>
            <a:r>
              <a:rPr lang="pt-BR" sz="2000" dirty="0"/>
              <a:t>Integrado: dados díspares são combinados e normalizados</a:t>
            </a:r>
          </a:p>
          <a:p>
            <a:pPr lvl="1"/>
            <a:r>
              <a:rPr lang="pt-BR" sz="2000" dirty="0"/>
              <a:t>Variante de tempo: dados são organizados em vários intervalos de tempo</a:t>
            </a:r>
          </a:p>
          <a:p>
            <a:pPr lvl="1"/>
            <a:r>
              <a:rPr lang="pt-BR" sz="2000" dirty="0"/>
              <a:t>Não volátil: dados nunca são alterados ou excluídos</a:t>
            </a:r>
          </a:p>
          <a:p>
            <a:pPr lvl="1"/>
            <a:r>
              <a:rPr lang="pt-BR" sz="2000" dirty="0"/>
              <a:t>Resumido: dados são agregados para otimização de relatórios</a:t>
            </a:r>
          </a:p>
        </p:txBody>
      </p:sp>
    </p:spTree>
    <p:extLst>
      <p:ext uri="{BB962C8B-B14F-4D97-AF65-F5344CB8AC3E}">
        <p14:creationId xmlns:p14="http://schemas.microsoft.com/office/powerpoint/2010/main" val="1520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3FC0CD-F19B-4D9C-9C47-EB7E9D16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6F50DC-00F6-1F46-9248-73BAB3D8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1428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Data warehouse – processo de etl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0159E-5269-4C18-AA0B-D50513DB3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BE9C8C-98B2-41C2-B47B-9A396CBA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CCA3D-5ECA-4A8B-B9D7-CE6DEB72B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ço Reservado para Conteúdo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11441E3-A3F9-6A47-AE41-506CB4F419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29" y="2790605"/>
            <a:ext cx="941891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3FC0CD-F19B-4D9C-9C47-EB7E9D16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73797F-0470-D045-BB4E-57C19A40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1428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Data marts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0159E-5269-4C18-AA0B-D50513DB3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BE9C8C-98B2-41C2-B47B-9A396CBA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CCA3D-5ECA-4A8B-B9D7-CE6DEB72B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ço Reservado para Conteúdo 3" descr="Diagrama&#10;&#10;Descrição gerada automaticamente">
            <a:extLst>
              <a:ext uri="{FF2B5EF4-FFF2-40B4-BE49-F238E27FC236}">
                <a16:creationId xmlns:a16="http://schemas.microsoft.com/office/drawing/2014/main" id="{53BA6AD1-3FBF-DD44-B952-6BC25E67F3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2651676"/>
            <a:ext cx="10024533" cy="42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1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CD9173-C6FA-704B-B3F8-5FAC2034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dos data </a:t>
            </a:r>
            <a:r>
              <a:rPr lang="pt-BR" dirty="0" err="1"/>
              <a:t>warehouses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6B0CC9-5F9C-B046-A7E6-16020B13A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Lidar com grandes quantidades de dados brutos, não estruturados e em vários tipos e formatos</a:t>
            </a:r>
          </a:p>
          <a:p>
            <a:r>
              <a:rPr lang="pt-BR" sz="2400" dirty="0"/>
              <a:t>Data </a:t>
            </a:r>
            <a:r>
              <a:rPr lang="pt-BR" sz="2400" dirty="0" err="1"/>
              <a:t>warehouses</a:t>
            </a:r>
            <a:r>
              <a:rPr lang="pt-BR" sz="2400" dirty="0"/>
              <a:t> tem uma estrutura muito rígida, o que dificulta para lidar com a complexidade e dinâmica do big data</a:t>
            </a:r>
          </a:p>
          <a:p>
            <a:r>
              <a:rPr lang="pt-BR" sz="2400" dirty="0"/>
              <a:t>Data </a:t>
            </a:r>
            <a:r>
              <a:rPr lang="pt-BR" sz="2400" dirty="0" err="1"/>
              <a:t>Lakes</a:t>
            </a:r>
            <a:r>
              <a:rPr lang="pt-BR" sz="2400" dirty="0"/>
              <a:t>: abordagem descentralizada para armazenamento e análise de dados</a:t>
            </a:r>
          </a:p>
          <a:p>
            <a:pPr lvl="1"/>
            <a:r>
              <a:rPr lang="pt-BR" sz="2000" dirty="0"/>
              <a:t>Repositórios de dados brutos em vez de transformar e carregar em bases centralizadas</a:t>
            </a:r>
          </a:p>
        </p:txBody>
      </p:sp>
    </p:spTree>
    <p:extLst>
      <p:ext uri="{BB962C8B-B14F-4D97-AF65-F5344CB8AC3E}">
        <p14:creationId xmlns:p14="http://schemas.microsoft.com/office/powerpoint/2010/main" val="243060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D27B7-3950-AC49-A8FA-2721478F3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SQL para análise de dados em big data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33950E-7544-114B-9D94-97708C538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18151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1F3F0"/>
      </a:lt2>
      <a:accent1>
        <a:srgbClr val="A62DE3"/>
      </a:accent1>
      <a:accent2>
        <a:srgbClr val="562DD5"/>
      </a:accent2>
      <a:accent3>
        <a:srgbClr val="2D4CE3"/>
      </a:accent3>
      <a:accent4>
        <a:srgbClr val="1B86D1"/>
      </a:accent4>
      <a:accent5>
        <a:srgbClr val="25BEBE"/>
      </a:accent5>
      <a:accent6>
        <a:srgbClr val="19C57D"/>
      </a:accent6>
      <a:hlink>
        <a:srgbClr val="3897AA"/>
      </a:hlink>
      <a:folHlink>
        <a:srgbClr val="7F7F7F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1007</Words>
  <Application>Microsoft Macintosh PowerPoint</Application>
  <PresentationFormat>Widescreen</PresentationFormat>
  <Paragraphs>140</Paragraphs>
  <Slides>40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Arial Nova Light</vt:lpstr>
      <vt:lpstr>Calibri</vt:lpstr>
      <vt:lpstr>Gill Sans MT</vt:lpstr>
      <vt:lpstr>Wingdings 2</vt:lpstr>
      <vt:lpstr>DividendVTI</vt:lpstr>
      <vt:lpstr>Bancos de dados analíticos para big data</vt:lpstr>
      <vt:lpstr>Sistemas analíticos</vt:lpstr>
      <vt:lpstr>Sistemas analíticos </vt:lpstr>
      <vt:lpstr>sistemas analíticos - Olap</vt:lpstr>
      <vt:lpstr>Data warehouse</vt:lpstr>
      <vt:lpstr>Data warehouse – processo de etl</vt:lpstr>
      <vt:lpstr>Data marts</vt:lpstr>
      <vt:lpstr>Evolução dos data warehouses</vt:lpstr>
      <vt:lpstr>SQL para análise de dados em big data</vt:lpstr>
      <vt:lpstr>SQL pra quê???</vt:lpstr>
      <vt:lpstr>Dificuldades</vt:lpstr>
      <vt:lpstr>O que esperar do apache hive e apache impala?</vt:lpstr>
      <vt:lpstr>O que foi retirado do apache hive e apache impala?</vt:lpstr>
      <vt:lpstr>E o que foi adicionado?</vt:lpstr>
      <vt:lpstr>E o que foi adicionado</vt:lpstr>
      <vt:lpstr>E o que foi adicionado?</vt:lpstr>
      <vt:lpstr>apache hive</vt:lpstr>
      <vt:lpstr>Apache hive</vt:lpstr>
      <vt:lpstr>Apache impala</vt:lpstr>
      <vt:lpstr>Impala vs Hive</vt:lpstr>
      <vt:lpstr>Botando o Apache hue para rodar</vt:lpstr>
      <vt:lpstr>Apresentação do PowerPoint</vt:lpstr>
      <vt:lpstr>Apresentação do PowerPoint</vt:lpstr>
      <vt:lpstr>Explorando tabelas no hue</vt:lpstr>
      <vt:lpstr>beeline</vt:lpstr>
      <vt:lpstr>Impala shell</vt:lpstr>
      <vt:lpstr>Consultas com o Impala</vt:lpstr>
      <vt:lpstr>Apresentação do PowerPoint</vt:lpstr>
      <vt:lpstr>instruções utilitárias sql</vt:lpstr>
      <vt:lpstr>Explorando Hdfs com o hue</vt:lpstr>
      <vt:lpstr>Explorando arquivos hdfs no hue</vt:lpstr>
      <vt:lpstr>user/training</vt:lpstr>
      <vt:lpstr>subindo um nível</vt:lpstr>
      <vt:lpstr>/user/hive/warehouse</vt:lpstr>
      <vt:lpstr>explorando o HDFS na linha de comando</vt:lpstr>
      <vt:lpstr>Apresentação do PowerPoint</vt:lpstr>
      <vt:lpstr>hdfs dfs –cat /user/hive/warehouse/orders/orders.txt</vt:lpstr>
      <vt:lpstr>hdfs dfs –get /user/hive/warehouse/orders/orders.txt</vt:lpstr>
      <vt:lpstr>Apresentação do PowerPoint</vt:lpstr>
      <vt:lpstr>Usando o command Line para acessar S3 services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e a Ciência de Dados</dc:title>
  <dc:creator>RAFAEL ELIAS DE LIMA ESCALFONI</dc:creator>
  <cp:lastModifiedBy>RAFAEL ELIAS DE LIMA ESCALFONI</cp:lastModifiedBy>
  <cp:revision>2</cp:revision>
  <dcterms:created xsi:type="dcterms:W3CDTF">2022-05-12T02:38:47Z</dcterms:created>
  <dcterms:modified xsi:type="dcterms:W3CDTF">2022-05-24T02:43:00Z</dcterms:modified>
</cp:coreProperties>
</file>