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9"/>
  </p:notesMasterIdLst>
  <p:sldIdLst>
    <p:sldId id="256" r:id="rId2"/>
    <p:sldId id="258" r:id="rId3"/>
    <p:sldId id="375" r:id="rId4"/>
    <p:sldId id="347" r:id="rId5"/>
    <p:sldId id="376" r:id="rId6"/>
    <p:sldId id="377" r:id="rId7"/>
    <p:sldId id="378" r:id="rId8"/>
    <p:sldId id="379" r:id="rId9"/>
    <p:sldId id="380" r:id="rId10"/>
    <p:sldId id="382" r:id="rId11"/>
    <p:sldId id="383" r:id="rId12"/>
    <p:sldId id="384" r:id="rId13"/>
    <p:sldId id="385" r:id="rId14"/>
    <p:sldId id="386" r:id="rId15"/>
    <p:sldId id="387" r:id="rId16"/>
    <p:sldId id="381" r:id="rId17"/>
    <p:sldId id="388" r:id="rId18"/>
  </p:sldIdLst>
  <p:sldSz cx="9144000" cy="5143500" type="screen16x9"/>
  <p:notesSz cx="6858000" cy="9144000"/>
  <p:embeddedFontLst>
    <p:embeddedFont>
      <p:font typeface="Nixie One" panose="02000503080000020004" pitchFamily="2" charset="0"/>
      <p:regular r:id="rId20"/>
    </p:embeddedFont>
    <p:embeddedFont>
      <p:font typeface="Roboto Slab" pitchFamily="2" charset="0"/>
      <p:regular r:id="rId21"/>
      <p:bold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FAEL ELIAS DE LIMA ESCALFONI" initials="REDLE" lastIdx="1" clrIdx="0">
    <p:extLst>
      <p:ext uri="{19B8F6BF-5375-455C-9EA6-DF929625EA0E}">
        <p15:presenceInfo xmlns:p15="http://schemas.microsoft.com/office/powerpoint/2012/main" userId="S::09794563714@cefet-rj.br::77e1fd9a-a5e0-466f-b856-a830925030c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F50E8E5-13C4-4F20-BEA6-21C34AFA7481}">
  <a:tblStyle styleId="{2F50E8E5-13C4-4F20-BEA6-21C34AFA748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941"/>
    <p:restoredTop sz="94757"/>
  </p:normalViewPr>
  <p:slideViewPr>
    <p:cSldViewPr snapToGrid="0" snapToObjects="1">
      <p:cViewPr varScale="1">
        <p:scale>
          <a:sx n="138" d="100"/>
          <a:sy n="138" d="100"/>
        </p:scale>
        <p:origin x="3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33014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0" y="4288500"/>
            <a:ext cx="9144000" cy="2475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" name="Shape 10"/>
          <p:cNvSpPr/>
          <p:nvPr/>
        </p:nvSpPr>
        <p:spPr>
          <a:xfrm>
            <a:off x="0" y="0"/>
            <a:ext cx="91440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0" y="500626"/>
            <a:ext cx="9144000" cy="38241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/>
          <p:nvPr/>
        </p:nvSpPr>
        <p:spPr>
          <a:xfrm>
            <a:off x="0" y="4493605"/>
            <a:ext cx="9144000" cy="1182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0" y="4584075"/>
            <a:ext cx="9144000" cy="5595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ctrTitle"/>
          </p:nvPr>
        </p:nvSpPr>
        <p:spPr>
          <a:xfrm>
            <a:off x="685800" y="2601425"/>
            <a:ext cx="5810400" cy="11598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6000"/>
            </a:lvl2pPr>
            <a:lvl3pPr lvl="2" algn="ctr">
              <a:spcBef>
                <a:spcPts val="0"/>
              </a:spcBef>
              <a:buSzPct val="100000"/>
              <a:defRPr sz="6000"/>
            </a:lvl3pPr>
            <a:lvl4pPr lvl="3" algn="ctr">
              <a:spcBef>
                <a:spcPts val="0"/>
              </a:spcBef>
              <a:buSzPct val="100000"/>
              <a:defRPr sz="6000"/>
            </a:lvl4pPr>
            <a:lvl5pPr lvl="4" algn="ctr">
              <a:spcBef>
                <a:spcPts val="0"/>
              </a:spcBef>
              <a:buSzPct val="100000"/>
              <a:defRPr sz="6000"/>
            </a:lvl5pPr>
            <a:lvl6pPr lvl="5" algn="ctr">
              <a:spcBef>
                <a:spcPts val="0"/>
              </a:spcBef>
              <a:buSzPct val="100000"/>
              <a:defRPr sz="6000"/>
            </a:lvl6pPr>
            <a:lvl7pPr lvl="6" algn="ctr">
              <a:spcBef>
                <a:spcPts val="0"/>
              </a:spcBef>
              <a:buSzPct val="100000"/>
              <a:defRPr sz="6000"/>
            </a:lvl7pPr>
            <a:lvl8pPr lvl="7" algn="ctr">
              <a:spcBef>
                <a:spcPts val="0"/>
              </a:spcBef>
              <a:buSzPct val="100000"/>
              <a:defRPr sz="6000"/>
            </a:lvl8pPr>
            <a:lvl9pPr lvl="8" algn="ctr">
              <a:spcBef>
                <a:spcPts val="0"/>
              </a:spcBef>
              <a:buSzPct val="100000"/>
              <a:defRPr sz="6000"/>
            </a:lvl9pPr>
          </a:lstStyle>
          <a:p>
            <a:endParaRPr dirty="0"/>
          </a:p>
        </p:txBody>
      </p:sp>
      <p:sp>
        <p:nvSpPr>
          <p:cNvPr id="8" name="Shape 17">
            <a:extLst>
              <a:ext uri="{FF2B5EF4-FFF2-40B4-BE49-F238E27FC236}">
                <a16:creationId xmlns:a16="http://schemas.microsoft.com/office/drawing/2014/main" id="{01F09E5D-341B-6D45-9515-B99F999CD513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85800" y="3793574"/>
            <a:ext cx="4505700" cy="462576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94BF6E"/>
              </a:buClr>
              <a:buSzPct val="100000"/>
              <a:buNone/>
              <a:defRPr sz="1600" b="1">
                <a:solidFill>
                  <a:srgbClr val="94BF6E"/>
                </a:solidFill>
              </a:defRPr>
            </a:lvl1pPr>
            <a:lvl2pPr lvl="1" rtl="0">
              <a:spcBef>
                <a:spcPts val="0"/>
              </a:spcBef>
              <a:buClr>
                <a:srgbClr val="94BF6E"/>
              </a:buClr>
              <a:buSzPct val="100000"/>
              <a:buNone/>
              <a:defRPr sz="1800" b="1">
                <a:solidFill>
                  <a:srgbClr val="94BF6E"/>
                </a:solidFill>
              </a:defRPr>
            </a:lvl2pPr>
            <a:lvl3pPr lvl="2" rtl="0">
              <a:spcBef>
                <a:spcPts val="0"/>
              </a:spcBef>
              <a:buClr>
                <a:srgbClr val="94BF6E"/>
              </a:buClr>
              <a:buSzPct val="100000"/>
              <a:buNone/>
              <a:defRPr sz="1800" b="1">
                <a:solidFill>
                  <a:srgbClr val="94BF6E"/>
                </a:solidFill>
              </a:defRPr>
            </a:lvl3pPr>
            <a:lvl4pPr lvl="3" rtl="0">
              <a:spcBef>
                <a:spcPts val="0"/>
              </a:spcBef>
              <a:buClr>
                <a:srgbClr val="94BF6E"/>
              </a:buClr>
              <a:buNone/>
              <a:defRPr b="1">
                <a:solidFill>
                  <a:srgbClr val="94BF6E"/>
                </a:solidFill>
              </a:defRPr>
            </a:lvl4pPr>
            <a:lvl5pPr lvl="4" rtl="0">
              <a:spcBef>
                <a:spcPts val="0"/>
              </a:spcBef>
              <a:buClr>
                <a:srgbClr val="94BF6E"/>
              </a:buClr>
              <a:buNone/>
              <a:defRPr b="1">
                <a:solidFill>
                  <a:srgbClr val="94BF6E"/>
                </a:solidFill>
              </a:defRPr>
            </a:lvl5pPr>
            <a:lvl6pPr lvl="5" rtl="0">
              <a:spcBef>
                <a:spcPts val="0"/>
              </a:spcBef>
              <a:buClr>
                <a:srgbClr val="94BF6E"/>
              </a:buClr>
              <a:buNone/>
              <a:defRPr b="1">
                <a:solidFill>
                  <a:srgbClr val="94BF6E"/>
                </a:solidFill>
              </a:defRPr>
            </a:lvl6pPr>
            <a:lvl7pPr lvl="6" rtl="0">
              <a:spcBef>
                <a:spcPts val="0"/>
              </a:spcBef>
              <a:buClr>
                <a:srgbClr val="94BF6E"/>
              </a:buClr>
              <a:buNone/>
              <a:defRPr b="1">
                <a:solidFill>
                  <a:srgbClr val="94BF6E"/>
                </a:solidFill>
              </a:defRPr>
            </a:lvl7pPr>
            <a:lvl8pPr lvl="7" rtl="0">
              <a:spcBef>
                <a:spcPts val="0"/>
              </a:spcBef>
              <a:buClr>
                <a:srgbClr val="94BF6E"/>
              </a:buClr>
              <a:buNone/>
              <a:defRPr b="1">
                <a:solidFill>
                  <a:srgbClr val="94BF6E"/>
                </a:solidFill>
              </a:defRPr>
            </a:lvl8pPr>
            <a:lvl9pPr lvl="8" rtl="0">
              <a:spcBef>
                <a:spcPts val="0"/>
              </a:spcBef>
              <a:buClr>
                <a:srgbClr val="94BF6E"/>
              </a:buClr>
              <a:buNone/>
              <a:defRPr b="1">
                <a:solidFill>
                  <a:srgbClr val="94BF6E"/>
                </a:solidFill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0" y="0"/>
            <a:ext cx="2472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33" name="Shape 33"/>
          <p:cNvSpPr/>
          <p:nvPr/>
        </p:nvSpPr>
        <p:spPr>
          <a:xfrm>
            <a:off x="0" y="500625"/>
            <a:ext cx="4572000" cy="10587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" name="Shape 34"/>
          <p:cNvSpPr/>
          <p:nvPr/>
        </p:nvSpPr>
        <p:spPr>
          <a:xfrm>
            <a:off x="0" y="1553406"/>
            <a:ext cx="247200" cy="15327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" name="Shape 35"/>
          <p:cNvSpPr/>
          <p:nvPr/>
        </p:nvSpPr>
        <p:spPr>
          <a:xfrm>
            <a:off x="0" y="3086100"/>
            <a:ext cx="247200" cy="6054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" name="Shape 36"/>
          <p:cNvSpPr/>
          <p:nvPr/>
        </p:nvSpPr>
        <p:spPr>
          <a:xfrm>
            <a:off x="0" y="3691500"/>
            <a:ext cx="247200" cy="14520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37" name="Shape 37"/>
          <p:cNvCxnSpPr/>
          <p:nvPr/>
        </p:nvCxnSpPr>
        <p:spPr>
          <a:xfrm>
            <a:off x="1037450" y="809725"/>
            <a:ext cx="0" cy="470700"/>
          </a:xfrm>
          <a:prstGeom prst="straightConnector1">
            <a:avLst/>
          </a:prstGeom>
          <a:noFill/>
          <a:ln w="9525" cap="flat" cmpd="sng">
            <a:solidFill>
              <a:srgbClr val="18637B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1146025" y="1767275"/>
            <a:ext cx="7540800" cy="3158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355600" lvl="0" indent="-355600">
              <a:spcBef>
                <a:spcPts val="0"/>
              </a:spcBef>
              <a:buSzPct val="100000"/>
              <a:tabLst/>
              <a:defRPr sz="2400"/>
            </a:lvl1pPr>
            <a:lvl2pPr lvl="1">
              <a:spcBef>
                <a:spcPts val="0"/>
              </a:spcBef>
              <a:buSzPct val="100000"/>
              <a:defRPr sz="2800"/>
            </a:lvl2pPr>
            <a:lvl3pPr lvl="2">
              <a:spcBef>
                <a:spcPts val="0"/>
              </a:spcBef>
              <a:buSzPct val="100000"/>
              <a:defRPr sz="2800"/>
            </a:lvl3pPr>
            <a:lvl4pPr lvl="3">
              <a:spcBef>
                <a:spcPts val="0"/>
              </a:spcBef>
              <a:buSzPct val="100000"/>
              <a:defRPr sz="2800"/>
            </a:lvl4pPr>
            <a:lvl5pPr lvl="4">
              <a:spcBef>
                <a:spcPts val="0"/>
              </a:spcBef>
              <a:buSzPct val="100000"/>
              <a:defRPr sz="2800"/>
            </a:lvl5pPr>
            <a:lvl6pPr lvl="5">
              <a:spcBef>
                <a:spcPts val="0"/>
              </a:spcBef>
              <a:buSzPct val="100000"/>
              <a:defRPr sz="2800"/>
            </a:lvl6pPr>
            <a:lvl7pPr lvl="6">
              <a:spcBef>
                <a:spcPts val="0"/>
              </a:spcBef>
              <a:buSzPct val="100000"/>
              <a:defRPr sz="2800"/>
            </a:lvl7pPr>
            <a:lvl8pPr lvl="7">
              <a:spcBef>
                <a:spcPts val="0"/>
              </a:spcBef>
              <a:buSzPct val="100000"/>
              <a:defRPr sz="2800"/>
            </a:lvl8pPr>
            <a:lvl9pPr lvl="8">
              <a:spcBef>
                <a:spcPts val="0"/>
              </a:spcBef>
              <a:buSzPct val="100000"/>
              <a:defRPr sz="2800"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style A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/>
        </p:nvSpPr>
        <p:spPr>
          <a:xfrm>
            <a:off x="0" y="1148250"/>
            <a:ext cx="9144000" cy="28470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4" name="Shape 84"/>
          <p:cNvSpPr/>
          <p:nvPr/>
        </p:nvSpPr>
        <p:spPr>
          <a:xfrm>
            <a:off x="0" y="0"/>
            <a:ext cx="91440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85" name="Shape 85"/>
          <p:cNvSpPr/>
          <p:nvPr/>
        </p:nvSpPr>
        <p:spPr>
          <a:xfrm>
            <a:off x="0" y="500625"/>
            <a:ext cx="9144000" cy="7320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6" name="Shape 86"/>
          <p:cNvSpPr/>
          <p:nvPr/>
        </p:nvSpPr>
        <p:spPr>
          <a:xfrm>
            <a:off x="0" y="3962800"/>
            <a:ext cx="9144000" cy="3702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/>
          <p:nvPr/>
        </p:nvSpPr>
        <p:spPr>
          <a:xfrm>
            <a:off x="0" y="4333125"/>
            <a:ext cx="9144000" cy="8103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57478281-9A36-884A-8E80-462694975F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8C75B2-1A7F-FD46-A523-EF1F4233DAC9}" type="datetimeFigureOut">
              <a:rPr lang="pt-BR" altLang="pt-BR"/>
              <a:pPr>
                <a:defRPr/>
              </a:pPr>
              <a:t>12/01/2021</a:t>
            </a:fld>
            <a:endParaRPr lang="pt-BR" altLang="pt-BR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F7072FDC-460A-A143-BA95-9B0C94BA00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31FEDFB3-3382-EF4F-8077-7444ED3F05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FE6F4-AE1F-374C-B394-5221A1A8FCA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4267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46025" y="1767275"/>
            <a:ext cx="7540800" cy="3158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114454"/>
              </a:buClr>
              <a:buSzPct val="100000"/>
              <a:buFont typeface="Nixie One"/>
              <a:buChar char="▪"/>
              <a:defRPr sz="30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lvl="1">
              <a:spcBef>
                <a:spcPts val="480"/>
              </a:spcBef>
              <a:buClr>
                <a:srgbClr val="114454"/>
              </a:buClr>
              <a:buSzPct val="100000"/>
              <a:buFont typeface="Nixie One"/>
              <a:buChar char="▫"/>
              <a:defRPr sz="24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lvl="2">
              <a:spcBef>
                <a:spcPts val="480"/>
              </a:spcBef>
              <a:buClr>
                <a:srgbClr val="114454"/>
              </a:buClr>
              <a:buSzPct val="100000"/>
              <a:buFont typeface="Nixie One"/>
              <a:buChar char="■"/>
              <a:defRPr sz="24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lvl="3">
              <a:spcBef>
                <a:spcPts val="360"/>
              </a:spcBef>
              <a:buClr>
                <a:srgbClr val="114454"/>
              </a:buClr>
              <a:buSzPct val="100000"/>
              <a:buFont typeface="Nixie One"/>
              <a:buChar char="●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lvl="4">
              <a:spcBef>
                <a:spcPts val="360"/>
              </a:spcBef>
              <a:buClr>
                <a:srgbClr val="114454"/>
              </a:buClr>
              <a:buSzPct val="100000"/>
              <a:buFont typeface="Nixie One"/>
              <a:buChar char="○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lvl="5">
              <a:spcBef>
                <a:spcPts val="360"/>
              </a:spcBef>
              <a:buClr>
                <a:srgbClr val="114454"/>
              </a:buClr>
              <a:buSzPct val="100000"/>
              <a:buFont typeface="Nixie One"/>
              <a:buChar char="■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lvl="6">
              <a:spcBef>
                <a:spcPts val="360"/>
              </a:spcBef>
              <a:buClr>
                <a:srgbClr val="114454"/>
              </a:buClr>
              <a:buSzPct val="100000"/>
              <a:buFont typeface="Nixie One"/>
              <a:buChar char="●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lvl="7">
              <a:spcBef>
                <a:spcPts val="360"/>
              </a:spcBef>
              <a:buClr>
                <a:srgbClr val="114454"/>
              </a:buClr>
              <a:buSzPct val="100000"/>
              <a:buFont typeface="Nixie One"/>
              <a:buChar char="○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lvl="8">
              <a:spcBef>
                <a:spcPts val="360"/>
              </a:spcBef>
              <a:buClr>
                <a:srgbClr val="114454"/>
              </a:buClr>
              <a:buSzPct val="100000"/>
              <a:buFont typeface="Nixie One"/>
              <a:buChar char="■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7" r:id="rId3"/>
    <p:sldLayoutId id="2147483660" r:id="rId4"/>
  </p:sldLayoutIdLst>
  <p:transition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ctrTitle"/>
          </p:nvPr>
        </p:nvSpPr>
        <p:spPr>
          <a:xfrm>
            <a:off x="685800" y="2601425"/>
            <a:ext cx="6981092" cy="11598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4400" dirty="0" err="1"/>
              <a:t>Formulários</a:t>
            </a:r>
            <a:endParaRPr lang="en" sz="4400" dirty="0"/>
          </a:p>
        </p:txBody>
      </p:sp>
      <p:sp>
        <p:nvSpPr>
          <p:cNvPr id="2" name="Subtítulo 1">
            <a:extLst>
              <a:ext uri="{FF2B5EF4-FFF2-40B4-BE49-F238E27FC236}">
                <a16:creationId xmlns:a16="http://schemas.microsoft.com/office/drawing/2014/main" id="{5E4C26A1-5B5F-6E49-BF52-E0B508D3F9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Professor Rafael Escalfoni</a:t>
            </a:r>
          </a:p>
        </p:txBody>
      </p:sp>
      <p:grpSp>
        <p:nvGrpSpPr>
          <p:cNvPr id="99" name="Shape 99"/>
          <p:cNvGrpSpPr/>
          <p:nvPr/>
        </p:nvGrpSpPr>
        <p:grpSpPr>
          <a:xfrm>
            <a:off x="753267" y="1029785"/>
            <a:ext cx="964541" cy="1011307"/>
            <a:chOff x="5961125" y="1623900"/>
            <a:chExt cx="427450" cy="448175"/>
          </a:xfrm>
        </p:grpSpPr>
        <p:sp>
          <p:nvSpPr>
            <p:cNvPr id="100" name="Shape 100"/>
            <p:cNvSpPr/>
            <p:nvPr/>
          </p:nvSpPr>
          <p:spPr>
            <a:xfrm>
              <a:off x="5961125" y="1678700"/>
              <a:ext cx="376925" cy="376925"/>
            </a:xfrm>
            <a:custGeom>
              <a:avLst/>
              <a:gdLst/>
              <a:ahLst/>
              <a:cxnLst/>
              <a:rect l="0" t="0" r="0" b="0"/>
              <a:pathLst>
                <a:path w="15077" h="15077" fill="none" extrusionOk="0">
                  <a:moveTo>
                    <a:pt x="11813" y="1340"/>
                  </a:moveTo>
                  <a:lnTo>
                    <a:pt x="11813" y="1340"/>
                  </a:lnTo>
                  <a:lnTo>
                    <a:pt x="11350" y="1024"/>
                  </a:lnTo>
                  <a:lnTo>
                    <a:pt x="10863" y="780"/>
                  </a:lnTo>
                  <a:lnTo>
                    <a:pt x="10351" y="537"/>
                  </a:lnTo>
                  <a:lnTo>
                    <a:pt x="9816" y="342"/>
                  </a:lnTo>
                  <a:lnTo>
                    <a:pt x="9280" y="196"/>
                  </a:lnTo>
                  <a:lnTo>
                    <a:pt x="8720" y="98"/>
                  </a:lnTo>
                  <a:lnTo>
                    <a:pt x="8135" y="25"/>
                  </a:lnTo>
                  <a:lnTo>
                    <a:pt x="7551" y="1"/>
                  </a:lnTo>
                  <a:lnTo>
                    <a:pt x="7551" y="1"/>
                  </a:lnTo>
                  <a:lnTo>
                    <a:pt x="7161" y="1"/>
                  </a:lnTo>
                  <a:lnTo>
                    <a:pt x="6771" y="50"/>
                  </a:lnTo>
                  <a:lnTo>
                    <a:pt x="6406" y="98"/>
                  </a:lnTo>
                  <a:lnTo>
                    <a:pt x="6041" y="147"/>
                  </a:lnTo>
                  <a:lnTo>
                    <a:pt x="5675" y="244"/>
                  </a:lnTo>
                  <a:lnTo>
                    <a:pt x="5310" y="342"/>
                  </a:lnTo>
                  <a:lnTo>
                    <a:pt x="4969" y="464"/>
                  </a:lnTo>
                  <a:lnTo>
                    <a:pt x="4628" y="585"/>
                  </a:lnTo>
                  <a:lnTo>
                    <a:pt x="4287" y="731"/>
                  </a:lnTo>
                  <a:lnTo>
                    <a:pt x="3970" y="902"/>
                  </a:lnTo>
                  <a:lnTo>
                    <a:pt x="3654" y="1097"/>
                  </a:lnTo>
                  <a:lnTo>
                    <a:pt x="3337" y="1292"/>
                  </a:lnTo>
                  <a:lnTo>
                    <a:pt x="3045" y="1486"/>
                  </a:lnTo>
                  <a:lnTo>
                    <a:pt x="2753" y="1730"/>
                  </a:lnTo>
                  <a:lnTo>
                    <a:pt x="2485" y="1949"/>
                  </a:lnTo>
                  <a:lnTo>
                    <a:pt x="2217" y="2217"/>
                  </a:lnTo>
                  <a:lnTo>
                    <a:pt x="1973" y="2461"/>
                  </a:lnTo>
                  <a:lnTo>
                    <a:pt x="1730" y="2753"/>
                  </a:lnTo>
                  <a:lnTo>
                    <a:pt x="1510" y="3021"/>
                  </a:lnTo>
                  <a:lnTo>
                    <a:pt x="1291" y="3313"/>
                  </a:lnTo>
                  <a:lnTo>
                    <a:pt x="1096" y="3630"/>
                  </a:lnTo>
                  <a:lnTo>
                    <a:pt x="926" y="3946"/>
                  </a:lnTo>
                  <a:lnTo>
                    <a:pt x="755" y="4263"/>
                  </a:lnTo>
                  <a:lnTo>
                    <a:pt x="609" y="4604"/>
                  </a:lnTo>
                  <a:lnTo>
                    <a:pt x="463" y="4945"/>
                  </a:lnTo>
                  <a:lnTo>
                    <a:pt x="341" y="5286"/>
                  </a:lnTo>
                  <a:lnTo>
                    <a:pt x="244" y="5651"/>
                  </a:lnTo>
                  <a:lnTo>
                    <a:pt x="171" y="6016"/>
                  </a:lnTo>
                  <a:lnTo>
                    <a:pt x="98" y="6382"/>
                  </a:lnTo>
                  <a:lnTo>
                    <a:pt x="49" y="6771"/>
                  </a:lnTo>
                  <a:lnTo>
                    <a:pt x="25" y="7137"/>
                  </a:lnTo>
                  <a:lnTo>
                    <a:pt x="0" y="7526"/>
                  </a:lnTo>
                  <a:lnTo>
                    <a:pt x="0" y="7526"/>
                  </a:lnTo>
                  <a:lnTo>
                    <a:pt x="25" y="7916"/>
                  </a:lnTo>
                  <a:lnTo>
                    <a:pt x="49" y="8306"/>
                  </a:lnTo>
                  <a:lnTo>
                    <a:pt x="98" y="8671"/>
                  </a:lnTo>
                  <a:lnTo>
                    <a:pt x="171" y="9061"/>
                  </a:lnTo>
                  <a:lnTo>
                    <a:pt x="244" y="9426"/>
                  </a:lnTo>
                  <a:lnTo>
                    <a:pt x="341" y="9767"/>
                  </a:lnTo>
                  <a:lnTo>
                    <a:pt x="463" y="10132"/>
                  </a:lnTo>
                  <a:lnTo>
                    <a:pt x="609" y="10473"/>
                  </a:lnTo>
                  <a:lnTo>
                    <a:pt x="755" y="10790"/>
                  </a:lnTo>
                  <a:lnTo>
                    <a:pt x="926" y="11131"/>
                  </a:lnTo>
                  <a:lnTo>
                    <a:pt x="1096" y="11448"/>
                  </a:lnTo>
                  <a:lnTo>
                    <a:pt x="1291" y="11740"/>
                  </a:lnTo>
                  <a:lnTo>
                    <a:pt x="1510" y="12032"/>
                  </a:lnTo>
                  <a:lnTo>
                    <a:pt x="1730" y="12324"/>
                  </a:lnTo>
                  <a:lnTo>
                    <a:pt x="1973" y="12592"/>
                  </a:lnTo>
                  <a:lnTo>
                    <a:pt x="2217" y="12860"/>
                  </a:lnTo>
                  <a:lnTo>
                    <a:pt x="2485" y="13104"/>
                  </a:lnTo>
                  <a:lnTo>
                    <a:pt x="2753" y="13347"/>
                  </a:lnTo>
                  <a:lnTo>
                    <a:pt x="3045" y="13567"/>
                  </a:lnTo>
                  <a:lnTo>
                    <a:pt x="3337" y="13786"/>
                  </a:lnTo>
                  <a:lnTo>
                    <a:pt x="3654" y="13981"/>
                  </a:lnTo>
                  <a:lnTo>
                    <a:pt x="3970" y="14151"/>
                  </a:lnTo>
                  <a:lnTo>
                    <a:pt x="4287" y="14322"/>
                  </a:lnTo>
                  <a:lnTo>
                    <a:pt x="4628" y="14468"/>
                  </a:lnTo>
                  <a:lnTo>
                    <a:pt x="4969" y="14614"/>
                  </a:lnTo>
                  <a:lnTo>
                    <a:pt x="5310" y="14736"/>
                  </a:lnTo>
                  <a:lnTo>
                    <a:pt x="5675" y="14833"/>
                  </a:lnTo>
                  <a:lnTo>
                    <a:pt x="6041" y="14906"/>
                  </a:lnTo>
                  <a:lnTo>
                    <a:pt x="6406" y="14979"/>
                  </a:lnTo>
                  <a:lnTo>
                    <a:pt x="6771" y="15028"/>
                  </a:lnTo>
                  <a:lnTo>
                    <a:pt x="7161" y="15052"/>
                  </a:lnTo>
                  <a:lnTo>
                    <a:pt x="7551" y="15077"/>
                  </a:lnTo>
                  <a:lnTo>
                    <a:pt x="7551" y="15077"/>
                  </a:lnTo>
                  <a:lnTo>
                    <a:pt x="7940" y="15052"/>
                  </a:lnTo>
                  <a:lnTo>
                    <a:pt x="8306" y="15028"/>
                  </a:lnTo>
                  <a:lnTo>
                    <a:pt x="8695" y="14979"/>
                  </a:lnTo>
                  <a:lnTo>
                    <a:pt x="9061" y="14906"/>
                  </a:lnTo>
                  <a:lnTo>
                    <a:pt x="9426" y="14833"/>
                  </a:lnTo>
                  <a:lnTo>
                    <a:pt x="9791" y="14736"/>
                  </a:lnTo>
                  <a:lnTo>
                    <a:pt x="10132" y="14614"/>
                  </a:lnTo>
                  <a:lnTo>
                    <a:pt x="10473" y="14468"/>
                  </a:lnTo>
                  <a:lnTo>
                    <a:pt x="10814" y="14322"/>
                  </a:lnTo>
                  <a:lnTo>
                    <a:pt x="11131" y="14151"/>
                  </a:lnTo>
                  <a:lnTo>
                    <a:pt x="11447" y="13981"/>
                  </a:lnTo>
                  <a:lnTo>
                    <a:pt x="11764" y="13786"/>
                  </a:lnTo>
                  <a:lnTo>
                    <a:pt x="12056" y="13567"/>
                  </a:lnTo>
                  <a:lnTo>
                    <a:pt x="12348" y="13347"/>
                  </a:lnTo>
                  <a:lnTo>
                    <a:pt x="12616" y="13104"/>
                  </a:lnTo>
                  <a:lnTo>
                    <a:pt x="12884" y="12860"/>
                  </a:lnTo>
                  <a:lnTo>
                    <a:pt x="13128" y="12592"/>
                  </a:lnTo>
                  <a:lnTo>
                    <a:pt x="13371" y="12324"/>
                  </a:lnTo>
                  <a:lnTo>
                    <a:pt x="13591" y="12032"/>
                  </a:lnTo>
                  <a:lnTo>
                    <a:pt x="13785" y="11740"/>
                  </a:lnTo>
                  <a:lnTo>
                    <a:pt x="13980" y="11448"/>
                  </a:lnTo>
                  <a:lnTo>
                    <a:pt x="14175" y="11131"/>
                  </a:lnTo>
                  <a:lnTo>
                    <a:pt x="14346" y="10790"/>
                  </a:lnTo>
                  <a:lnTo>
                    <a:pt x="14492" y="10473"/>
                  </a:lnTo>
                  <a:lnTo>
                    <a:pt x="14613" y="10132"/>
                  </a:lnTo>
                  <a:lnTo>
                    <a:pt x="14735" y="9767"/>
                  </a:lnTo>
                  <a:lnTo>
                    <a:pt x="14857" y="9426"/>
                  </a:lnTo>
                  <a:lnTo>
                    <a:pt x="14930" y="9061"/>
                  </a:lnTo>
                  <a:lnTo>
                    <a:pt x="15003" y="8671"/>
                  </a:lnTo>
                  <a:lnTo>
                    <a:pt x="15052" y="8306"/>
                  </a:lnTo>
                  <a:lnTo>
                    <a:pt x="15076" y="7916"/>
                  </a:lnTo>
                  <a:lnTo>
                    <a:pt x="15076" y="7526"/>
                  </a:lnTo>
                  <a:lnTo>
                    <a:pt x="15076" y="7526"/>
                  </a:lnTo>
                  <a:lnTo>
                    <a:pt x="15052" y="6918"/>
                  </a:lnTo>
                  <a:lnTo>
                    <a:pt x="14979" y="6309"/>
                  </a:lnTo>
                  <a:lnTo>
                    <a:pt x="14857" y="5724"/>
                  </a:lnTo>
                  <a:lnTo>
                    <a:pt x="14687" y="5164"/>
                  </a:lnTo>
                  <a:lnTo>
                    <a:pt x="14492" y="4604"/>
                  </a:lnTo>
                  <a:lnTo>
                    <a:pt x="14248" y="4068"/>
                  </a:lnTo>
                  <a:lnTo>
                    <a:pt x="13956" y="3581"/>
                  </a:lnTo>
                  <a:lnTo>
                    <a:pt x="13615" y="3094"/>
                  </a:lnTo>
                </a:path>
              </a:pathLst>
            </a:custGeom>
            <a:noFill/>
            <a:ln w="19050" cap="rnd" cmpd="sng">
              <a:solidFill>
                <a:srgbClr val="18637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1" name="Shape 101"/>
            <p:cNvSpPr/>
            <p:nvPr/>
          </p:nvSpPr>
          <p:spPr>
            <a:xfrm>
              <a:off x="6009825" y="1727425"/>
              <a:ext cx="279500" cy="279500"/>
            </a:xfrm>
            <a:custGeom>
              <a:avLst/>
              <a:gdLst/>
              <a:ahLst/>
              <a:cxnLst/>
              <a:rect l="0" t="0" r="0" b="0"/>
              <a:pathLst>
                <a:path w="11180" h="11180" fill="none" extrusionOk="0">
                  <a:moveTo>
                    <a:pt x="10181" y="2387"/>
                  </a:moveTo>
                  <a:lnTo>
                    <a:pt x="10181" y="2387"/>
                  </a:lnTo>
                  <a:lnTo>
                    <a:pt x="10400" y="2728"/>
                  </a:lnTo>
                  <a:lnTo>
                    <a:pt x="10595" y="3093"/>
                  </a:lnTo>
                  <a:lnTo>
                    <a:pt x="10766" y="3483"/>
                  </a:lnTo>
                  <a:lnTo>
                    <a:pt x="10912" y="3873"/>
                  </a:lnTo>
                  <a:lnTo>
                    <a:pt x="11034" y="4287"/>
                  </a:lnTo>
                  <a:lnTo>
                    <a:pt x="11107" y="4701"/>
                  </a:lnTo>
                  <a:lnTo>
                    <a:pt x="11180" y="5139"/>
                  </a:lnTo>
                  <a:lnTo>
                    <a:pt x="11180" y="5577"/>
                  </a:lnTo>
                  <a:lnTo>
                    <a:pt x="11180" y="5577"/>
                  </a:lnTo>
                  <a:lnTo>
                    <a:pt x="11155" y="6162"/>
                  </a:lnTo>
                  <a:lnTo>
                    <a:pt x="11082" y="6722"/>
                  </a:lnTo>
                  <a:lnTo>
                    <a:pt x="10936" y="7234"/>
                  </a:lnTo>
                  <a:lnTo>
                    <a:pt x="10741" y="7769"/>
                  </a:lnTo>
                  <a:lnTo>
                    <a:pt x="10522" y="8257"/>
                  </a:lnTo>
                  <a:lnTo>
                    <a:pt x="10230" y="8695"/>
                  </a:lnTo>
                  <a:lnTo>
                    <a:pt x="9913" y="9133"/>
                  </a:lnTo>
                  <a:lnTo>
                    <a:pt x="9548" y="9523"/>
                  </a:lnTo>
                  <a:lnTo>
                    <a:pt x="9158" y="9888"/>
                  </a:lnTo>
                  <a:lnTo>
                    <a:pt x="8720" y="10205"/>
                  </a:lnTo>
                  <a:lnTo>
                    <a:pt x="8257" y="10497"/>
                  </a:lnTo>
                  <a:lnTo>
                    <a:pt x="7770" y="10741"/>
                  </a:lnTo>
                  <a:lnTo>
                    <a:pt x="7259" y="10911"/>
                  </a:lnTo>
                  <a:lnTo>
                    <a:pt x="6723" y="11057"/>
                  </a:lnTo>
                  <a:lnTo>
                    <a:pt x="6163" y="11155"/>
                  </a:lnTo>
                  <a:lnTo>
                    <a:pt x="5603" y="11179"/>
                  </a:lnTo>
                  <a:lnTo>
                    <a:pt x="5603" y="11179"/>
                  </a:lnTo>
                  <a:lnTo>
                    <a:pt x="5018" y="11155"/>
                  </a:lnTo>
                  <a:lnTo>
                    <a:pt x="4482" y="11057"/>
                  </a:lnTo>
                  <a:lnTo>
                    <a:pt x="3946" y="10911"/>
                  </a:lnTo>
                  <a:lnTo>
                    <a:pt x="3435" y="10741"/>
                  </a:lnTo>
                  <a:lnTo>
                    <a:pt x="2948" y="10497"/>
                  </a:lnTo>
                  <a:lnTo>
                    <a:pt x="2485" y="10205"/>
                  </a:lnTo>
                  <a:lnTo>
                    <a:pt x="2047" y="9888"/>
                  </a:lnTo>
                  <a:lnTo>
                    <a:pt x="1657" y="9523"/>
                  </a:lnTo>
                  <a:lnTo>
                    <a:pt x="1292" y="9133"/>
                  </a:lnTo>
                  <a:lnTo>
                    <a:pt x="975" y="8695"/>
                  </a:lnTo>
                  <a:lnTo>
                    <a:pt x="683" y="8257"/>
                  </a:lnTo>
                  <a:lnTo>
                    <a:pt x="464" y="7769"/>
                  </a:lnTo>
                  <a:lnTo>
                    <a:pt x="269" y="7234"/>
                  </a:lnTo>
                  <a:lnTo>
                    <a:pt x="123" y="6722"/>
                  </a:lnTo>
                  <a:lnTo>
                    <a:pt x="50" y="6162"/>
                  </a:lnTo>
                  <a:lnTo>
                    <a:pt x="1" y="5577"/>
                  </a:lnTo>
                  <a:lnTo>
                    <a:pt x="1" y="5577"/>
                  </a:lnTo>
                  <a:lnTo>
                    <a:pt x="50" y="5017"/>
                  </a:lnTo>
                  <a:lnTo>
                    <a:pt x="123" y="4457"/>
                  </a:lnTo>
                  <a:lnTo>
                    <a:pt x="269" y="3921"/>
                  </a:lnTo>
                  <a:lnTo>
                    <a:pt x="464" y="3410"/>
                  </a:lnTo>
                  <a:lnTo>
                    <a:pt x="683" y="2923"/>
                  </a:lnTo>
                  <a:lnTo>
                    <a:pt x="975" y="2460"/>
                  </a:lnTo>
                  <a:lnTo>
                    <a:pt x="1292" y="2046"/>
                  </a:lnTo>
                  <a:lnTo>
                    <a:pt x="1657" y="1632"/>
                  </a:lnTo>
                  <a:lnTo>
                    <a:pt x="2047" y="1267"/>
                  </a:lnTo>
                  <a:lnTo>
                    <a:pt x="2485" y="950"/>
                  </a:lnTo>
                  <a:lnTo>
                    <a:pt x="2948" y="682"/>
                  </a:lnTo>
                  <a:lnTo>
                    <a:pt x="3435" y="439"/>
                  </a:lnTo>
                  <a:lnTo>
                    <a:pt x="3946" y="244"/>
                  </a:lnTo>
                  <a:lnTo>
                    <a:pt x="4482" y="122"/>
                  </a:lnTo>
                  <a:lnTo>
                    <a:pt x="5018" y="25"/>
                  </a:lnTo>
                  <a:lnTo>
                    <a:pt x="5603" y="0"/>
                  </a:lnTo>
                  <a:lnTo>
                    <a:pt x="5603" y="0"/>
                  </a:lnTo>
                  <a:lnTo>
                    <a:pt x="6041" y="25"/>
                  </a:lnTo>
                  <a:lnTo>
                    <a:pt x="6479" y="73"/>
                  </a:lnTo>
                  <a:lnTo>
                    <a:pt x="6893" y="146"/>
                  </a:lnTo>
                  <a:lnTo>
                    <a:pt x="7307" y="268"/>
                  </a:lnTo>
                  <a:lnTo>
                    <a:pt x="7697" y="414"/>
                  </a:lnTo>
                  <a:lnTo>
                    <a:pt x="8087" y="585"/>
                  </a:lnTo>
                  <a:lnTo>
                    <a:pt x="8452" y="780"/>
                  </a:lnTo>
                  <a:lnTo>
                    <a:pt x="8793" y="999"/>
                  </a:lnTo>
                </a:path>
              </a:pathLst>
            </a:custGeom>
            <a:noFill/>
            <a:ln w="19050" cap="rnd" cmpd="sng">
              <a:solidFill>
                <a:srgbClr val="18637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2" name="Shape 102"/>
            <p:cNvSpPr/>
            <p:nvPr/>
          </p:nvSpPr>
          <p:spPr>
            <a:xfrm>
              <a:off x="6107250" y="1824850"/>
              <a:ext cx="84650" cy="84650"/>
            </a:xfrm>
            <a:custGeom>
              <a:avLst/>
              <a:gdLst/>
              <a:ahLst/>
              <a:cxnLst/>
              <a:rect l="0" t="0" r="0" b="0"/>
              <a:pathLst>
                <a:path w="3386" h="3386" fill="none" extrusionOk="0">
                  <a:moveTo>
                    <a:pt x="3362" y="1388"/>
                  </a:moveTo>
                  <a:lnTo>
                    <a:pt x="3362" y="1388"/>
                  </a:lnTo>
                  <a:lnTo>
                    <a:pt x="3386" y="1680"/>
                  </a:lnTo>
                  <a:lnTo>
                    <a:pt x="3386" y="1680"/>
                  </a:lnTo>
                  <a:lnTo>
                    <a:pt x="3386" y="1851"/>
                  </a:lnTo>
                  <a:lnTo>
                    <a:pt x="3362" y="2021"/>
                  </a:lnTo>
                  <a:lnTo>
                    <a:pt x="3313" y="2192"/>
                  </a:lnTo>
                  <a:lnTo>
                    <a:pt x="3264" y="2338"/>
                  </a:lnTo>
                  <a:lnTo>
                    <a:pt x="3191" y="2484"/>
                  </a:lnTo>
                  <a:lnTo>
                    <a:pt x="3118" y="2630"/>
                  </a:lnTo>
                  <a:lnTo>
                    <a:pt x="3021" y="2776"/>
                  </a:lnTo>
                  <a:lnTo>
                    <a:pt x="2899" y="2898"/>
                  </a:lnTo>
                  <a:lnTo>
                    <a:pt x="2777" y="2996"/>
                  </a:lnTo>
                  <a:lnTo>
                    <a:pt x="2655" y="3093"/>
                  </a:lnTo>
                  <a:lnTo>
                    <a:pt x="2509" y="3191"/>
                  </a:lnTo>
                  <a:lnTo>
                    <a:pt x="2363" y="3239"/>
                  </a:lnTo>
                  <a:lnTo>
                    <a:pt x="2217" y="3312"/>
                  </a:lnTo>
                  <a:lnTo>
                    <a:pt x="2046" y="3337"/>
                  </a:lnTo>
                  <a:lnTo>
                    <a:pt x="1876" y="3385"/>
                  </a:lnTo>
                  <a:lnTo>
                    <a:pt x="1706" y="3385"/>
                  </a:lnTo>
                  <a:lnTo>
                    <a:pt x="1706" y="3385"/>
                  </a:lnTo>
                  <a:lnTo>
                    <a:pt x="1535" y="3385"/>
                  </a:lnTo>
                  <a:lnTo>
                    <a:pt x="1365" y="3337"/>
                  </a:lnTo>
                  <a:lnTo>
                    <a:pt x="1194" y="3312"/>
                  </a:lnTo>
                  <a:lnTo>
                    <a:pt x="1048" y="3239"/>
                  </a:lnTo>
                  <a:lnTo>
                    <a:pt x="902" y="3191"/>
                  </a:lnTo>
                  <a:lnTo>
                    <a:pt x="756" y="3093"/>
                  </a:lnTo>
                  <a:lnTo>
                    <a:pt x="634" y="2996"/>
                  </a:lnTo>
                  <a:lnTo>
                    <a:pt x="512" y="2898"/>
                  </a:lnTo>
                  <a:lnTo>
                    <a:pt x="390" y="2776"/>
                  </a:lnTo>
                  <a:lnTo>
                    <a:pt x="293" y="2630"/>
                  </a:lnTo>
                  <a:lnTo>
                    <a:pt x="220" y="2484"/>
                  </a:lnTo>
                  <a:lnTo>
                    <a:pt x="147" y="2338"/>
                  </a:lnTo>
                  <a:lnTo>
                    <a:pt x="74" y="2192"/>
                  </a:lnTo>
                  <a:lnTo>
                    <a:pt x="49" y="2021"/>
                  </a:lnTo>
                  <a:lnTo>
                    <a:pt x="25" y="1851"/>
                  </a:lnTo>
                  <a:lnTo>
                    <a:pt x="1" y="1680"/>
                  </a:lnTo>
                  <a:lnTo>
                    <a:pt x="1" y="1680"/>
                  </a:lnTo>
                  <a:lnTo>
                    <a:pt x="25" y="1510"/>
                  </a:lnTo>
                  <a:lnTo>
                    <a:pt x="49" y="1340"/>
                  </a:lnTo>
                  <a:lnTo>
                    <a:pt x="74" y="1193"/>
                  </a:lnTo>
                  <a:lnTo>
                    <a:pt x="147" y="1023"/>
                  </a:lnTo>
                  <a:lnTo>
                    <a:pt x="220" y="877"/>
                  </a:lnTo>
                  <a:lnTo>
                    <a:pt x="293" y="731"/>
                  </a:lnTo>
                  <a:lnTo>
                    <a:pt x="390" y="609"/>
                  </a:lnTo>
                  <a:lnTo>
                    <a:pt x="512" y="487"/>
                  </a:lnTo>
                  <a:lnTo>
                    <a:pt x="634" y="390"/>
                  </a:lnTo>
                  <a:lnTo>
                    <a:pt x="756" y="292"/>
                  </a:lnTo>
                  <a:lnTo>
                    <a:pt x="902" y="195"/>
                  </a:lnTo>
                  <a:lnTo>
                    <a:pt x="1048" y="122"/>
                  </a:lnTo>
                  <a:lnTo>
                    <a:pt x="1194" y="73"/>
                  </a:lnTo>
                  <a:lnTo>
                    <a:pt x="1365" y="24"/>
                  </a:lnTo>
                  <a:lnTo>
                    <a:pt x="1535" y="0"/>
                  </a:lnTo>
                  <a:lnTo>
                    <a:pt x="1706" y="0"/>
                  </a:lnTo>
                  <a:lnTo>
                    <a:pt x="1706" y="0"/>
                  </a:lnTo>
                  <a:lnTo>
                    <a:pt x="1998" y="24"/>
                  </a:lnTo>
                </a:path>
              </a:pathLst>
            </a:custGeom>
            <a:noFill/>
            <a:ln w="19050" cap="rnd" cmpd="sng">
              <a:solidFill>
                <a:srgbClr val="18637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3" name="Shape 103"/>
            <p:cNvSpPr/>
            <p:nvPr/>
          </p:nvSpPr>
          <p:spPr>
            <a:xfrm>
              <a:off x="6058550" y="1776125"/>
              <a:ext cx="182075" cy="182075"/>
            </a:xfrm>
            <a:custGeom>
              <a:avLst/>
              <a:gdLst/>
              <a:ahLst/>
              <a:cxnLst/>
              <a:rect l="0" t="0" r="0" b="0"/>
              <a:pathLst>
                <a:path w="7283" h="7283" fill="none" extrusionOk="0">
                  <a:moveTo>
                    <a:pt x="5431" y="463"/>
                  </a:moveTo>
                  <a:lnTo>
                    <a:pt x="5431" y="463"/>
                  </a:lnTo>
                  <a:lnTo>
                    <a:pt x="5042" y="269"/>
                  </a:lnTo>
                  <a:lnTo>
                    <a:pt x="4823" y="195"/>
                  </a:lnTo>
                  <a:lnTo>
                    <a:pt x="4603" y="122"/>
                  </a:lnTo>
                  <a:lnTo>
                    <a:pt x="4360" y="74"/>
                  </a:lnTo>
                  <a:lnTo>
                    <a:pt x="4141" y="25"/>
                  </a:lnTo>
                  <a:lnTo>
                    <a:pt x="3897" y="1"/>
                  </a:lnTo>
                  <a:lnTo>
                    <a:pt x="3654" y="1"/>
                  </a:lnTo>
                  <a:lnTo>
                    <a:pt x="3654" y="1"/>
                  </a:lnTo>
                  <a:lnTo>
                    <a:pt x="3288" y="25"/>
                  </a:lnTo>
                  <a:lnTo>
                    <a:pt x="2923" y="74"/>
                  </a:lnTo>
                  <a:lnTo>
                    <a:pt x="2558" y="147"/>
                  </a:lnTo>
                  <a:lnTo>
                    <a:pt x="2241" y="293"/>
                  </a:lnTo>
                  <a:lnTo>
                    <a:pt x="1924" y="439"/>
                  </a:lnTo>
                  <a:lnTo>
                    <a:pt x="1608" y="609"/>
                  </a:lnTo>
                  <a:lnTo>
                    <a:pt x="1340" y="829"/>
                  </a:lnTo>
                  <a:lnTo>
                    <a:pt x="1072" y="1072"/>
                  </a:lnTo>
                  <a:lnTo>
                    <a:pt x="828" y="1316"/>
                  </a:lnTo>
                  <a:lnTo>
                    <a:pt x="633" y="1608"/>
                  </a:lnTo>
                  <a:lnTo>
                    <a:pt x="439" y="1900"/>
                  </a:lnTo>
                  <a:lnTo>
                    <a:pt x="293" y="2217"/>
                  </a:lnTo>
                  <a:lnTo>
                    <a:pt x="171" y="2558"/>
                  </a:lnTo>
                  <a:lnTo>
                    <a:pt x="73" y="2899"/>
                  </a:lnTo>
                  <a:lnTo>
                    <a:pt x="25" y="3264"/>
                  </a:lnTo>
                  <a:lnTo>
                    <a:pt x="0" y="3629"/>
                  </a:lnTo>
                  <a:lnTo>
                    <a:pt x="0" y="3629"/>
                  </a:lnTo>
                  <a:lnTo>
                    <a:pt x="25" y="4019"/>
                  </a:lnTo>
                  <a:lnTo>
                    <a:pt x="73" y="4360"/>
                  </a:lnTo>
                  <a:lnTo>
                    <a:pt x="171" y="4725"/>
                  </a:lnTo>
                  <a:lnTo>
                    <a:pt x="293" y="5066"/>
                  </a:lnTo>
                  <a:lnTo>
                    <a:pt x="439" y="5383"/>
                  </a:lnTo>
                  <a:lnTo>
                    <a:pt x="633" y="5675"/>
                  </a:lnTo>
                  <a:lnTo>
                    <a:pt x="828" y="5943"/>
                  </a:lnTo>
                  <a:lnTo>
                    <a:pt x="1072" y="6211"/>
                  </a:lnTo>
                  <a:lnTo>
                    <a:pt x="1340" y="6455"/>
                  </a:lnTo>
                  <a:lnTo>
                    <a:pt x="1608" y="6650"/>
                  </a:lnTo>
                  <a:lnTo>
                    <a:pt x="1924" y="6844"/>
                  </a:lnTo>
                  <a:lnTo>
                    <a:pt x="2241" y="6990"/>
                  </a:lnTo>
                  <a:lnTo>
                    <a:pt x="2558" y="7112"/>
                  </a:lnTo>
                  <a:lnTo>
                    <a:pt x="2923" y="7210"/>
                  </a:lnTo>
                  <a:lnTo>
                    <a:pt x="3288" y="7258"/>
                  </a:lnTo>
                  <a:lnTo>
                    <a:pt x="3654" y="7283"/>
                  </a:lnTo>
                  <a:lnTo>
                    <a:pt x="3654" y="7283"/>
                  </a:lnTo>
                  <a:lnTo>
                    <a:pt x="4019" y="7258"/>
                  </a:lnTo>
                  <a:lnTo>
                    <a:pt x="4384" y="7210"/>
                  </a:lnTo>
                  <a:lnTo>
                    <a:pt x="4725" y="7112"/>
                  </a:lnTo>
                  <a:lnTo>
                    <a:pt x="5066" y="6990"/>
                  </a:lnTo>
                  <a:lnTo>
                    <a:pt x="5383" y="6844"/>
                  </a:lnTo>
                  <a:lnTo>
                    <a:pt x="5675" y="6650"/>
                  </a:lnTo>
                  <a:lnTo>
                    <a:pt x="5967" y="6455"/>
                  </a:lnTo>
                  <a:lnTo>
                    <a:pt x="6235" y="6211"/>
                  </a:lnTo>
                  <a:lnTo>
                    <a:pt x="6454" y="5943"/>
                  </a:lnTo>
                  <a:lnTo>
                    <a:pt x="6674" y="5675"/>
                  </a:lnTo>
                  <a:lnTo>
                    <a:pt x="6844" y="5383"/>
                  </a:lnTo>
                  <a:lnTo>
                    <a:pt x="7014" y="5066"/>
                  </a:lnTo>
                  <a:lnTo>
                    <a:pt x="7136" y="4725"/>
                  </a:lnTo>
                  <a:lnTo>
                    <a:pt x="7209" y="4360"/>
                  </a:lnTo>
                  <a:lnTo>
                    <a:pt x="7282" y="4019"/>
                  </a:lnTo>
                  <a:lnTo>
                    <a:pt x="7282" y="3629"/>
                  </a:lnTo>
                  <a:lnTo>
                    <a:pt x="7282" y="3629"/>
                  </a:lnTo>
                  <a:lnTo>
                    <a:pt x="7282" y="3386"/>
                  </a:lnTo>
                  <a:lnTo>
                    <a:pt x="7258" y="3167"/>
                  </a:lnTo>
                  <a:lnTo>
                    <a:pt x="7234" y="2923"/>
                  </a:lnTo>
                  <a:lnTo>
                    <a:pt x="7161" y="2704"/>
                  </a:lnTo>
                  <a:lnTo>
                    <a:pt x="7112" y="2485"/>
                  </a:lnTo>
                  <a:lnTo>
                    <a:pt x="7014" y="2266"/>
                  </a:lnTo>
                  <a:lnTo>
                    <a:pt x="6820" y="1852"/>
                  </a:lnTo>
                </a:path>
              </a:pathLst>
            </a:custGeom>
            <a:noFill/>
            <a:ln w="19050" cap="rnd" cmpd="sng">
              <a:solidFill>
                <a:srgbClr val="18637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4" name="Shape 104"/>
            <p:cNvSpPr/>
            <p:nvPr/>
          </p:nvSpPr>
          <p:spPr>
            <a:xfrm>
              <a:off x="5971475" y="2001400"/>
              <a:ext cx="74925" cy="70675"/>
            </a:xfrm>
            <a:custGeom>
              <a:avLst/>
              <a:gdLst/>
              <a:ahLst/>
              <a:cxnLst/>
              <a:rect l="0" t="0" r="0" b="0"/>
              <a:pathLst>
                <a:path w="2997" h="2827" fill="none" extrusionOk="0">
                  <a:moveTo>
                    <a:pt x="1462" y="1"/>
                  </a:moveTo>
                  <a:lnTo>
                    <a:pt x="293" y="1170"/>
                  </a:lnTo>
                  <a:lnTo>
                    <a:pt x="293" y="1170"/>
                  </a:lnTo>
                  <a:lnTo>
                    <a:pt x="171" y="1316"/>
                  </a:lnTo>
                  <a:lnTo>
                    <a:pt x="74" y="1487"/>
                  </a:lnTo>
                  <a:lnTo>
                    <a:pt x="25" y="1657"/>
                  </a:lnTo>
                  <a:lnTo>
                    <a:pt x="1" y="1852"/>
                  </a:lnTo>
                  <a:lnTo>
                    <a:pt x="25" y="2047"/>
                  </a:lnTo>
                  <a:lnTo>
                    <a:pt x="74" y="2217"/>
                  </a:lnTo>
                  <a:lnTo>
                    <a:pt x="171" y="2388"/>
                  </a:lnTo>
                  <a:lnTo>
                    <a:pt x="293" y="2534"/>
                  </a:lnTo>
                  <a:lnTo>
                    <a:pt x="293" y="2534"/>
                  </a:lnTo>
                  <a:lnTo>
                    <a:pt x="439" y="2656"/>
                  </a:lnTo>
                  <a:lnTo>
                    <a:pt x="609" y="2753"/>
                  </a:lnTo>
                  <a:lnTo>
                    <a:pt x="804" y="2802"/>
                  </a:lnTo>
                  <a:lnTo>
                    <a:pt x="975" y="2826"/>
                  </a:lnTo>
                  <a:lnTo>
                    <a:pt x="975" y="2826"/>
                  </a:lnTo>
                  <a:lnTo>
                    <a:pt x="1170" y="2802"/>
                  </a:lnTo>
                  <a:lnTo>
                    <a:pt x="1340" y="2753"/>
                  </a:lnTo>
                  <a:lnTo>
                    <a:pt x="1511" y="2656"/>
                  </a:lnTo>
                  <a:lnTo>
                    <a:pt x="1681" y="2534"/>
                  </a:lnTo>
                  <a:lnTo>
                    <a:pt x="2850" y="1365"/>
                  </a:lnTo>
                  <a:lnTo>
                    <a:pt x="2850" y="1365"/>
                  </a:lnTo>
                  <a:lnTo>
                    <a:pt x="2996" y="1194"/>
                  </a:lnTo>
                </a:path>
              </a:pathLst>
            </a:custGeom>
            <a:noFill/>
            <a:ln w="19050" cap="rnd" cmpd="sng">
              <a:solidFill>
                <a:srgbClr val="18637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5" name="Shape 105"/>
            <p:cNvSpPr/>
            <p:nvPr/>
          </p:nvSpPr>
          <p:spPr>
            <a:xfrm>
              <a:off x="6253375" y="2001400"/>
              <a:ext cx="74325" cy="70675"/>
            </a:xfrm>
            <a:custGeom>
              <a:avLst/>
              <a:gdLst/>
              <a:ahLst/>
              <a:cxnLst/>
              <a:rect l="0" t="0" r="0" b="0"/>
              <a:pathLst>
                <a:path w="2973" h="2827" fill="none" extrusionOk="0">
                  <a:moveTo>
                    <a:pt x="1" y="1194"/>
                  </a:moveTo>
                  <a:lnTo>
                    <a:pt x="1" y="1194"/>
                  </a:lnTo>
                  <a:lnTo>
                    <a:pt x="123" y="1365"/>
                  </a:lnTo>
                  <a:lnTo>
                    <a:pt x="1316" y="2534"/>
                  </a:lnTo>
                  <a:lnTo>
                    <a:pt x="1316" y="2534"/>
                  </a:lnTo>
                  <a:lnTo>
                    <a:pt x="1462" y="2656"/>
                  </a:lnTo>
                  <a:lnTo>
                    <a:pt x="1633" y="2753"/>
                  </a:lnTo>
                  <a:lnTo>
                    <a:pt x="1827" y="2802"/>
                  </a:lnTo>
                  <a:lnTo>
                    <a:pt x="1998" y="2826"/>
                  </a:lnTo>
                  <a:lnTo>
                    <a:pt x="1998" y="2826"/>
                  </a:lnTo>
                  <a:lnTo>
                    <a:pt x="2193" y="2802"/>
                  </a:lnTo>
                  <a:lnTo>
                    <a:pt x="2363" y="2753"/>
                  </a:lnTo>
                  <a:lnTo>
                    <a:pt x="2534" y="2656"/>
                  </a:lnTo>
                  <a:lnTo>
                    <a:pt x="2704" y="2534"/>
                  </a:lnTo>
                  <a:lnTo>
                    <a:pt x="2704" y="2534"/>
                  </a:lnTo>
                  <a:lnTo>
                    <a:pt x="2826" y="2388"/>
                  </a:lnTo>
                  <a:lnTo>
                    <a:pt x="2923" y="2217"/>
                  </a:lnTo>
                  <a:lnTo>
                    <a:pt x="2972" y="2047"/>
                  </a:lnTo>
                  <a:lnTo>
                    <a:pt x="2972" y="1852"/>
                  </a:lnTo>
                  <a:lnTo>
                    <a:pt x="2972" y="1657"/>
                  </a:lnTo>
                  <a:lnTo>
                    <a:pt x="2923" y="1487"/>
                  </a:lnTo>
                  <a:lnTo>
                    <a:pt x="2826" y="1316"/>
                  </a:lnTo>
                  <a:lnTo>
                    <a:pt x="2704" y="1170"/>
                  </a:lnTo>
                  <a:lnTo>
                    <a:pt x="1535" y="1"/>
                  </a:lnTo>
                </a:path>
              </a:pathLst>
            </a:custGeom>
            <a:noFill/>
            <a:ln w="19050" cap="rnd" cmpd="sng">
              <a:solidFill>
                <a:srgbClr val="18637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6" name="Shape 106"/>
            <p:cNvSpPr/>
            <p:nvPr/>
          </p:nvSpPr>
          <p:spPr>
            <a:xfrm>
              <a:off x="6137700" y="1623900"/>
              <a:ext cx="250875" cy="255150"/>
            </a:xfrm>
            <a:custGeom>
              <a:avLst/>
              <a:gdLst/>
              <a:ahLst/>
              <a:cxnLst/>
              <a:rect l="0" t="0" r="0" b="0"/>
              <a:pathLst>
                <a:path w="10035" h="10206" fill="none" extrusionOk="0">
                  <a:moveTo>
                    <a:pt x="9718" y="2412"/>
                  </a:moveTo>
                  <a:lnTo>
                    <a:pt x="8671" y="2217"/>
                  </a:lnTo>
                  <a:lnTo>
                    <a:pt x="9694" y="1194"/>
                  </a:lnTo>
                  <a:lnTo>
                    <a:pt x="9694" y="1194"/>
                  </a:lnTo>
                  <a:lnTo>
                    <a:pt x="9767" y="1121"/>
                  </a:lnTo>
                  <a:lnTo>
                    <a:pt x="9815" y="1024"/>
                  </a:lnTo>
                  <a:lnTo>
                    <a:pt x="9840" y="951"/>
                  </a:lnTo>
                  <a:lnTo>
                    <a:pt x="9840" y="853"/>
                  </a:lnTo>
                  <a:lnTo>
                    <a:pt x="9840" y="756"/>
                  </a:lnTo>
                  <a:lnTo>
                    <a:pt x="9815" y="658"/>
                  </a:lnTo>
                  <a:lnTo>
                    <a:pt x="9767" y="585"/>
                  </a:lnTo>
                  <a:lnTo>
                    <a:pt x="9694" y="512"/>
                  </a:lnTo>
                  <a:lnTo>
                    <a:pt x="9694" y="512"/>
                  </a:lnTo>
                  <a:lnTo>
                    <a:pt x="9621" y="439"/>
                  </a:lnTo>
                  <a:lnTo>
                    <a:pt x="9548" y="391"/>
                  </a:lnTo>
                  <a:lnTo>
                    <a:pt x="9450" y="366"/>
                  </a:lnTo>
                  <a:lnTo>
                    <a:pt x="9353" y="366"/>
                  </a:lnTo>
                  <a:lnTo>
                    <a:pt x="9255" y="366"/>
                  </a:lnTo>
                  <a:lnTo>
                    <a:pt x="9182" y="391"/>
                  </a:lnTo>
                  <a:lnTo>
                    <a:pt x="9085" y="439"/>
                  </a:lnTo>
                  <a:lnTo>
                    <a:pt x="9012" y="512"/>
                  </a:lnTo>
                  <a:lnTo>
                    <a:pt x="7867" y="1657"/>
                  </a:lnTo>
                  <a:lnTo>
                    <a:pt x="7867" y="1657"/>
                  </a:lnTo>
                  <a:lnTo>
                    <a:pt x="7818" y="1487"/>
                  </a:lnTo>
                  <a:lnTo>
                    <a:pt x="7599" y="317"/>
                  </a:lnTo>
                  <a:lnTo>
                    <a:pt x="7599" y="317"/>
                  </a:lnTo>
                  <a:lnTo>
                    <a:pt x="7575" y="196"/>
                  </a:lnTo>
                  <a:lnTo>
                    <a:pt x="7526" y="98"/>
                  </a:lnTo>
                  <a:lnTo>
                    <a:pt x="7477" y="50"/>
                  </a:lnTo>
                  <a:lnTo>
                    <a:pt x="7404" y="1"/>
                  </a:lnTo>
                  <a:lnTo>
                    <a:pt x="7331" y="1"/>
                  </a:lnTo>
                  <a:lnTo>
                    <a:pt x="7234" y="25"/>
                  </a:lnTo>
                  <a:lnTo>
                    <a:pt x="7161" y="74"/>
                  </a:lnTo>
                  <a:lnTo>
                    <a:pt x="7063" y="147"/>
                  </a:lnTo>
                  <a:lnTo>
                    <a:pt x="5432" y="1754"/>
                  </a:lnTo>
                  <a:lnTo>
                    <a:pt x="5432" y="1754"/>
                  </a:lnTo>
                  <a:lnTo>
                    <a:pt x="5358" y="1852"/>
                  </a:lnTo>
                  <a:lnTo>
                    <a:pt x="5285" y="1974"/>
                  </a:lnTo>
                  <a:lnTo>
                    <a:pt x="5212" y="2120"/>
                  </a:lnTo>
                  <a:lnTo>
                    <a:pt x="5164" y="2242"/>
                  </a:lnTo>
                  <a:lnTo>
                    <a:pt x="5139" y="2388"/>
                  </a:lnTo>
                  <a:lnTo>
                    <a:pt x="5115" y="2534"/>
                  </a:lnTo>
                  <a:lnTo>
                    <a:pt x="5115" y="2680"/>
                  </a:lnTo>
                  <a:lnTo>
                    <a:pt x="5115" y="2802"/>
                  </a:lnTo>
                  <a:lnTo>
                    <a:pt x="5334" y="3971"/>
                  </a:lnTo>
                  <a:lnTo>
                    <a:pt x="5334" y="3971"/>
                  </a:lnTo>
                  <a:lnTo>
                    <a:pt x="5383" y="4141"/>
                  </a:lnTo>
                  <a:lnTo>
                    <a:pt x="147" y="9378"/>
                  </a:lnTo>
                  <a:lnTo>
                    <a:pt x="147" y="9378"/>
                  </a:lnTo>
                  <a:lnTo>
                    <a:pt x="73" y="9451"/>
                  </a:lnTo>
                  <a:lnTo>
                    <a:pt x="25" y="9548"/>
                  </a:lnTo>
                  <a:lnTo>
                    <a:pt x="0" y="9645"/>
                  </a:lnTo>
                  <a:lnTo>
                    <a:pt x="0" y="9718"/>
                  </a:lnTo>
                  <a:lnTo>
                    <a:pt x="0" y="9816"/>
                  </a:lnTo>
                  <a:lnTo>
                    <a:pt x="25" y="9913"/>
                  </a:lnTo>
                  <a:lnTo>
                    <a:pt x="73" y="9986"/>
                  </a:lnTo>
                  <a:lnTo>
                    <a:pt x="147" y="10059"/>
                  </a:lnTo>
                  <a:lnTo>
                    <a:pt x="147" y="10059"/>
                  </a:lnTo>
                  <a:lnTo>
                    <a:pt x="220" y="10133"/>
                  </a:lnTo>
                  <a:lnTo>
                    <a:pt x="293" y="10181"/>
                  </a:lnTo>
                  <a:lnTo>
                    <a:pt x="390" y="10206"/>
                  </a:lnTo>
                  <a:lnTo>
                    <a:pt x="488" y="10206"/>
                  </a:lnTo>
                  <a:lnTo>
                    <a:pt x="488" y="10206"/>
                  </a:lnTo>
                  <a:lnTo>
                    <a:pt x="585" y="10206"/>
                  </a:lnTo>
                  <a:lnTo>
                    <a:pt x="658" y="10181"/>
                  </a:lnTo>
                  <a:lnTo>
                    <a:pt x="755" y="10133"/>
                  </a:lnTo>
                  <a:lnTo>
                    <a:pt x="828" y="10059"/>
                  </a:lnTo>
                  <a:lnTo>
                    <a:pt x="6187" y="4726"/>
                  </a:lnTo>
                  <a:lnTo>
                    <a:pt x="7234" y="4896"/>
                  </a:lnTo>
                  <a:lnTo>
                    <a:pt x="7234" y="4896"/>
                  </a:lnTo>
                  <a:lnTo>
                    <a:pt x="7356" y="4921"/>
                  </a:lnTo>
                  <a:lnTo>
                    <a:pt x="7502" y="4921"/>
                  </a:lnTo>
                  <a:lnTo>
                    <a:pt x="7624" y="4896"/>
                  </a:lnTo>
                  <a:lnTo>
                    <a:pt x="7770" y="4848"/>
                  </a:lnTo>
                  <a:lnTo>
                    <a:pt x="7916" y="4799"/>
                  </a:lnTo>
                  <a:lnTo>
                    <a:pt x="8038" y="4750"/>
                  </a:lnTo>
                  <a:lnTo>
                    <a:pt x="8159" y="4677"/>
                  </a:lnTo>
                  <a:lnTo>
                    <a:pt x="8257" y="4580"/>
                  </a:lnTo>
                  <a:lnTo>
                    <a:pt x="9889" y="2948"/>
                  </a:lnTo>
                  <a:lnTo>
                    <a:pt x="9889" y="2948"/>
                  </a:lnTo>
                  <a:lnTo>
                    <a:pt x="9962" y="2875"/>
                  </a:lnTo>
                  <a:lnTo>
                    <a:pt x="10010" y="2777"/>
                  </a:lnTo>
                  <a:lnTo>
                    <a:pt x="10035" y="2704"/>
                  </a:lnTo>
                  <a:lnTo>
                    <a:pt x="10010" y="2607"/>
                  </a:lnTo>
                  <a:lnTo>
                    <a:pt x="9986" y="2558"/>
                  </a:lnTo>
                  <a:lnTo>
                    <a:pt x="9913" y="2485"/>
                  </a:lnTo>
                  <a:lnTo>
                    <a:pt x="9815" y="2436"/>
                  </a:lnTo>
                  <a:lnTo>
                    <a:pt x="9718" y="2412"/>
                  </a:lnTo>
                  <a:lnTo>
                    <a:pt x="9718" y="2412"/>
                  </a:lnTo>
                  <a:close/>
                </a:path>
              </a:pathLst>
            </a:custGeom>
            <a:noFill/>
            <a:ln w="19050" cap="rnd" cmpd="sng">
              <a:solidFill>
                <a:srgbClr val="18637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2" name="Subtítulo 1">
            <a:extLst>
              <a:ext uri="{FF2B5EF4-FFF2-40B4-BE49-F238E27FC236}">
                <a16:creationId xmlns:a16="http://schemas.microsoft.com/office/drawing/2014/main" id="{3D3394EF-5589-F447-9709-EF6175757383}"/>
              </a:ext>
            </a:extLst>
          </p:cNvPr>
          <p:cNvSpPr txBox="1">
            <a:spLocks/>
          </p:cNvSpPr>
          <p:nvPr/>
        </p:nvSpPr>
        <p:spPr>
          <a:xfrm>
            <a:off x="4250453" y="1007952"/>
            <a:ext cx="4791947" cy="179874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6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8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8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8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8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8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8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8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8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r>
              <a:rPr lang="pt-BR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Referências</a:t>
            </a:r>
          </a:p>
          <a:p>
            <a:pPr>
              <a:lnSpc>
                <a:spcPct val="114000"/>
              </a:lnSpc>
            </a:pPr>
            <a:r>
              <a:rPr lang="pt-BR" sz="1050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https</a:t>
            </a:r>
            <a:r>
              <a:rPr lang="pt-BR" sz="105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://www.w3schools.com/</a:t>
            </a:r>
            <a:r>
              <a:rPr lang="pt-BR" sz="1050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html</a:t>
            </a:r>
            <a:r>
              <a:rPr lang="pt-BR" sz="105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/</a:t>
            </a:r>
            <a:r>
              <a:rPr lang="pt-BR" sz="1050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default.asp</a:t>
            </a:r>
            <a:endParaRPr lang="pt-BR" sz="105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r>
              <a:rPr lang="pt-BR" sz="1100" dirty="0"/>
              <a:t>Jon </a:t>
            </a:r>
            <a:r>
              <a:rPr lang="pt-BR" sz="1100" dirty="0" err="1"/>
              <a:t>Duckett</a:t>
            </a:r>
            <a:r>
              <a:rPr lang="pt-BR" sz="1100" dirty="0"/>
              <a:t> - HTML &amp; CSS </a:t>
            </a:r>
            <a:r>
              <a:rPr lang="pt-BR" sz="900" dirty="0"/>
              <a:t> </a:t>
            </a:r>
            <a:r>
              <a:rPr lang="pt-BR" sz="1100" dirty="0"/>
              <a:t>Design </a:t>
            </a:r>
            <a:r>
              <a:rPr lang="pt-BR" sz="1100" dirty="0" err="1"/>
              <a:t>and</a:t>
            </a:r>
            <a:r>
              <a:rPr lang="pt-BR" sz="1100" dirty="0"/>
              <a:t> Build Websites</a:t>
            </a:r>
          </a:p>
          <a:p>
            <a:r>
              <a:rPr lang="pt-BR" sz="1100" dirty="0" err="1"/>
              <a:t>Caelum</a:t>
            </a:r>
            <a:r>
              <a:rPr lang="pt-BR" sz="1100" dirty="0"/>
              <a:t> - WD43 Desenvolvimento web – HTML, CSS e JavaScript</a:t>
            </a:r>
            <a:endParaRPr lang="pt-BR" sz="9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699508-BBB0-D04A-BE0D-D83276317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input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253EC7D-FB48-FE4A-926B-7357CB2593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000" dirty="0"/>
              <a:t>Uma das mais utilizadas dentro de um formulário HTML</a:t>
            </a:r>
          </a:p>
          <a:p>
            <a:r>
              <a:rPr lang="pt-BR" sz="2000" dirty="0"/>
              <a:t>Atributos mais importantes:</a:t>
            </a:r>
          </a:p>
          <a:p>
            <a:pPr marL="450850" lvl="1" indent="-406400">
              <a:spcAft>
                <a:spcPts val="300"/>
              </a:spcAft>
            </a:pPr>
            <a:r>
              <a:rPr lang="pt-BR" sz="1800" dirty="0" err="1"/>
              <a:t>type</a:t>
            </a:r>
            <a:r>
              <a:rPr lang="pt-BR" sz="1800" dirty="0"/>
              <a:t>: define o tipo de entrada</a:t>
            </a:r>
          </a:p>
          <a:p>
            <a:pPr marL="496888" lvl="3" indent="-314325">
              <a:spcAft>
                <a:spcPts val="600"/>
              </a:spcAft>
            </a:pPr>
            <a:r>
              <a:rPr lang="pt-BR" sz="1400" dirty="0" err="1"/>
              <a:t>text</a:t>
            </a:r>
            <a:r>
              <a:rPr lang="pt-BR" sz="1400" dirty="0"/>
              <a:t>, radio, </a:t>
            </a:r>
            <a:r>
              <a:rPr lang="pt-BR" sz="1400" dirty="0" err="1"/>
              <a:t>checkbox</a:t>
            </a:r>
            <a:r>
              <a:rPr lang="pt-BR" sz="1400" dirty="0"/>
              <a:t>, </a:t>
            </a:r>
            <a:r>
              <a:rPr lang="pt-BR" sz="1400" dirty="0" err="1"/>
              <a:t>password</a:t>
            </a:r>
            <a:r>
              <a:rPr lang="pt-BR" sz="1400" dirty="0"/>
              <a:t>, </a:t>
            </a:r>
            <a:r>
              <a:rPr lang="pt-BR" sz="1400" dirty="0" err="1"/>
              <a:t>hidden</a:t>
            </a:r>
            <a:endParaRPr lang="pt-BR" sz="1400" dirty="0"/>
          </a:p>
          <a:p>
            <a:pPr marL="496888" lvl="3" indent="-314325">
              <a:spcAft>
                <a:spcPts val="600"/>
              </a:spcAft>
            </a:pPr>
            <a:r>
              <a:rPr lang="pt-BR" sz="1400" dirty="0" err="1"/>
              <a:t>button</a:t>
            </a:r>
            <a:r>
              <a:rPr lang="pt-BR" sz="1400" dirty="0"/>
              <a:t>, </a:t>
            </a:r>
            <a:r>
              <a:rPr lang="pt-BR" sz="1400" dirty="0" err="1"/>
              <a:t>submit</a:t>
            </a:r>
            <a:r>
              <a:rPr lang="pt-BR" sz="1400" dirty="0"/>
              <a:t>, reset</a:t>
            </a:r>
          </a:p>
          <a:p>
            <a:pPr marL="496888" lvl="3" indent="-314325">
              <a:spcAft>
                <a:spcPts val="600"/>
              </a:spcAft>
            </a:pPr>
            <a:r>
              <a:rPr lang="pt-BR" sz="1400" dirty="0" err="1"/>
              <a:t>number</a:t>
            </a:r>
            <a:r>
              <a:rPr lang="pt-BR" sz="1400" dirty="0"/>
              <a:t>, </a:t>
            </a:r>
            <a:r>
              <a:rPr lang="pt-BR" sz="1400" dirty="0" err="1"/>
              <a:t>tel</a:t>
            </a:r>
            <a:r>
              <a:rPr lang="pt-BR" sz="1400" dirty="0"/>
              <a:t>, file, </a:t>
            </a:r>
            <a:r>
              <a:rPr lang="pt-BR" sz="1400" dirty="0" err="1"/>
              <a:t>email</a:t>
            </a:r>
            <a:r>
              <a:rPr lang="pt-BR" sz="1400" dirty="0"/>
              <a:t>, </a:t>
            </a:r>
            <a:r>
              <a:rPr lang="pt-BR" sz="1400" dirty="0" err="1"/>
              <a:t>url</a:t>
            </a:r>
            <a:r>
              <a:rPr lang="pt-BR" sz="1400" dirty="0"/>
              <a:t>  </a:t>
            </a:r>
            <a:r>
              <a:rPr lang="pt-BR" sz="1400" b="1" dirty="0"/>
              <a:t>(html5)</a:t>
            </a:r>
          </a:p>
          <a:p>
            <a:pPr marL="496888" lvl="3" indent="-314325">
              <a:spcAft>
                <a:spcPts val="600"/>
              </a:spcAft>
            </a:pPr>
            <a:r>
              <a:rPr lang="pt-BR" sz="1400" dirty="0"/>
              <a:t>time, date, </a:t>
            </a:r>
            <a:r>
              <a:rPr lang="pt-BR" sz="1400" dirty="0" err="1"/>
              <a:t>datetime</a:t>
            </a:r>
            <a:r>
              <a:rPr lang="pt-BR" sz="1400" dirty="0"/>
              <a:t>-local, </a:t>
            </a:r>
            <a:r>
              <a:rPr lang="pt-BR" sz="1400" dirty="0" err="1"/>
              <a:t>month</a:t>
            </a:r>
            <a:r>
              <a:rPr lang="pt-BR" sz="1400" dirty="0"/>
              <a:t>, </a:t>
            </a:r>
            <a:r>
              <a:rPr lang="pt-BR" sz="1400" dirty="0" err="1"/>
              <a:t>week</a:t>
            </a:r>
            <a:r>
              <a:rPr lang="pt-BR" sz="1400" dirty="0"/>
              <a:t> </a:t>
            </a:r>
            <a:r>
              <a:rPr lang="pt-BR" sz="1400" b="1" dirty="0"/>
              <a:t>(html5)</a:t>
            </a:r>
          </a:p>
          <a:p>
            <a:pPr marL="496888" lvl="3" indent="-314325">
              <a:spcAft>
                <a:spcPts val="600"/>
              </a:spcAft>
            </a:pPr>
            <a:r>
              <a:rPr lang="pt-BR" sz="1400" dirty="0"/>
              <a:t>color, </a:t>
            </a:r>
            <a:r>
              <a:rPr lang="pt-BR" sz="1400" dirty="0" err="1"/>
              <a:t>image</a:t>
            </a:r>
            <a:r>
              <a:rPr lang="pt-BR" sz="1400" dirty="0"/>
              <a:t>, range, </a:t>
            </a:r>
            <a:r>
              <a:rPr lang="pt-BR" sz="1400" dirty="0" err="1"/>
              <a:t>search</a:t>
            </a:r>
            <a:r>
              <a:rPr lang="pt-BR" sz="1400" dirty="0"/>
              <a:t> </a:t>
            </a:r>
            <a:r>
              <a:rPr lang="pt-BR" sz="1400" b="1" dirty="0"/>
              <a:t>(html5)</a:t>
            </a:r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2077706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44B841-62C0-F940-B27F-5B730A82C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input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982BBA6-EC5B-2140-92B7-541415B976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Outros atributos importantes:</a:t>
            </a:r>
          </a:p>
          <a:p>
            <a:pPr marL="450850" lvl="1" indent="-360363">
              <a:spcAft>
                <a:spcPts val="600"/>
              </a:spcAft>
              <a:buSzPct val="80000"/>
            </a:pPr>
            <a:r>
              <a:rPr lang="pt-BR" sz="1800" dirty="0" err="1"/>
              <a:t>name</a:t>
            </a:r>
            <a:r>
              <a:rPr lang="pt-BR" sz="1800" dirty="0"/>
              <a:t> - define o </a:t>
            </a:r>
            <a:r>
              <a:rPr lang="pt-BR" sz="1800" dirty="0" err="1"/>
              <a:t>name</a:t>
            </a:r>
            <a:r>
              <a:rPr lang="pt-BR" sz="1800" dirty="0"/>
              <a:t> para o campo de entrada</a:t>
            </a:r>
          </a:p>
          <a:p>
            <a:pPr marL="450850" lvl="1" indent="-360363">
              <a:spcAft>
                <a:spcPts val="600"/>
              </a:spcAft>
              <a:buSzPct val="80000"/>
            </a:pPr>
            <a:r>
              <a:rPr lang="pt-BR" sz="1800" dirty="0" err="1"/>
              <a:t>value</a:t>
            </a:r>
            <a:r>
              <a:rPr lang="pt-BR" sz="1800" dirty="0"/>
              <a:t> – define um valor inicial</a:t>
            </a:r>
          </a:p>
          <a:p>
            <a:pPr marL="450850" lvl="1" indent="-360363">
              <a:spcAft>
                <a:spcPts val="600"/>
              </a:spcAft>
              <a:buSzPct val="80000"/>
            </a:pPr>
            <a:r>
              <a:rPr lang="pt-BR" sz="1800" dirty="0" err="1"/>
              <a:t>required</a:t>
            </a:r>
            <a:r>
              <a:rPr lang="pt-BR" sz="1800" dirty="0"/>
              <a:t> – torna o campo de preenchimento obrigatório</a:t>
            </a:r>
          </a:p>
          <a:p>
            <a:pPr marL="450850" lvl="1" indent="-360363">
              <a:spcAft>
                <a:spcPts val="600"/>
              </a:spcAft>
              <a:buSzPct val="80000"/>
            </a:pPr>
            <a:r>
              <a:rPr lang="pt-BR" sz="1800" dirty="0" err="1"/>
              <a:t>placeholder</a:t>
            </a:r>
            <a:r>
              <a:rPr lang="pt-BR" sz="1800" dirty="0"/>
              <a:t> – descrição do campo</a:t>
            </a:r>
          </a:p>
          <a:p>
            <a:pPr marL="450850" lvl="1" indent="-360363">
              <a:spcAft>
                <a:spcPts val="600"/>
              </a:spcAft>
              <a:buSzPct val="80000"/>
            </a:pPr>
            <a:r>
              <a:rPr lang="pt-BR" sz="1800" dirty="0" err="1"/>
              <a:t>size</a:t>
            </a:r>
            <a:r>
              <a:rPr lang="pt-BR" sz="1800" dirty="0"/>
              <a:t> – define o número máximo de caracteres</a:t>
            </a:r>
          </a:p>
          <a:p>
            <a:pPr marL="450850" lvl="1" indent="-360363">
              <a:spcAft>
                <a:spcPts val="600"/>
              </a:spcAft>
              <a:buSzPct val="80000"/>
            </a:pPr>
            <a:r>
              <a:rPr lang="pt-BR" sz="1800" dirty="0"/>
              <a:t>min/</a:t>
            </a:r>
            <a:r>
              <a:rPr lang="pt-BR" sz="1800" dirty="0" err="1"/>
              <a:t>max</a:t>
            </a:r>
            <a:r>
              <a:rPr lang="pt-BR" sz="1800" dirty="0"/>
              <a:t> – entrada mínima e máxima</a:t>
            </a:r>
          </a:p>
        </p:txBody>
      </p:sp>
    </p:spTree>
    <p:extLst>
      <p:ext uri="{BB962C8B-B14F-4D97-AF65-F5344CB8AC3E}">
        <p14:creationId xmlns:p14="http://schemas.microsoft.com/office/powerpoint/2010/main" val="615437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96DA79-07F3-3B4C-8339-F67729939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Radio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7B4F0B9-DCA0-4F45-A89E-85F95B3B83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000" dirty="0"/>
              <a:t>Entradas selecionada a partir de múltipla escolha</a:t>
            </a:r>
          </a:p>
          <a:p>
            <a:pPr marL="450850" lvl="1" indent="-314325"/>
            <a:r>
              <a:rPr lang="pt-BR" sz="1800" dirty="0"/>
              <a:t>Usar o mesmo </a:t>
            </a:r>
            <a:r>
              <a:rPr lang="pt-BR" sz="1800" dirty="0" err="1"/>
              <a:t>name</a:t>
            </a:r>
            <a:r>
              <a:rPr lang="pt-BR" sz="1800" dirty="0"/>
              <a:t> para os </a:t>
            </a:r>
            <a:r>
              <a:rPr lang="pt-BR" sz="1800" dirty="0" err="1"/>
              <a:t>radios</a:t>
            </a:r>
            <a:r>
              <a:rPr lang="pt-BR" sz="1800" dirty="0"/>
              <a:t> de múltipla escolha</a:t>
            </a:r>
          </a:p>
          <a:p>
            <a:pPr marL="450850" lvl="1" indent="-314325"/>
            <a:endParaRPr lang="pt-BR" sz="1800" dirty="0"/>
          </a:p>
          <a:p>
            <a:pPr marL="136525" lvl="1">
              <a:buNone/>
            </a:pPr>
            <a:r>
              <a:rPr lang="pt-BR" sz="1400" dirty="0">
                <a:solidFill>
                  <a:schemeClr val="accent6"/>
                </a:solidFill>
                <a:latin typeface="Courier" pitchFamily="2" charset="0"/>
              </a:rPr>
              <a:t>&lt;</a:t>
            </a:r>
            <a:r>
              <a:rPr lang="pt-BR" sz="1400" dirty="0" err="1">
                <a:solidFill>
                  <a:schemeClr val="accent6"/>
                </a:solidFill>
                <a:latin typeface="Courier" pitchFamily="2" charset="0"/>
              </a:rPr>
              <a:t>form</a:t>
            </a:r>
            <a:r>
              <a:rPr lang="pt-BR" sz="1400" dirty="0">
                <a:solidFill>
                  <a:schemeClr val="accent6"/>
                </a:solidFill>
                <a:latin typeface="Courier" pitchFamily="2" charset="0"/>
              </a:rPr>
              <a:t>&gt;</a:t>
            </a:r>
            <a:br>
              <a:rPr lang="pt-BR" sz="1400" dirty="0">
                <a:solidFill>
                  <a:schemeClr val="accent6"/>
                </a:solidFill>
                <a:latin typeface="Courier" pitchFamily="2" charset="0"/>
              </a:rPr>
            </a:br>
            <a:r>
              <a:rPr lang="pt-BR" sz="1400" dirty="0">
                <a:solidFill>
                  <a:schemeClr val="accent6"/>
                </a:solidFill>
                <a:latin typeface="Courier" pitchFamily="2" charset="0"/>
              </a:rPr>
              <a:t>  &lt;input</a:t>
            </a:r>
            <a:r>
              <a:rPr lang="pt-BR" sz="1400" dirty="0">
                <a:latin typeface="Courier" pitchFamily="2" charset="0"/>
              </a:rPr>
              <a:t> </a:t>
            </a:r>
            <a:r>
              <a:rPr lang="pt-BR" sz="1400" dirty="0" err="1">
                <a:latin typeface="Courier" pitchFamily="2" charset="0"/>
              </a:rPr>
              <a:t>type</a:t>
            </a:r>
            <a:r>
              <a:rPr lang="pt-BR" sz="1400" dirty="0">
                <a:latin typeface="Courier" pitchFamily="2" charset="0"/>
              </a:rPr>
              <a:t>="radio" id=”1ano" </a:t>
            </a:r>
            <a:r>
              <a:rPr lang="pt-BR" sz="1400" dirty="0" err="1">
                <a:latin typeface="Courier" pitchFamily="2" charset="0"/>
              </a:rPr>
              <a:t>name</a:t>
            </a:r>
            <a:r>
              <a:rPr lang="pt-BR" sz="1400" dirty="0">
                <a:latin typeface="Courier" pitchFamily="2" charset="0"/>
              </a:rPr>
              <a:t>=”turma" </a:t>
            </a:r>
            <a:r>
              <a:rPr lang="pt-BR" sz="1400" dirty="0" err="1">
                <a:latin typeface="Courier" pitchFamily="2" charset="0"/>
              </a:rPr>
              <a:t>value</a:t>
            </a:r>
            <a:r>
              <a:rPr lang="pt-BR" sz="1400" dirty="0">
                <a:latin typeface="Courier" pitchFamily="2" charset="0"/>
              </a:rPr>
              <a:t>=”1ano"&gt;</a:t>
            </a:r>
            <a:br>
              <a:rPr lang="pt-BR" sz="1400" dirty="0">
                <a:latin typeface="Courier" pitchFamily="2" charset="0"/>
              </a:rPr>
            </a:br>
            <a:r>
              <a:rPr lang="pt-BR" sz="1400" dirty="0">
                <a:latin typeface="Courier" pitchFamily="2" charset="0"/>
              </a:rPr>
              <a:t>  </a:t>
            </a:r>
            <a:r>
              <a:rPr lang="pt-BR" sz="1400" dirty="0">
                <a:solidFill>
                  <a:schemeClr val="accent6"/>
                </a:solidFill>
                <a:latin typeface="Courier" pitchFamily="2" charset="0"/>
              </a:rPr>
              <a:t>&lt;</a:t>
            </a:r>
            <a:r>
              <a:rPr lang="pt-BR" sz="1400" dirty="0" err="1">
                <a:solidFill>
                  <a:schemeClr val="accent6"/>
                </a:solidFill>
                <a:latin typeface="Courier" pitchFamily="2" charset="0"/>
              </a:rPr>
              <a:t>label</a:t>
            </a:r>
            <a:r>
              <a:rPr lang="pt-BR" sz="1400" dirty="0">
                <a:latin typeface="Courier" pitchFamily="2" charset="0"/>
              </a:rPr>
              <a:t> for=”1ano"&gt;Primeiro Ano</a:t>
            </a:r>
            <a:r>
              <a:rPr lang="pt-BR" sz="1400" dirty="0">
                <a:solidFill>
                  <a:schemeClr val="accent6"/>
                </a:solidFill>
                <a:latin typeface="Courier" pitchFamily="2" charset="0"/>
              </a:rPr>
              <a:t>&lt;/</a:t>
            </a:r>
            <a:r>
              <a:rPr lang="pt-BR" sz="1400" dirty="0" err="1">
                <a:solidFill>
                  <a:schemeClr val="accent6"/>
                </a:solidFill>
                <a:latin typeface="Courier" pitchFamily="2" charset="0"/>
              </a:rPr>
              <a:t>label</a:t>
            </a:r>
            <a:r>
              <a:rPr lang="pt-BR" sz="1400" dirty="0">
                <a:solidFill>
                  <a:schemeClr val="accent6"/>
                </a:solidFill>
                <a:latin typeface="Courier" pitchFamily="2" charset="0"/>
              </a:rPr>
              <a:t>&gt;&lt;</a:t>
            </a:r>
            <a:r>
              <a:rPr lang="pt-BR" sz="1400" dirty="0" err="1">
                <a:solidFill>
                  <a:schemeClr val="accent6"/>
                </a:solidFill>
                <a:latin typeface="Courier" pitchFamily="2" charset="0"/>
              </a:rPr>
              <a:t>br</a:t>
            </a:r>
            <a:r>
              <a:rPr lang="pt-BR" sz="1400" dirty="0">
                <a:solidFill>
                  <a:schemeClr val="accent6"/>
                </a:solidFill>
                <a:latin typeface="Courier" pitchFamily="2" charset="0"/>
              </a:rPr>
              <a:t>&gt;</a:t>
            </a:r>
            <a:br>
              <a:rPr lang="pt-BR" sz="1400" dirty="0">
                <a:solidFill>
                  <a:schemeClr val="accent6"/>
                </a:solidFill>
                <a:latin typeface="Courier" pitchFamily="2" charset="0"/>
              </a:rPr>
            </a:br>
            <a:r>
              <a:rPr lang="pt-BR" sz="1400" dirty="0">
                <a:solidFill>
                  <a:schemeClr val="accent6"/>
                </a:solidFill>
                <a:latin typeface="Courier" pitchFamily="2" charset="0"/>
              </a:rPr>
              <a:t>  &lt;input</a:t>
            </a:r>
            <a:r>
              <a:rPr lang="pt-BR" sz="1400" dirty="0">
                <a:latin typeface="Courier" pitchFamily="2" charset="0"/>
              </a:rPr>
              <a:t> </a:t>
            </a:r>
            <a:r>
              <a:rPr lang="pt-BR" sz="1400" dirty="0" err="1">
                <a:latin typeface="Courier" pitchFamily="2" charset="0"/>
              </a:rPr>
              <a:t>type</a:t>
            </a:r>
            <a:r>
              <a:rPr lang="pt-BR" sz="1400" dirty="0">
                <a:latin typeface="Courier" pitchFamily="2" charset="0"/>
              </a:rPr>
              <a:t>="radio" id=”2ano" </a:t>
            </a:r>
            <a:r>
              <a:rPr lang="pt-BR" sz="1400" dirty="0" err="1">
                <a:latin typeface="Courier" pitchFamily="2" charset="0"/>
              </a:rPr>
              <a:t>name</a:t>
            </a:r>
            <a:r>
              <a:rPr lang="pt-BR" sz="1400" dirty="0">
                <a:latin typeface="Courier" pitchFamily="2" charset="0"/>
              </a:rPr>
              <a:t>=”turma" </a:t>
            </a:r>
            <a:r>
              <a:rPr lang="pt-BR" sz="1400" dirty="0" err="1">
                <a:latin typeface="Courier" pitchFamily="2" charset="0"/>
              </a:rPr>
              <a:t>value</a:t>
            </a:r>
            <a:r>
              <a:rPr lang="pt-BR" sz="1400" dirty="0">
                <a:latin typeface="Courier" pitchFamily="2" charset="0"/>
              </a:rPr>
              <a:t>=”2ano"&gt;</a:t>
            </a:r>
            <a:br>
              <a:rPr lang="pt-BR" sz="1400" dirty="0">
                <a:latin typeface="Courier" pitchFamily="2" charset="0"/>
              </a:rPr>
            </a:br>
            <a:r>
              <a:rPr lang="pt-BR" sz="1400" dirty="0">
                <a:solidFill>
                  <a:schemeClr val="accent6"/>
                </a:solidFill>
                <a:latin typeface="Courier" pitchFamily="2" charset="0"/>
              </a:rPr>
              <a:t>  &lt;</a:t>
            </a:r>
            <a:r>
              <a:rPr lang="pt-BR" sz="1400" dirty="0" err="1">
                <a:solidFill>
                  <a:schemeClr val="accent6"/>
                </a:solidFill>
                <a:latin typeface="Courier" pitchFamily="2" charset="0"/>
              </a:rPr>
              <a:t>label</a:t>
            </a:r>
            <a:r>
              <a:rPr lang="pt-BR" sz="1400" dirty="0">
                <a:latin typeface="Courier" pitchFamily="2" charset="0"/>
              </a:rPr>
              <a:t> for=”2ano"&gt;Segundo Ano</a:t>
            </a:r>
            <a:r>
              <a:rPr lang="pt-BR" sz="1400" dirty="0">
                <a:solidFill>
                  <a:schemeClr val="accent6"/>
                </a:solidFill>
                <a:latin typeface="Courier" pitchFamily="2" charset="0"/>
              </a:rPr>
              <a:t>&lt;/</a:t>
            </a:r>
            <a:r>
              <a:rPr lang="pt-BR" sz="1400" dirty="0" err="1">
                <a:solidFill>
                  <a:schemeClr val="accent6"/>
                </a:solidFill>
                <a:latin typeface="Courier" pitchFamily="2" charset="0"/>
              </a:rPr>
              <a:t>label</a:t>
            </a:r>
            <a:r>
              <a:rPr lang="pt-BR" sz="1400" dirty="0">
                <a:solidFill>
                  <a:schemeClr val="accent6"/>
                </a:solidFill>
                <a:latin typeface="Courier" pitchFamily="2" charset="0"/>
              </a:rPr>
              <a:t>&gt;&lt;</a:t>
            </a:r>
            <a:r>
              <a:rPr lang="pt-BR" sz="1400" dirty="0" err="1">
                <a:solidFill>
                  <a:schemeClr val="accent6"/>
                </a:solidFill>
                <a:latin typeface="Courier" pitchFamily="2" charset="0"/>
              </a:rPr>
              <a:t>br</a:t>
            </a:r>
            <a:r>
              <a:rPr lang="pt-BR" sz="1400" dirty="0">
                <a:solidFill>
                  <a:schemeClr val="accent6"/>
                </a:solidFill>
                <a:latin typeface="Courier" pitchFamily="2" charset="0"/>
              </a:rPr>
              <a:t>&gt;</a:t>
            </a:r>
            <a:br>
              <a:rPr lang="pt-BR" sz="1400" dirty="0">
                <a:solidFill>
                  <a:schemeClr val="accent6"/>
                </a:solidFill>
                <a:latin typeface="Courier" pitchFamily="2" charset="0"/>
              </a:rPr>
            </a:br>
            <a:r>
              <a:rPr lang="pt-BR" sz="1400" dirty="0">
                <a:solidFill>
                  <a:schemeClr val="accent6"/>
                </a:solidFill>
                <a:latin typeface="Courier" pitchFamily="2" charset="0"/>
              </a:rPr>
              <a:t>  &lt;input</a:t>
            </a:r>
            <a:r>
              <a:rPr lang="pt-BR" sz="1400" dirty="0">
                <a:latin typeface="Courier" pitchFamily="2" charset="0"/>
              </a:rPr>
              <a:t> </a:t>
            </a:r>
            <a:r>
              <a:rPr lang="pt-BR" sz="1400" dirty="0" err="1">
                <a:latin typeface="Courier" pitchFamily="2" charset="0"/>
              </a:rPr>
              <a:t>type</a:t>
            </a:r>
            <a:r>
              <a:rPr lang="pt-BR" sz="1400" dirty="0">
                <a:latin typeface="Courier" pitchFamily="2" charset="0"/>
              </a:rPr>
              <a:t>="radio" id=”3ano" </a:t>
            </a:r>
            <a:r>
              <a:rPr lang="pt-BR" sz="1400" dirty="0" err="1">
                <a:latin typeface="Courier" pitchFamily="2" charset="0"/>
              </a:rPr>
              <a:t>name</a:t>
            </a:r>
            <a:r>
              <a:rPr lang="pt-BR" sz="1400" dirty="0">
                <a:latin typeface="Courier" pitchFamily="2" charset="0"/>
              </a:rPr>
              <a:t>=”turma" </a:t>
            </a:r>
            <a:r>
              <a:rPr lang="pt-BR" sz="1400" dirty="0" err="1">
                <a:latin typeface="Courier" pitchFamily="2" charset="0"/>
              </a:rPr>
              <a:t>value</a:t>
            </a:r>
            <a:r>
              <a:rPr lang="pt-BR" sz="1400" dirty="0">
                <a:latin typeface="Courier" pitchFamily="2" charset="0"/>
              </a:rPr>
              <a:t>=”3ano"&gt;</a:t>
            </a:r>
            <a:br>
              <a:rPr lang="pt-BR" sz="1400" dirty="0">
                <a:latin typeface="Courier" pitchFamily="2" charset="0"/>
              </a:rPr>
            </a:br>
            <a:r>
              <a:rPr lang="pt-BR" sz="1400" dirty="0">
                <a:solidFill>
                  <a:schemeClr val="accent6"/>
                </a:solidFill>
                <a:latin typeface="Courier" pitchFamily="2" charset="0"/>
              </a:rPr>
              <a:t>  &lt;</a:t>
            </a:r>
            <a:r>
              <a:rPr lang="pt-BR" sz="1400" dirty="0" err="1">
                <a:solidFill>
                  <a:schemeClr val="accent6"/>
                </a:solidFill>
                <a:latin typeface="Courier" pitchFamily="2" charset="0"/>
              </a:rPr>
              <a:t>label</a:t>
            </a:r>
            <a:r>
              <a:rPr lang="pt-BR" sz="1400" dirty="0">
                <a:latin typeface="Courier" pitchFamily="2" charset="0"/>
              </a:rPr>
              <a:t> for="</a:t>
            </a:r>
            <a:r>
              <a:rPr lang="pt-BR" sz="1400" dirty="0" err="1">
                <a:latin typeface="Courier" pitchFamily="2" charset="0"/>
              </a:rPr>
              <a:t>other</a:t>
            </a:r>
            <a:r>
              <a:rPr lang="pt-BR" sz="1400" dirty="0">
                <a:latin typeface="Courier" pitchFamily="2" charset="0"/>
              </a:rPr>
              <a:t>"&gt;Terceiro Ano&lt;/</a:t>
            </a:r>
            <a:r>
              <a:rPr lang="pt-BR" sz="1400" dirty="0" err="1">
                <a:latin typeface="Courier" pitchFamily="2" charset="0"/>
              </a:rPr>
              <a:t>label</a:t>
            </a:r>
            <a:r>
              <a:rPr lang="pt-BR" sz="1400" dirty="0">
                <a:latin typeface="Courier" pitchFamily="2" charset="0"/>
              </a:rPr>
              <a:t>&gt;</a:t>
            </a:r>
            <a:br>
              <a:rPr lang="pt-BR" sz="1400" dirty="0">
                <a:latin typeface="Courier" pitchFamily="2" charset="0"/>
              </a:rPr>
            </a:br>
            <a:r>
              <a:rPr lang="pt-BR" sz="1400" dirty="0">
                <a:solidFill>
                  <a:schemeClr val="accent6"/>
                </a:solidFill>
                <a:latin typeface="Courier" pitchFamily="2" charset="0"/>
              </a:rPr>
              <a:t>&lt;/</a:t>
            </a:r>
            <a:r>
              <a:rPr lang="pt-BR" sz="1400" dirty="0" err="1">
                <a:solidFill>
                  <a:schemeClr val="accent6"/>
                </a:solidFill>
                <a:latin typeface="Courier" pitchFamily="2" charset="0"/>
              </a:rPr>
              <a:t>form</a:t>
            </a:r>
            <a:r>
              <a:rPr lang="pt-BR" sz="1400" dirty="0">
                <a:solidFill>
                  <a:schemeClr val="accent6"/>
                </a:solidFill>
                <a:latin typeface="Courier" pitchFamily="2" charset="0"/>
              </a:rPr>
              <a:t>&gt;</a:t>
            </a:r>
            <a:r>
              <a:rPr lang="pt-BR" sz="1400" dirty="0">
                <a:latin typeface="Courier" pitchFamily="2" charset="0"/>
              </a:rPr>
              <a:t> </a:t>
            </a:r>
          </a:p>
          <a:p>
            <a:pPr marL="136525" lvl="1">
              <a:buNone/>
            </a:pP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4914652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9C0875-50A1-754C-B494-F79D24248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Checkbox</a:t>
            </a:r>
            <a:endParaRPr lang="pt-BR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8AA10BA-BDC3-3949-918D-8D251D6E1D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Escolha de zero ou mais opções explícitas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sz="1200" dirty="0">
                <a:latin typeface="Courier" pitchFamily="2" charset="0"/>
              </a:rPr>
              <a:t>&lt;</a:t>
            </a:r>
            <a:r>
              <a:rPr lang="pt-BR" sz="1200" dirty="0" err="1">
                <a:latin typeface="Courier" pitchFamily="2" charset="0"/>
              </a:rPr>
              <a:t>form</a:t>
            </a:r>
            <a:r>
              <a:rPr lang="pt-BR" sz="1200" dirty="0">
                <a:latin typeface="Courier" pitchFamily="2" charset="0"/>
              </a:rPr>
              <a:t>&gt;</a:t>
            </a:r>
            <a:br>
              <a:rPr lang="pt-BR" sz="1200" dirty="0">
                <a:latin typeface="Courier" pitchFamily="2" charset="0"/>
              </a:rPr>
            </a:br>
            <a:r>
              <a:rPr lang="pt-BR" sz="1200" dirty="0">
                <a:latin typeface="Courier" pitchFamily="2" charset="0"/>
              </a:rPr>
              <a:t>  &lt;input </a:t>
            </a:r>
            <a:r>
              <a:rPr lang="pt-BR" sz="1200" dirty="0" err="1">
                <a:latin typeface="Courier" pitchFamily="2" charset="0"/>
              </a:rPr>
              <a:t>type</a:t>
            </a:r>
            <a:r>
              <a:rPr lang="pt-BR" sz="1200" dirty="0">
                <a:latin typeface="Courier" pitchFamily="2" charset="0"/>
              </a:rPr>
              <a:t>="</a:t>
            </a:r>
            <a:r>
              <a:rPr lang="pt-BR" sz="1200" dirty="0" err="1">
                <a:latin typeface="Courier" pitchFamily="2" charset="0"/>
              </a:rPr>
              <a:t>checkbox</a:t>
            </a:r>
            <a:r>
              <a:rPr lang="pt-BR" sz="1200" dirty="0">
                <a:latin typeface="Courier" pitchFamily="2" charset="0"/>
              </a:rPr>
              <a:t>" id="vehicle1" </a:t>
            </a:r>
            <a:r>
              <a:rPr lang="pt-BR" sz="1200" dirty="0" err="1">
                <a:latin typeface="Courier" pitchFamily="2" charset="0"/>
              </a:rPr>
              <a:t>name</a:t>
            </a:r>
            <a:r>
              <a:rPr lang="pt-BR" sz="1200" dirty="0">
                <a:latin typeface="Courier" pitchFamily="2" charset="0"/>
              </a:rPr>
              <a:t>=”transporte1" </a:t>
            </a:r>
            <a:r>
              <a:rPr lang="pt-BR" sz="1200" dirty="0" err="1">
                <a:latin typeface="Courier" pitchFamily="2" charset="0"/>
              </a:rPr>
              <a:t>value</a:t>
            </a:r>
            <a:r>
              <a:rPr lang="pt-BR" sz="1200" dirty="0">
                <a:latin typeface="Courier" pitchFamily="2" charset="0"/>
              </a:rPr>
              <a:t>="</a:t>
            </a:r>
            <a:r>
              <a:rPr lang="pt-BR" sz="1200" dirty="0" err="1">
                <a:latin typeface="Courier" pitchFamily="2" charset="0"/>
              </a:rPr>
              <a:t>Bike</a:t>
            </a:r>
            <a:r>
              <a:rPr lang="pt-BR" sz="1200" dirty="0">
                <a:latin typeface="Courier" pitchFamily="2" charset="0"/>
              </a:rPr>
              <a:t>"&gt;</a:t>
            </a:r>
            <a:br>
              <a:rPr lang="pt-BR" sz="1200" dirty="0">
                <a:latin typeface="Courier" pitchFamily="2" charset="0"/>
              </a:rPr>
            </a:br>
            <a:r>
              <a:rPr lang="pt-BR" sz="1200" dirty="0">
                <a:latin typeface="Courier" pitchFamily="2" charset="0"/>
              </a:rPr>
              <a:t>  &lt;</a:t>
            </a:r>
            <a:r>
              <a:rPr lang="pt-BR" sz="1200" dirty="0" err="1">
                <a:latin typeface="Courier" pitchFamily="2" charset="0"/>
              </a:rPr>
              <a:t>label</a:t>
            </a:r>
            <a:r>
              <a:rPr lang="pt-BR" sz="1200" dirty="0">
                <a:latin typeface="Courier" pitchFamily="2" charset="0"/>
              </a:rPr>
              <a:t> for="vehicle1"&gt; Eu tenho uma </a:t>
            </a:r>
            <a:r>
              <a:rPr lang="pt-BR" sz="1200" dirty="0" err="1">
                <a:latin typeface="Courier" pitchFamily="2" charset="0"/>
              </a:rPr>
              <a:t>bike</a:t>
            </a:r>
            <a:r>
              <a:rPr lang="pt-BR" sz="1200" dirty="0">
                <a:latin typeface="Courier" pitchFamily="2" charset="0"/>
              </a:rPr>
              <a:t>&lt;/</a:t>
            </a:r>
            <a:r>
              <a:rPr lang="pt-BR" sz="1200" dirty="0" err="1">
                <a:latin typeface="Courier" pitchFamily="2" charset="0"/>
              </a:rPr>
              <a:t>label</a:t>
            </a:r>
            <a:r>
              <a:rPr lang="pt-BR" sz="1200" dirty="0">
                <a:latin typeface="Courier" pitchFamily="2" charset="0"/>
              </a:rPr>
              <a:t>&gt;&lt;</a:t>
            </a:r>
            <a:r>
              <a:rPr lang="pt-BR" sz="1200" dirty="0" err="1">
                <a:latin typeface="Courier" pitchFamily="2" charset="0"/>
              </a:rPr>
              <a:t>br</a:t>
            </a:r>
            <a:r>
              <a:rPr lang="pt-BR" sz="1200" dirty="0">
                <a:latin typeface="Courier" pitchFamily="2" charset="0"/>
              </a:rPr>
              <a:t>&gt;</a:t>
            </a:r>
            <a:br>
              <a:rPr lang="pt-BR" sz="1200" dirty="0">
                <a:latin typeface="Courier" pitchFamily="2" charset="0"/>
              </a:rPr>
            </a:br>
            <a:r>
              <a:rPr lang="pt-BR" sz="1200" dirty="0">
                <a:latin typeface="Courier" pitchFamily="2" charset="0"/>
              </a:rPr>
              <a:t>  &lt;input </a:t>
            </a:r>
            <a:r>
              <a:rPr lang="pt-BR" sz="1200" dirty="0" err="1">
                <a:latin typeface="Courier" pitchFamily="2" charset="0"/>
              </a:rPr>
              <a:t>type</a:t>
            </a:r>
            <a:r>
              <a:rPr lang="pt-BR" sz="1200" dirty="0">
                <a:latin typeface="Courier" pitchFamily="2" charset="0"/>
              </a:rPr>
              <a:t>="</a:t>
            </a:r>
            <a:r>
              <a:rPr lang="pt-BR" sz="1200" dirty="0" err="1">
                <a:latin typeface="Courier" pitchFamily="2" charset="0"/>
              </a:rPr>
              <a:t>checkbox</a:t>
            </a:r>
            <a:r>
              <a:rPr lang="pt-BR" sz="1200" dirty="0">
                <a:latin typeface="Courier" pitchFamily="2" charset="0"/>
              </a:rPr>
              <a:t>" id="vehicle2" </a:t>
            </a:r>
            <a:r>
              <a:rPr lang="pt-BR" sz="1200" dirty="0" err="1">
                <a:latin typeface="Courier" pitchFamily="2" charset="0"/>
              </a:rPr>
              <a:t>name</a:t>
            </a:r>
            <a:r>
              <a:rPr lang="pt-BR" sz="1200" dirty="0">
                <a:latin typeface="Courier" pitchFamily="2" charset="0"/>
              </a:rPr>
              <a:t>=" transporte2" </a:t>
            </a:r>
            <a:r>
              <a:rPr lang="pt-BR" sz="1200" dirty="0" err="1">
                <a:latin typeface="Courier" pitchFamily="2" charset="0"/>
              </a:rPr>
              <a:t>value</a:t>
            </a:r>
            <a:r>
              <a:rPr lang="pt-BR" sz="1200" dirty="0">
                <a:latin typeface="Courier" pitchFamily="2" charset="0"/>
              </a:rPr>
              <a:t>="Carro"&gt;</a:t>
            </a:r>
            <a:br>
              <a:rPr lang="pt-BR" sz="1200" dirty="0">
                <a:latin typeface="Courier" pitchFamily="2" charset="0"/>
              </a:rPr>
            </a:br>
            <a:r>
              <a:rPr lang="pt-BR" sz="1200" dirty="0">
                <a:latin typeface="Courier" pitchFamily="2" charset="0"/>
              </a:rPr>
              <a:t>  &lt;</a:t>
            </a:r>
            <a:r>
              <a:rPr lang="pt-BR" sz="1200" dirty="0" err="1">
                <a:latin typeface="Courier" pitchFamily="2" charset="0"/>
              </a:rPr>
              <a:t>label</a:t>
            </a:r>
            <a:r>
              <a:rPr lang="pt-BR" sz="1200" dirty="0">
                <a:latin typeface="Courier" pitchFamily="2" charset="0"/>
              </a:rPr>
              <a:t> for="vehicle2"&gt; Eu tenho um carro&lt;/</a:t>
            </a:r>
            <a:r>
              <a:rPr lang="pt-BR" sz="1200" dirty="0" err="1">
                <a:latin typeface="Courier" pitchFamily="2" charset="0"/>
              </a:rPr>
              <a:t>label</a:t>
            </a:r>
            <a:r>
              <a:rPr lang="pt-BR" sz="1200" dirty="0">
                <a:latin typeface="Courier" pitchFamily="2" charset="0"/>
              </a:rPr>
              <a:t>&gt;&lt;</a:t>
            </a:r>
            <a:r>
              <a:rPr lang="pt-BR" sz="1200" dirty="0" err="1">
                <a:latin typeface="Courier" pitchFamily="2" charset="0"/>
              </a:rPr>
              <a:t>br</a:t>
            </a:r>
            <a:r>
              <a:rPr lang="pt-BR" sz="1200" dirty="0">
                <a:latin typeface="Courier" pitchFamily="2" charset="0"/>
              </a:rPr>
              <a:t>&gt;</a:t>
            </a:r>
            <a:br>
              <a:rPr lang="pt-BR" sz="1200" dirty="0">
                <a:latin typeface="Courier" pitchFamily="2" charset="0"/>
              </a:rPr>
            </a:br>
            <a:r>
              <a:rPr lang="pt-BR" sz="1200" dirty="0">
                <a:latin typeface="Courier" pitchFamily="2" charset="0"/>
              </a:rPr>
              <a:t>  &lt;input </a:t>
            </a:r>
            <a:r>
              <a:rPr lang="pt-BR" sz="1200" dirty="0" err="1">
                <a:latin typeface="Courier" pitchFamily="2" charset="0"/>
              </a:rPr>
              <a:t>type</a:t>
            </a:r>
            <a:r>
              <a:rPr lang="pt-BR" sz="1200" dirty="0">
                <a:latin typeface="Courier" pitchFamily="2" charset="0"/>
              </a:rPr>
              <a:t>="</a:t>
            </a:r>
            <a:r>
              <a:rPr lang="pt-BR" sz="1200" dirty="0" err="1">
                <a:latin typeface="Courier" pitchFamily="2" charset="0"/>
              </a:rPr>
              <a:t>checkbox</a:t>
            </a:r>
            <a:r>
              <a:rPr lang="pt-BR" sz="1200" dirty="0">
                <a:latin typeface="Courier" pitchFamily="2" charset="0"/>
              </a:rPr>
              <a:t>" id="vehicle3" </a:t>
            </a:r>
            <a:r>
              <a:rPr lang="pt-BR" sz="1200" dirty="0" err="1">
                <a:latin typeface="Courier" pitchFamily="2" charset="0"/>
              </a:rPr>
              <a:t>name</a:t>
            </a:r>
            <a:r>
              <a:rPr lang="pt-BR" sz="1200" dirty="0">
                <a:latin typeface="Courier" pitchFamily="2" charset="0"/>
              </a:rPr>
              <a:t>=" transporte3" </a:t>
            </a:r>
            <a:r>
              <a:rPr lang="pt-BR" sz="1200" dirty="0" err="1">
                <a:latin typeface="Courier" pitchFamily="2" charset="0"/>
              </a:rPr>
              <a:t>value</a:t>
            </a:r>
            <a:r>
              <a:rPr lang="pt-BR" sz="1200" dirty="0">
                <a:latin typeface="Courier" pitchFamily="2" charset="0"/>
              </a:rPr>
              <a:t>="Barco"&gt;</a:t>
            </a:r>
            <a:br>
              <a:rPr lang="pt-BR" sz="1200" dirty="0">
                <a:latin typeface="Courier" pitchFamily="2" charset="0"/>
              </a:rPr>
            </a:br>
            <a:r>
              <a:rPr lang="pt-BR" sz="1200" dirty="0">
                <a:latin typeface="Courier" pitchFamily="2" charset="0"/>
              </a:rPr>
              <a:t>  &lt;</a:t>
            </a:r>
            <a:r>
              <a:rPr lang="pt-BR" sz="1200" dirty="0" err="1">
                <a:latin typeface="Courier" pitchFamily="2" charset="0"/>
              </a:rPr>
              <a:t>label</a:t>
            </a:r>
            <a:r>
              <a:rPr lang="pt-BR" sz="1200" dirty="0">
                <a:latin typeface="Courier" pitchFamily="2" charset="0"/>
              </a:rPr>
              <a:t> for="vehicle3"&gt; Eu tenho um barco&lt;/</a:t>
            </a:r>
            <a:r>
              <a:rPr lang="pt-BR" sz="1200" dirty="0" err="1">
                <a:latin typeface="Courier" pitchFamily="2" charset="0"/>
              </a:rPr>
              <a:t>label</a:t>
            </a:r>
            <a:r>
              <a:rPr lang="pt-BR" sz="1200" dirty="0">
                <a:latin typeface="Courier" pitchFamily="2" charset="0"/>
              </a:rPr>
              <a:t>&gt;</a:t>
            </a:r>
            <a:br>
              <a:rPr lang="pt-BR" sz="1200" dirty="0">
                <a:latin typeface="Courier" pitchFamily="2" charset="0"/>
              </a:rPr>
            </a:br>
            <a:r>
              <a:rPr lang="pt-BR" sz="1200" dirty="0">
                <a:latin typeface="Courier" pitchFamily="2" charset="0"/>
              </a:rPr>
              <a:t>&lt;/</a:t>
            </a:r>
            <a:r>
              <a:rPr lang="pt-BR" sz="1200" dirty="0" err="1">
                <a:latin typeface="Courier" pitchFamily="2" charset="0"/>
              </a:rPr>
              <a:t>form</a:t>
            </a:r>
            <a:r>
              <a:rPr lang="pt-BR" sz="1200" dirty="0">
                <a:latin typeface="Courier" pitchFamily="2" charset="0"/>
              </a:rPr>
              <a:t>&gt; </a:t>
            </a:r>
            <a:endParaRPr lang="pt-BR" dirty="0">
              <a:latin typeface="Courier" pitchFamily="2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25055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0074E0-1CA3-4840-9DDA-22CE1D24C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Select</a:t>
            </a:r>
            <a:endParaRPr lang="pt-BR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0AE245B-C75E-E04A-9DB2-4F6FE3D453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Escolha de um único item a partir de uma lista</a:t>
            </a:r>
          </a:p>
          <a:p>
            <a:pPr marL="0" indent="0">
              <a:buNone/>
            </a:pPr>
            <a:r>
              <a:rPr lang="pt-BR" sz="1600" dirty="0">
                <a:solidFill>
                  <a:schemeClr val="accent6"/>
                </a:solidFill>
                <a:latin typeface="Courier" pitchFamily="2" charset="0"/>
              </a:rPr>
              <a:t>&lt;</a:t>
            </a:r>
            <a:r>
              <a:rPr lang="pt-BR" sz="1600" dirty="0" err="1">
                <a:solidFill>
                  <a:schemeClr val="accent6"/>
                </a:solidFill>
                <a:latin typeface="Courier" pitchFamily="2" charset="0"/>
              </a:rPr>
              <a:t>select</a:t>
            </a:r>
            <a:r>
              <a:rPr lang="pt-BR" sz="1600" dirty="0">
                <a:latin typeface="Courier" pitchFamily="2" charset="0"/>
              </a:rPr>
              <a:t> </a:t>
            </a:r>
            <a:r>
              <a:rPr lang="pt-BR" sz="1600" dirty="0" err="1">
                <a:latin typeface="Courier" pitchFamily="2" charset="0"/>
              </a:rPr>
              <a:t>name</a:t>
            </a:r>
            <a:r>
              <a:rPr lang="pt-BR" sz="1600" dirty="0">
                <a:latin typeface="Courier" pitchFamily="2" charset="0"/>
              </a:rPr>
              <a:t>=”turma”&gt;</a:t>
            </a:r>
          </a:p>
          <a:p>
            <a:pPr marL="0" indent="0">
              <a:buNone/>
            </a:pPr>
            <a:r>
              <a:rPr lang="pt-BR" sz="1600" dirty="0">
                <a:solidFill>
                  <a:schemeClr val="accent6"/>
                </a:solidFill>
                <a:latin typeface="Courier" pitchFamily="2" charset="0"/>
              </a:rPr>
              <a:t>    &lt;</a:t>
            </a:r>
            <a:r>
              <a:rPr lang="pt-BR" sz="1600" dirty="0" err="1">
                <a:solidFill>
                  <a:schemeClr val="accent6"/>
                </a:solidFill>
                <a:latin typeface="Courier" pitchFamily="2" charset="0"/>
              </a:rPr>
              <a:t>option</a:t>
            </a:r>
            <a:r>
              <a:rPr lang="pt-BR" sz="1600" dirty="0">
                <a:latin typeface="Courier" pitchFamily="2" charset="0"/>
              </a:rPr>
              <a:t> </a:t>
            </a:r>
            <a:r>
              <a:rPr lang="pt-BR" sz="1600" dirty="0" err="1">
                <a:latin typeface="Courier" pitchFamily="2" charset="0"/>
              </a:rPr>
              <a:t>value</a:t>
            </a:r>
            <a:r>
              <a:rPr lang="pt-BR" sz="1600" dirty="0">
                <a:latin typeface="Courier" pitchFamily="2" charset="0"/>
              </a:rPr>
              <a:t>=“</a:t>
            </a:r>
            <a:r>
              <a:rPr lang="pt-BR" sz="1600" dirty="0">
                <a:solidFill>
                  <a:schemeClr val="accent3">
                    <a:lumMod val="50000"/>
                  </a:schemeClr>
                </a:solidFill>
                <a:latin typeface="Courier" pitchFamily="2" charset="0"/>
              </a:rPr>
              <a:t>1ano</a:t>
            </a:r>
            <a:r>
              <a:rPr lang="pt-BR" sz="1600" dirty="0">
                <a:latin typeface="Courier" pitchFamily="2" charset="0"/>
              </a:rPr>
              <a:t>”&gt;Primeiro ano</a:t>
            </a:r>
            <a:r>
              <a:rPr lang="pt-BR" sz="1600" dirty="0">
                <a:solidFill>
                  <a:schemeClr val="accent6"/>
                </a:solidFill>
                <a:latin typeface="Courier" pitchFamily="2" charset="0"/>
              </a:rPr>
              <a:t>&lt;/</a:t>
            </a:r>
            <a:r>
              <a:rPr lang="pt-BR" sz="1600" dirty="0" err="1">
                <a:solidFill>
                  <a:schemeClr val="accent6"/>
                </a:solidFill>
                <a:latin typeface="Courier" pitchFamily="2" charset="0"/>
              </a:rPr>
              <a:t>option</a:t>
            </a:r>
            <a:r>
              <a:rPr lang="pt-BR" sz="1600" dirty="0">
                <a:solidFill>
                  <a:schemeClr val="accent6"/>
                </a:solidFill>
                <a:latin typeface="Courier" pitchFamily="2" charset="0"/>
              </a:rPr>
              <a:t>&gt;</a:t>
            </a:r>
          </a:p>
          <a:p>
            <a:pPr marL="0" indent="0">
              <a:buNone/>
            </a:pPr>
            <a:r>
              <a:rPr lang="pt-BR" sz="1600" dirty="0">
                <a:solidFill>
                  <a:schemeClr val="accent6"/>
                </a:solidFill>
                <a:latin typeface="Courier" pitchFamily="2" charset="0"/>
              </a:rPr>
              <a:t>    &lt;</a:t>
            </a:r>
            <a:r>
              <a:rPr lang="pt-BR" sz="1600" dirty="0" err="1">
                <a:solidFill>
                  <a:schemeClr val="accent6"/>
                </a:solidFill>
                <a:latin typeface="Courier" pitchFamily="2" charset="0"/>
              </a:rPr>
              <a:t>option</a:t>
            </a:r>
            <a:r>
              <a:rPr lang="pt-BR" sz="1600" dirty="0">
                <a:solidFill>
                  <a:schemeClr val="accent6"/>
                </a:solidFill>
                <a:latin typeface="Courier" pitchFamily="2" charset="0"/>
              </a:rPr>
              <a:t> </a:t>
            </a:r>
            <a:r>
              <a:rPr lang="pt-BR" sz="1600" dirty="0" err="1">
                <a:latin typeface="Courier" pitchFamily="2" charset="0"/>
              </a:rPr>
              <a:t>value</a:t>
            </a:r>
            <a:r>
              <a:rPr lang="pt-BR" sz="1600" dirty="0">
                <a:latin typeface="Courier" pitchFamily="2" charset="0"/>
              </a:rPr>
              <a:t>=“</a:t>
            </a:r>
            <a:r>
              <a:rPr lang="pt-BR" sz="1600" dirty="0">
                <a:solidFill>
                  <a:schemeClr val="accent3">
                    <a:lumMod val="50000"/>
                  </a:schemeClr>
                </a:solidFill>
                <a:latin typeface="Courier" pitchFamily="2" charset="0"/>
              </a:rPr>
              <a:t>2ano</a:t>
            </a:r>
            <a:r>
              <a:rPr lang="pt-BR" sz="1600" dirty="0">
                <a:latin typeface="Courier" pitchFamily="2" charset="0"/>
              </a:rPr>
              <a:t>”&gt;Segundo ano</a:t>
            </a:r>
            <a:r>
              <a:rPr lang="pt-BR" sz="1600" dirty="0">
                <a:solidFill>
                  <a:schemeClr val="accent6"/>
                </a:solidFill>
                <a:latin typeface="Courier" pitchFamily="2" charset="0"/>
              </a:rPr>
              <a:t>&lt;/</a:t>
            </a:r>
            <a:r>
              <a:rPr lang="pt-BR" sz="1600" dirty="0" err="1">
                <a:solidFill>
                  <a:schemeClr val="accent6"/>
                </a:solidFill>
                <a:latin typeface="Courier" pitchFamily="2" charset="0"/>
              </a:rPr>
              <a:t>option</a:t>
            </a:r>
            <a:r>
              <a:rPr lang="pt-BR" sz="1600" dirty="0">
                <a:solidFill>
                  <a:schemeClr val="accent6"/>
                </a:solidFill>
                <a:latin typeface="Courier" pitchFamily="2" charset="0"/>
              </a:rPr>
              <a:t>&gt;</a:t>
            </a:r>
          </a:p>
          <a:p>
            <a:pPr marL="0" indent="0">
              <a:buNone/>
            </a:pPr>
            <a:r>
              <a:rPr lang="pt-BR" sz="1600" dirty="0">
                <a:solidFill>
                  <a:schemeClr val="accent6"/>
                </a:solidFill>
                <a:latin typeface="Courier" pitchFamily="2" charset="0"/>
              </a:rPr>
              <a:t>    &lt;</a:t>
            </a:r>
            <a:r>
              <a:rPr lang="pt-BR" sz="1600" dirty="0" err="1">
                <a:solidFill>
                  <a:schemeClr val="accent6"/>
                </a:solidFill>
                <a:latin typeface="Courier" pitchFamily="2" charset="0"/>
              </a:rPr>
              <a:t>option</a:t>
            </a:r>
            <a:r>
              <a:rPr lang="pt-BR" sz="1600" dirty="0">
                <a:solidFill>
                  <a:schemeClr val="accent6"/>
                </a:solidFill>
                <a:latin typeface="Courier" pitchFamily="2" charset="0"/>
              </a:rPr>
              <a:t> </a:t>
            </a:r>
            <a:r>
              <a:rPr lang="pt-BR" sz="1600" dirty="0" err="1">
                <a:latin typeface="Courier" pitchFamily="2" charset="0"/>
              </a:rPr>
              <a:t>value</a:t>
            </a:r>
            <a:r>
              <a:rPr lang="pt-BR" sz="1600" dirty="0">
                <a:latin typeface="Courier" pitchFamily="2" charset="0"/>
              </a:rPr>
              <a:t>=“</a:t>
            </a:r>
            <a:r>
              <a:rPr lang="pt-BR" sz="1600" dirty="0">
                <a:solidFill>
                  <a:schemeClr val="accent3">
                    <a:lumMod val="50000"/>
                  </a:schemeClr>
                </a:solidFill>
                <a:latin typeface="Courier" pitchFamily="2" charset="0"/>
              </a:rPr>
              <a:t>3ano</a:t>
            </a:r>
            <a:r>
              <a:rPr lang="pt-BR" sz="1600" dirty="0">
                <a:latin typeface="Courier" pitchFamily="2" charset="0"/>
              </a:rPr>
              <a:t>”&gt;Terceiro ano</a:t>
            </a:r>
            <a:r>
              <a:rPr lang="pt-BR" sz="1600" dirty="0">
                <a:solidFill>
                  <a:schemeClr val="accent6"/>
                </a:solidFill>
                <a:latin typeface="Courier" pitchFamily="2" charset="0"/>
              </a:rPr>
              <a:t>&lt;/</a:t>
            </a:r>
            <a:r>
              <a:rPr lang="pt-BR" sz="1600" dirty="0" err="1">
                <a:solidFill>
                  <a:schemeClr val="accent6"/>
                </a:solidFill>
                <a:latin typeface="Courier" pitchFamily="2" charset="0"/>
              </a:rPr>
              <a:t>option</a:t>
            </a:r>
            <a:r>
              <a:rPr lang="pt-BR" sz="1600" dirty="0">
                <a:solidFill>
                  <a:schemeClr val="accent6"/>
                </a:solidFill>
                <a:latin typeface="Courier" pitchFamily="2" charset="0"/>
              </a:rPr>
              <a:t>&gt;</a:t>
            </a:r>
          </a:p>
          <a:p>
            <a:pPr marL="0" indent="0">
              <a:buNone/>
            </a:pPr>
            <a:r>
              <a:rPr lang="pt-BR" sz="1600" dirty="0">
                <a:solidFill>
                  <a:schemeClr val="accent6"/>
                </a:solidFill>
                <a:latin typeface="Courier" pitchFamily="2" charset="0"/>
              </a:rPr>
              <a:t>&lt;/</a:t>
            </a:r>
            <a:r>
              <a:rPr lang="pt-BR" sz="1600" dirty="0" err="1">
                <a:solidFill>
                  <a:schemeClr val="accent6"/>
                </a:solidFill>
                <a:latin typeface="Courier" pitchFamily="2" charset="0"/>
              </a:rPr>
              <a:t>select</a:t>
            </a:r>
            <a:r>
              <a:rPr lang="pt-BR" sz="1600" dirty="0">
                <a:solidFill>
                  <a:schemeClr val="accent6"/>
                </a:solidFill>
                <a:latin typeface="Courier" pitchFamily="2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6656358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6BD776-368F-7A45-AB1F-A8A74AD54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Novos campos </a:t>
            </a:r>
            <a:r>
              <a:rPr lang="pt-BR" dirty="0" err="1"/>
              <a:t>html</a:t>
            </a:r>
            <a:r>
              <a:rPr lang="pt-BR" dirty="0"/>
              <a:t> 5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B15E167-721F-E944-B6C7-B06B725AD5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6888" lvl="2" indent="-314325">
              <a:spcAft>
                <a:spcPts val="600"/>
              </a:spcAft>
            </a:pPr>
            <a:r>
              <a:rPr lang="pt-BR" sz="1400" dirty="0" err="1"/>
              <a:t>number</a:t>
            </a:r>
            <a:r>
              <a:rPr lang="pt-BR" sz="1400" dirty="0"/>
              <a:t>, </a:t>
            </a:r>
            <a:r>
              <a:rPr lang="pt-BR" sz="1400" dirty="0" err="1"/>
              <a:t>tel</a:t>
            </a:r>
            <a:r>
              <a:rPr lang="pt-BR" sz="1400" dirty="0"/>
              <a:t>, file, </a:t>
            </a:r>
            <a:r>
              <a:rPr lang="pt-BR" sz="1400" dirty="0" err="1"/>
              <a:t>email</a:t>
            </a:r>
            <a:r>
              <a:rPr lang="pt-BR" sz="1400" dirty="0"/>
              <a:t>, </a:t>
            </a:r>
            <a:r>
              <a:rPr lang="pt-BR" sz="1400" dirty="0" err="1"/>
              <a:t>url</a:t>
            </a:r>
            <a:r>
              <a:rPr lang="pt-BR" sz="1400" dirty="0"/>
              <a:t>  </a:t>
            </a:r>
            <a:r>
              <a:rPr lang="pt-BR" sz="1400" b="1" dirty="0"/>
              <a:t>(html5)</a:t>
            </a:r>
          </a:p>
          <a:p>
            <a:pPr marL="496888" lvl="2" indent="-314325">
              <a:spcAft>
                <a:spcPts val="600"/>
              </a:spcAft>
            </a:pPr>
            <a:r>
              <a:rPr lang="pt-BR" sz="1400" dirty="0"/>
              <a:t>time, date, </a:t>
            </a:r>
            <a:r>
              <a:rPr lang="pt-BR" sz="1400" dirty="0" err="1"/>
              <a:t>datetime</a:t>
            </a:r>
            <a:r>
              <a:rPr lang="pt-BR" sz="1400" dirty="0"/>
              <a:t>-local, </a:t>
            </a:r>
            <a:r>
              <a:rPr lang="pt-BR" sz="1400" dirty="0" err="1"/>
              <a:t>month</a:t>
            </a:r>
            <a:r>
              <a:rPr lang="pt-BR" sz="1400" dirty="0"/>
              <a:t>, </a:t>
            </a:r>
            <a:r>
              <a:rPr lang="pt-BR" sz="1400" dirty="0" err="1"/>
              <a:t>week</a:t>
            </a:r>
            <a:r>
              <a:rPr lang="pt-BR" sz="1400" dirty="0"/>
              <a:t> </a:t>
            </a:r>
            <a:r>
              <a:rPr lang="pt-BR" sz="1400" b="1" dirty="0"/>
              <a:t>(html5)</a:t>
            </a:r>
          </a:p>
          <a:p>
            <a:pPr marL="496888" lvl="2" indent="-314325">
              <a:spcAft>
                <a:spcPts val="600"/>
              </a:spcAft>
            </a:pPr>
            <a:r>
              <a:rPr lang="pt-BR" sz="1400" dirty="0"/>
              <a:t>color, </a:t>
            </a:r>
            <a:r>
              <a:rPr lang="pt-BR" sz="1400" dirty="0" err="1"/>
              <a:t>image</a:t>
            </a:r>
            <a:r>
              <a:rPr lang="pt-BR" sz="1400" dirty="0"/>
              <a:t>, range, </a:t>
            </a:r>
            <a:r>
              <a:rPr lang="pt-BR" sz="1400" dirty="0" err="1"/>
              <a:t>search</a:t>
            </a:r>
            <a:r>
              <a:rPr lang="pt-BR" sz="1400" dirty="0"/>
              <a:t> </a:t>
            </a:r>
            <a:r>
              <a:rPr lang="pt-BR" sz="1400" b="1" dirty="0"/>
              <a:t>(html5)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724709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084199-7936-B645-ABF0-E9A966F54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Elementos de formulário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0D52C1D-0568-7D42-A545-54704A0090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pt-BR" sz="2000" dirty="0"/>
              <a:t>&lt;</a:t>
            </a:r>
            <a:r>
              <a:rPr lang="pt-BR" sz="2000" dirty="0" err="1"/>
              <a:t>fieldset</a:t>
            </a:r>
            <a:r>
              <a:rPr lang="pt-BR" sz="2000" dirty="0"/>
              <a:t>&gt; - define um agrupamento de campos</a:t>
            </a:r>
          </a:p>
          <a:p>
            <a:pPr>
              <a:spcAft>
                <a:spcPts val="600"/>
              </a:spcAft>
            </a:pPr>
            <a:r>
              <a:rPr lang="pt-BR" sz="2000" dirty="0"/>
              <a:t>&lt;</a:t>
            </a:r>
            <a:r>
              <a:rPr lang="pt-BR" sz="2000" dirty="0" err="1"/>
              <a:t>legend</a:t>
            </a:r>
            <a:r>
              <a:rPr lang="pt-BR" sz="2000" dirty="0"/>
              <a:t>&gt; - define um título para agrupamento de campos</a:t>
            </a:r>
          </a:p>
          <a:p>
            <a:pPr>
              <a:spcAft>
                <a:spcPts val="600"/>
              </a:spcAft>
            </a:pPr>
            <a:r>
              <a:rPr lang="pt-BR" sz="2000" dirty="0"/>
              <a:t>&lt;</a:t>
            </a:r>
            <a:r>
              <a:rPr lang="pt-BR" sz="2000" dirty="0" err="1"/>
              <a:t>label</a:t>
            </a:r>
            <a:r>
              <a:rPr lang="pt-BR" sz="2000" dirty="0"/>
              <a:t>&gt; - define um rótulo para um campo</a:t>
            </a:r>
          </a:p>
          <a:p>
            <a:pPr>
              <a:spcAft>
                <a:spcPts val="600"/>
              </a:spcAft>
            </a:pPr>
            <a:r>
              <a:rPr lang="pt-BR" sz="2000" dirty="0"/>
              <a:t>&lt;output&gt; - define um elemento de saída para o formulário</a:t>
            </a:r>
          </a:p>
        </p:txBody>
      </p:sp>
    </p:spTree>
    <p:extLst>
      <p:ext uri="{BB962C8B-B14F-4D97-AF65-F5344CB8AC3E}">
        <p14:creationId xmlns:p14="http://schemas.microsoft.com/office/powerpoint/2010/main" val="33314273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ctrTitle"/>
          </p:nvPr>
        </p:nvSpPr>
        <p:spPr>
          <a:xfrm>
            <a:off x="685800" y="2601425"/>
            <a:ext cx="6981092" cy="11598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4400" dirty="0" err="1"/>
              <a:t>Formulários</a:t>
            </a:r>
            <a:endParaRPr lang="en" sz="4400" dirty="0"/>
          </a:p>
        </p:txBody>
      </p:sp>
      <p:sp>
        <p:nvSpPr>
          <p:cNvPr id="2" name="Subtítulo 1">
            <a:extLst>
              <a:ext uri="{FF2B5EF4-FFF2-40B4-BE49-F238E27FC236}">
                <a16:creationId xmlns:a16="http://schemas.microsoft.com/office/drawing/2014/main" id="{5E4C26A1-5B5F-6E49-BF52-E0B508D3F9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Professor Rafael Escalfoni</a:t>
            </a:r>
          </a:p>
        </p:txBody>
      </p:sp>
      <p:grpSp>
        <p:nvGrpSpPr>
          <p:cNvPr id="99" name="Shape 99"/>
          <p:cNvGrpSpPr/>
          <p:nvPr/>
        </p:nvGrpSpPr>
        <p:grpSpPr>
          <a:xfrm>
            <a:off x="753267" y="1029785"/>
            <a:ext cx="964541" cy="1011307"/>
            <a:chOff x="5961125" y="1623900"/>
            <a:chExt cx="427450" cy="448175"/>
          </a:xfrm>
        </p:grpSpPr>
        <p:sp>
          <p:nvSpPr>
            <p:cNvPr id="100" name="Shape 100"/>
            <p:cNvSpPr/>
            <p:nvPr/>
          </p:nvSpPr>
          <p:spPr>
            <a:xfrm>
              <a:off x="5961125" y="1678700"/>
              <a:ext cx="376925" cy="376925"/>
            </a:xfrm>
            <a:custGeom>
              <a:avLst/>
              <a:gdLst/>
              <a:ahLst/>
              <a:cxnLst/>
              <a:rect l="0" t="0" r="0" b="0"/>
              <a:pathLst>
                <a:path w="15077" h="15077" fill="none" extrusionOk="0">
                  <a:moveTo>
                    <a:pt x="11813" y="1340"/>
                  </a:moveTo>
                  <a:lnTo>
                    <a:pt x="11813" y="1340"/>
                  </a:lnTo>
                  <a:lnTo>
                    <a:pt x="11350" y="1024"/>
                  </a:lnTo>
                  <a:lnTo>
                    <a:pt x="10863" y="780"/>
                  </a:lnTo>
                  <a:lnTo>
                    <a:pt x="10351" y="537"/>
                  </a:lnTo>
                  <a:lnTo>
                    <a:pt x="9816" y="342"/>
                  </a:lnTo>
                  <a:lnTo>
                    <a:pt x="9280" y="196"/>
                  </a:lnTo>
                  <a:lnTo>
                    <a:pt x="8720" y="98"/>
                  </a:lnTo>
                  <a:lnTo>
                    <a:pt x="8135" y="25"/>
                  </a:lnTo>
                  <a:lnTo>
                    <a:pt x="7551" y="1"/>
                  </a:lnTo>
                  <a:lnTo>
                    <a:pt x="7551" y="1"/>
                  </a:lnTo>
                  <a:lnTo>
                    <a:pt x="7161" y="1"/>
                  </a:lnTo>
                  <a:lnTo>
                    <a:pt x="6771" y="50"/>
                  </a:lnTo>
                  <a:lnTo>
                    <a:pt x="6406" y="98"/>
                  </a:lnTo>
                  <a:lnTo>
                    <a:pt x="6041" y="147"/>
                  </a:lnTo>
                  <a:lnTo>
                    <a:pt x="5675" y="244"/>
                  </a:lnTo>
                  <a:lnTo>
                    <a:pt x="5310" y="342"/>
                  </a:lnTo>
                  <a:lnTo>
                    <a:pt x="4969" y="464"/>
                  </a:lnTo>
                  <a:lnTo>
                    <a:pt x="4628" y="585"/>
                  </a:lnTo>
                  <a:lnTo>
                    <a:pt x="4287" y="731"/>
                  </a:lnTo>
                  <a:lnTo>
                    <a:pt x="3970" y="902"/>
                  </a:lnTo>
                  <a:lnTo>
                    <a:pt x="3654" y="1097"/>
                  </a:lnTo>
                  <a:lnTo>
                    <a:pt x="3337" y="1292"/>
                  </a:lnTo>
                  <a:lnTo>
                    <a:pt x="3045" y="1486"/>
                  </a:lnTo>
                  <a:lnTo>
                    <a:pt x="2753" y="1730"/>
                  </a:lnTo>
                  <a:lnTo>
                    <a:pt x="2485" y="1949"/>
                  </a:lnTo>
                  <a:lnTo>
                    <a:pt x="2217" y="2217"/>
                  </a:lnTo>
                  <a:lnTo>
                    <a:pt x="1973" y="2461"/>
                  </a:lnTo>
                  <a:lnTo>
                    <a:pt x="1730" y="2753"/>
                  </a:lnTo>
                  <a:lnTo>
                    <a:pt x="1510" y="3021"/>
                  </a:lnTo>
                  <a:lnTo>
                    <a:pt x="1291" y="3313"/>
                  </a:lnTo>
                  <a:lnTo>
                    <a:pt x="1096" y="3630"/>
                  </a:lnTo>
                  <a:lnTo>
                    <a:pt x="926" y="3946"/>
                  </a:lnTo>
                  <a:lnTo>
                    <a:pt x="755" y="4263"/>
                  </a:lnTo>
                  <a:lnTo>
                    <a:pt x="609" y="4604"/>
                  </a:lnTo>
                  <a:lnTo>
                    <a:pt x="463" y="4945"/>
                  </a:lnTo>
                  <a:lnTo>
                    <a:pt x="341" y="5286"/>
                  </a:lnTo>
                  <a:lnTo>
                    <a:pt x="244" y="5651"/>
                  </a:lnTo>
                  <a:lnTo>
                    <a:pt x="171" y="6016"/>
                  </a:lnTo>
                  <a:lnTo>
                    <a:pt x="98" y="6382"/>
                  </a:lnTo>
                  <a:lnTo>
                    <a:pt x="49" y="6771"/>
                  </a:lnTo>
                  <a:lnTo>
                    <a:pt x="25" y="7137"/>
                  </a:lnTo>
                  <a:lnTo>
                    <a:pt x="0" y="7526"/>
                  </a:lnTo>
                  <a:lnTo>
                    <a:pt x="0" y="7526"/>
                  </a:lnTo>
                  <a:lnTo>
                    <a:pt x="25" y="7916"/>
                  </a:lnTo>
                  <a:lnTo>
                    <a:pt x="49" y="8306"/>
                  </a:lnTo>
                  <a:lnTo>
                    <a:pt x="98" y="8671"/>
                  </a:lnTo>
                  <a:lnTo>
                    <a:pt x="171" y="9061"/>
                  </a:lnTo>
                  <a:lnTo>
                    <a:pt x="244" y="9426"/>
                  </a:lnTo>
                  <a:lnTo>
                    <a:pt x="341" y="9767"/>
                  </a:lnTo>
                  <a:lnTo>
                    <a:pt x="463" y="10132"/>
                  </a:lnTo>
                  <a:lnTo>
                    <a:pt x="609" y="10473"/>
                  </a:lnTo>
                  <a:lnTo>
                    <a:pt x="755" y="10790"/>
                  </a:lnTo>
                  <a:lnTo>
                    <a:pt x="926" y="11131"/>
                  </a:lnTo>
                  <a:lnTo>
                    <a:pt x="1096" y="11448"/>
                  </a:lnTo>
                  <a:lnTo>
                    <a:pt x="1291" y="11740"/>
                  </a:lnTo>
                  <a:lnTo>
                    <a:pt x="1510" y="12032"/>
                  </a:lnTo>
                  <a:lnTo>
                    <a:pt x="1730" y="12324"/>
                  </a:lnTo>
                  <a:lnTo>
                    <a:pt x="1973" y="12592"/>
                  </a:lnTo>
                  <a:lnTo>
                    <a:pt x="2217" y="12860"/>
                  </a:lnTo>
                  <a:lnTo>
                    <a:pt x="2485" y="13104"/>
                  </a:lnTo>
                  <a:lnTo>
                    <a:pt x="2753" y="13347"/>
                  </a:lnTo>
                  <a:lnTo>
                    <a:pt x="3045" y="13567"/>
                  </a:lnTo>
                  <a:lnTo>
                    <a:pt x="3337" y="13786"/>
                  </a:lnTo>
                  <a:lnTo>
                    <a:pt x="3654" y="13981"/>
                  </a:lnTo>
                  <a:lnTo>
                    <a:pt x="3970" y="14151"/>
                  </a:lnTo>
                  <a:lnTo>
                    <a:pt x="4287" y="14322"/>
                  </a:lnTo>
                  <a:lnTo>
                    <a:pt x="4628" y="14468"/>
                  </a:lnTo>
                  <a:lnTo>
                    <a:pt x="4969" y="14614"/>
                  </a:lnTo>
                  <a:lnTo>
                    <a:pt x="5310" y="14736"/>
                  </a:lnTo>
                  <a:lnTo>
                    <a:pt x="5675" y="14833"/>
                  </a:lnTo>
                  <a:lnTo>
                    <a:pt x="6041" y="14906"/>
                  </a:lnTo>
                  <a:lnTo>
                    <a:pt x="6406" y="14979"/>
                  </a:lnTo>
                  <a:lnTo>
                    <a:pt x="6771" y="15028"/>
                  </a:lnTo>
                  <a:lnTo>
                    <a:pt x="7161" y="15052"/>
                  </a:lnTo>
                  <a:lnTo>
                    <a:pt x="7551" y="15077"/>
                  </a:lnTo>
                  <a:lnTo>
                    <a:pt x="7551" y="15077"/>
                  </a:lnTo>
                  <a:lnTo>
                    <a:pt x="7940" y="15052"/>
                  </a:lnTo>
                  <a:lnTo>
                    <a:pt x="8306" y="15028"/>
                  </a:lnTo>
                  <a:lnTo>
                    <a:pt x="8695" y="14979"/>
                  </a:lnTo>
                  <a:lnTo>
                    <a:pt x="9061" y="14906"/>
                  </a:lnTo>
                  <a:lnTo>
                    <a:pt x="9426" y="14833"/>
                  </a:lnTo>
                  <a:lnTo>
                    <a:pt x="9791" y="14736"/>
                  </a:lnTo>
                  <a:lnTo>
                    <a:pt x="10132" y="14614"/>
                  </a:lnTo>
                  <a:lnTo>
                    <a:pt x="10473" y="14468"/>
                  </a:lnTo>
                  <a:lnTo>
                    <a:pt x="10814" y="14322"/>
                  </a:lnTo>
                  <a:lnTo>
                    <a:pt x="11131" y="14151"/>
                  </a:lnTo>
                  <a:lnTo>
                    <a:pt x="11447" y="13981"/>
                  </a:lnTo>
                  <a:lnTo>
                    <a:pt x="11764" y="13786"/>
                  </a:lnTo>
                  <a:lnTo>
                    <a:pt x="12056" y="13567"/>
                  </a:lnTo>
                  <a:lnTo>
                    <a:pt x="12348" y="13347"/>
                  </a:lnTo>
                  <a:lnTo>
                    <a:pt x="12616" y="13104"/>
                  </a:lnTo>
                  <a:lnTo>
                    <a:pt x="12884" y="12860"/>
                  </a:lnTo>
                  <a:lnTo>
                    <a:pt x="13128" y="12592"/>
                  </a:lnTo>
                  <a:lnTo>
                    <a:pt x="13371" y="12324"/>
                  </a:lnTo>
                  <a:lnTo>
                    <a:pt x="13591" y="12032"/>
                  </a:lnTo>
                  <a:lnTo>
                    <a:pt x="13785" y="11740"/>
                  </a:lnTo>
                  <a:lnTo>
                    <a:pt x="13980" y="11448"/>
                  </a:lnTo>
                  <a:lnTo>
                    <a:pt x="14175" y="11131"/>
                  </a:lnTo>
                  <a:lnTo>
                    <a:pt x="14346" y="10790"/>
                  </a:lnTo>
                  <a:lnTo>
                    <a:pt x="14492" y="10473"/>
                  </a:lnTo>
                  <a:lnTo>
                    <a:pt x="14613" y="10132"/>
                  </a:lnTo>
                  <a:lnTo>
                    <a:pt x="14735" y="9767"/>
                  </a:lnTo>
                  <a:lnTo>
                    <a:pt x="14857" y="9426"/>
                  </a:lnTo>
                  <a:lnTo>
                    <a:pt x="14930" y="9061"/>
                  </a:lnTo>
                  <a:lnTo>
                    <a:pt x="15003" y="8671"/>
                  </a:lnTo>
                  <a:lnTo>
                    <a:pt x="15052" y="8306"/>
                  </a:lnTo>
                  <a:lnTo>
                    <a:pt x="15076" y="7916"/>
                  </a:lnTo>
                  <a:lnTo>
                    <a:pt x="15076" y="7526"/>
                  </a:lnTo>
                  <a:lnTo>
                    <a:pt x="15076" y="7526"/>
                  </a:lnTo>
                  <a:lnTo>
                    <a:pt x="15052" y="6918"/>
                  </a:lnTo>
                  <a:lnTo>
                    <a:pt x="14979" y="6309"/>
                  </a:lnTo>
                  <a:lnTo>
                    <a:pt x="14857" y="5724"/>
                  </a:lnTo>
                  <a:lnTo>
                    <a:pt x="14687" y="5164"/>
                  </a:lnTo>
                  <a:lnTo>
                    <a:pt x="14492" y="4604"/>
                  </a:lnTo>
                  <a:lnTo>
                    <a:pt x="14248" y="4068"/>
                  </a:lnTo>
                  <a:lnTo>
                    <a:pt x="13956" y="3581"/>
                  </a:lnTo>
                  <a:lnTo>
                    <a:pt x="13615" y="3094"/>
                  </a:lnTo>
                </a:path>
              </a:pathLst>
            </a:custGeom>
            <a:noFill/>
            <a:ln w="19050" cap="rnd" cmpd="sng">
              <a:solidFill>
                <a:srgbClr val="18637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1" name="Shape 101"/>
            <p:cNvSpPr/>
            <p:nvPr/>
          </p:nvSpPr>
          <p:spPr>
            <a:xfrm>
              <a:off x="6009825" y="1727425"/>
              <a:ext cx="279500" cy="279500"/>
            </a:xfrm>
            <a:custGeom>
              <a:avLst/>
              <a:gdLst/>
              <a:ahLst/>
              <a:cxnLst/>
              <a:rect l="0" t="0" r="0" b="0"/>
              <a:pathLst>
                <a:path w="11180" h="11180" fill="none" extrusionOk="0">
                  <a:moveTo>
                    <a:pt x="10181" y="2387"/>
                  </a:moveTo>
                  <a:lnTo>
                    <a:pt x="10181" y="2387"/>
                  </a:lnTo>
                  <a:lnTo>
                    <a:pt x="10400" y="2728"/>
                  </a:lnTo>
                  <a:lnTo>
                    <a:pt x="10595" y="3093"/>
                  </a:lnTo>
                  <a:lnTo>
                    <a:pt x="10766" y="3483"/>
                  </a:lnTo>
                  <a:lnTo>
                    <a:pt x="10912" y="3873"/>
                  </a:lnTo>
                  <a:lnTo>
                    <a:pt x="11034" y="4287"/>
                  </a:lnTo>
                  <a:lnTo>
                    <a:pt x="11107" y="4701"/>
                  </a:lnTo>
                  <a:lnTo>
                    <a:pt x="11180" y="5139"/>
                  </a:lnTo>
                  <a:lnTo>
                    <a:pt x="11180" y="5577"/>
                  </a:lnTo>
                  <a:lnTo>
                    <a:pt x="11180" y="5577"/>
                  </a:lnTo>
                  <a:lnTo>
                    <a:pt x="11155" y="6162"/>
                  </a:lnTo>
                  <a:lnTo>
                    <a:pt x="11082" y="6722"/>
                  </a:lnTo>
                  <a:lnTo>
                    <a:pt x="10936" y="7234"/>
                  </a:lnTo>
                  <a:lnTo>
                    <a:pt x="10741" y="7769"/>
                  </a:lnTo>
                  <a:lnTo>
                    <a:pt x="10522" y="8257"/>
                  </a:lnTo>
                  <a:lnTo>
                    <a:pt x="10230" y="8695"/>
                  </a:lnTo>
                  <a:lnTo>
                    <a:pt x="9913" y="9133"/>
                  </a:lnTo>
                  <a:lnTo>
                    <a:pt x="9548" y="9523"/>
                  </a:lnTo>
                  <a:lnTo>
                    <a:pt x="9158" y="9888"/>
                  </a:lnTo>
                  <a:lnTo>
                    <a:pt x="8720" y="10205"/>
                  </a:lnTo>
                  <a:lnTo>
                    <a:pt x="8257" y="10497"/>
                  </a:lnTo>
                  <a:lnTo>
                    <a:pt x="7770" y="10741"/>
                  </a:lnTo>
                  <a:lnTo>
                    <a:pt x="7259" y="10911"/>
                  </a:lnTo>
                  <a:lnTo>
                    <a:pt x="6723" y="11057"/>
                  </a:lnTo>
                  <a:lnTo>
                    <a:pt x="6163" y="11155"/>
                  </a:lnTo>
                  <a:lnTo>
                    <a:pt x="5603" y="11179"/>
                  </a:lnTo>
                  <a:lnTo>
                    <a:pt x="5603" y="11179"/>
                  </a:lnTo>
                  <a:lnTo>
                    <a:pt x="5018" y="11155"/>
                  </a:lnTo>
                  <a:lnTo>
                    <a:pt x="4482" y="11057"/>
                  </a:lnTo>
                  <a:lnTo>
                    <a:pt x="3946" y="10911"/>
                  </a:lnTo>
                  <a:lnTo>
                    <a:pt x="3435" y="10741"/>
                  </a:lnTo>
                  <a:lnTo>
                    <a:pt x="2948" y="10497"/>
                  </a:lnTo>
                  <a:lnTo>
                    <a:pt x="2485" y="10205"/>
                  </a:lnTo>
                  <a:lnTo>
                    <a:pt x="2047" y="9888"/>
                  </a:lnTo>
                  <a:lnTo>
                    <a:pt x="1657" y="9523"/>
                  </a:lnTo>
                  <a:lnTo>
                    <a:pt x="1292" y="9133"/>
                  </a:lnTo>
                  <a:lnTo>
                    <a:pt x="975" y="8695"/>
                  </a:lnTo>
                  <a:lnTo>
                    <a:pt x="683" y="8257"/>
                  </a:lnTo>
                  <a:lnTo>
                    <a:pt x="464" y="7769"/>
                  </a:lnTo>
                  <a:lnTo>
                    <a:pt x="269" y="7234"/>
                  </a:lnTo>
                  <a:lnTo>
                    <a:pt x="123" y="6722"/>
                  </a:lnTo>
                  <a:lnTo>
                    <a:pt x="50" y="6162"/>
                  </a:lnTo>
                  <a:lnTo>
                    <a:pt x="1" y="5577"/>
                  </a:lnTo>
                  <a:lnTo>
                    <a:pt x="1" y="5577"/>
                  </a:lnTo>
                  <a:lnTo>
                    <a:pt x="50" y="5017"/>
                  </a:lnTo>
                  <a:lnTo>
                    <a:pt x="123" y="4457"/>
                  </a:lnTo>
                  <a:lnTo>
                    <a:pt x="269" y="3921"/>
                  </a:lnTo>
                  <a:lnTo>
                    <a:pt x="464" y="3410"/>
                  </a:lnTo>
                  <a:lnTo>
                    <a:pt x="683" y="2923"/>
                  </a:lnTo>
                  <a:lnTo>
                    <a:pt x="975" y="2460"/>
                  </a:lnTo>
                  <a:lnTo>
                    <a:pt x="1292" y="2046"/>
                  </a:lnTo>
                  <a:lnTo>
                    <a:pt x="1657" y="1632"/>
                  </a:lnTo>
                  <a:lnTo>
                    <a:pt x="2047" y="1267"/>
                  </a:lnTo>
                  <a:lnTo>
                    <a:pt x="2485" y="950"/>
                  </a:lnTo>
                  <a:lnTo>
                    <a:pt x="2948" y="682"/>
                  </a:lnTo>
                  <a:lnTo>
                    <a:pt x="3435" y="439"/>
                  </a:lnTo>
                  <a:lnTo>
                    <a:pt x="3946" y="244"/>
                  </a:lnTo>
                  <a:lnTo>
                    <a:pt x="4482" y="122"/>
                  </a:lnTo>
                  <a:lnTo>
                    <a:pt x="5018" y="25"/>
                  </a:lnTo>
                  <a:lnTo>
                    <a:pt x="5603" y="0"/>
                  </a:lnTo>
                  <a:lnTo>
                    <a:pt x="5603" y="0"/>
                  </a:lnTo>
                  <a:lnTo>
                    <a:pt x="6041" y="25"/>
                  </a:lnTo>
                  <a:lnTo>
                    <a:pt x="6479" y="73"/>
                  </a:lnTo>
                  <a:lnTo>
                    <a:pt x="6893" y="146"/>
                  </a:lnTo>
                  <a:lnTo>
                    <a:pt x="7307" y="268"/>
                  </a:lnTo>
                  <a:lnTo>
                    <a:pt x="7697" y="414"/>
                  </a:lnTo>
                  <a:lnTo>
                    <a:pt x="8087" y="585"/>
                  </a:lnTo>
                  <a:lnTo>
                    <a:pt x="8452" y="780"/>
                  </a:lnTo>
                  <a:lnTo>
                    <a:pt x="8793" y="999"/>
                  </a:lnTo>
                </a:path>
              </a:pathLst>
            </a:custGeom>
            <a:noFill/>
            <a:ln w="19050" cap="rnd" cmpd="sng">
              <a:solidFill>
                <a:srgbClr val="18637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2" name="Shape 102"/>
            <p:cNvSpPr/>
            <p:nvPr/>
          </p:nvSpPr>
          <p:spPr>
            <a:xfrm>
              <a:off x="6107250" y="1824850"/>
              <a:ext cx="84650" cy="84650"/>
            </a:xfrm>
            <a:custGeom>
              <a:avLst/>
              <a:gdLst/>
              <a:ahLst/>
              <a:cxnLst/>
              <a:rect l="0" t="0" r="0" b="0"/>
              <a:pathLst>
                <a:path w="3386" h="3386" fill="none" extrusionOk="0">
                  <a:moveTo>
                    <a:pt x="3362" y="1388"/>
                  </a:moveTo>
                  <a:lnTo>
                    <a:pt x="3362" y="1388"/>
                  </a:lnTo>
                  <a:lnTo>
                    <a:pt x="3386" y="1680"/>
                  </a:lnTo>
                  <a:lnTo>
                    <a:pt x="3386" y="1680"/>
                  </a:lnTo>
                  <a:lnTo>
                    <a:pt x="3386" y="1851"/>
                  </a:lnTo>
                  <a:lnTo>
                    <a:pt x="3362" y="2021"/>
                  </a:lnTo>
                  <a:lnTo>
                    <a:pt x="3313" y="2192"/>
                  </a:lnTo>
                  <a:lnTo>
                    <a:pt x="3264" y="2338"/>
                  </a:lnTo>
                  <a:lnTo>
                    <a:pt x="3191" y="2484"/>
                  </a:lnTo>
                  <a:lnTo>
                    <a:pt x="3118" y="2630"/>
                  </a:lnTo>
                  <a:lnTo>
                    <a:pt x="3021" y="2776"/>
                  </a:lnTo>
                  <a:lnTo>
                    <a:pt x="2899" y="2898"/>
                  </a:lnTo>
                  <a:lnTo>
                    <a:pt x="2777" y="2996"/>
                  </a:lnTo>
                  <a:lnTo>
                    <a:pt x="2655" y="3093"/>
                  </a:lnTo>
                  <a:lnTo>
                    <a:pt x="2509" y="3191"/>
                  </a:lnTo>
                  <a:lnTo>
                    <a:pt x="2363" y="3239"/>
                  </a:lnTo>
                  <a:lnTo>
                    <a:pt x="2217" y="3312"/>
                  </a:lnTo>
                  <a:lnTo>
                    <a:pt x="2046" y="3337"/>
                  </a:lnTo>
                  <a:lnTo>
                    <a:pt x="1876" y="3385"/>
                  </a:lnTo>
                  <a:lnTo>
                    <a:pt x="1706" y="3385"/>
                  </a:lnTo>
                  <a:lnTo>
                    <a:pt x="1706" y="3385"/>
                  </a:lnTo>
                  <a:lnTo>
                    <a:pt x="1535" y="3385"/>
                  </a:lnTo>
                  <a:lnTo>
                    <a:pt x="1365" y="3337"/>
                  </a:lnTo>
                  <a:lnTo>
                    <a:pt x="1194" y="3312"/>
                  </a:lnTo>
                  <a:lnTo>
                    <a:pt x="1048" y="3239"/>
                  </a:lnTo>
                  <a:lnTo>
                    <a:pt x="902" y="3191"/>
                  </a:lnTo>
                  <a:lnTo>
                    <a:pt x="756" y="3093"/>
                  </a:lnTo>
                  <a:lnTo>
                    <a:pt x="634" y="2996"/>
                  </a:lnTo>
                  <a:lnTo>
                    <a:pt x="512" y="2898"/>
                  </a:lnTo>
                  <a:lnTo>
                    <a:pt x="390" y="2776"/>
                  </a:lnTo>
                  <a:lnTo>
                    <a:pt x="293" y="2630"/>
                  </a:lnTo>
                  <a:lnTo>
                    <a:pt x="220" y="2484"/>
                  </a:lnTo>
                  <a:lnTo>
                    <a:pt x="147" y="2338"/>
                  </a:lnTo>
                  <a:lnTo>
                    <a:pt x="74" y="2192"/>
                  </a:lnTo>
                  <a:lnTo>
                    <a:pt x="49" y="2021"/>
                  </a:lnTo>
                  <a:lnTo>
                    <a:pt x="25" y="1851"/>
                  </a:lnTo>
                  <a:lnTo>
                    <a:pt x="1" y="1680"/>
                  </a:lnTo>
                  <a:lnTo>
                    <a:pt x="1" y="1680"/>
                  </a:lnTo>
                  <a:lnTo>
                    <a:pt x="25" y="1510"/>
                  </a:lnTo>
                  <a:lnTo>
                    <a:pt x="49" y="1340"/>
                  </a:lnTo>
                  <a:lnTo>
                    <a:pt x="74" y="1193"/>
                  </a:lnTo>
                  <a:lnTo>
                    <a:pt x="147" y="1023"/>
                  </a:lnTo>
                  <a:lnTo>
                    <a:pt x="220" y="877"/>
                  </a:lnTo>
                  <a:lnTo>
                    <a:pt x="293" y="731"/>
                  </a:lnTo>
                  <a:lnTo>
                    <a:pt x="390" y="609"/>
                  </a:lnTo>
                  <a:lnTo>
                    <a:pt x="512" y="487"/>
                  </a:lnTo>
                  <a:lnTo>
                    <a:pt x="634" y="390"/>
                  </a:lnTo>
                  <a:lnTo>
                    <a:pt x="756" y="292"/>
                  </a:lnTo>
                  <a:lnTo>
                    <a:pt x="902" y="195"/>
                  </a:lnTo>
                  <a:lnTo>
                    <a:pt x="1048" y="122"/>
                  </a:lnTo>
                  <a:lnTo>
                    <a:pt x="1194" y="73"/>
                  </a:lnTo>
                  <a:lnTo>
                    <a:pt x="1365" y="24"/>
                  </a:lnTo>
                  <a:lnTo>
                    <a:pt x="1535" y="0"/>
                  </a:lnTo>
                  <a:lnTo>
                    <a:pt x="1706" y="0"/>
                  </a:lnTo>
                  <a:lnTo>
                    <a:pt x="1706" y="0"/>
                  </a:lnTo>
                  <a:lnTo>
                    <a:pt x="1998" y="24"/>
                  </a:lnTo>
                </a:path>
              </a:pathLst>
            </a:custGeom>
            <a:noFill/>
            <a:ln w="19050" cap="rnd" cmpd="sng">
              <a:solidFill>
                <a:srgbClr val="18637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3" name="Shape 103"/>
            <p:cNvSpPr/>
            <p:nvPr/>
          </p:nvSpPr>
          <p:spPr>
            <a:xfrm>
              <a:off x="6058550" y="1776125"/>
              <a:ext cx="182075" cy="182075"/>
            </a:xfrm>
            <a:custGeom>
              <a:avLst/>
              <a:gdLst/>
              <a:ahLst/>
              <a:cxnLst/>
              <a:rect l="0" t="0" r="0" b="0"/>
              <a:pathLst>
                <a:path w="7283" h="7283" fill="none" extrusionOk="0">
                  <a:moveTo>
                    <a:pt x="5431" y="463"/>
                  </a:moveTo>
                  <a:lnTo>
                    <a:pt x="5431" y="463"/>
                  </a:lnTo>
                  <a:lnTo>
                    <a:pt x="5042" y="269"/>
                  </a:lnTo>
                  <a:lnTo>
                    <a:pt x="4823" y="195"/>
                  </a:lnTo>
                  <a:lnTo>
                    <a:pt x="4603" y="122"/>
                  </a:lnTo>
                  <a:lnTo>
                    <a:pt x="4360" y="74"/>
                  </a:lnTo>
                  <a:lnTo>
                    <a:pt x="4141" y="25"/>
                  </a:lnTo>
                  <a:lnTo>
                    <a:pt x="3897" y="1"/>
                  </a:lnTo>
                  <a:lnTo>
                    <a:pt x="3654" y="1"/>
                  </a:lnTo>
                  <a:lnTo>
                    <a:pt x="3654" y="1"/>
                  </a:lnTo>
                  <a:lnTo>
                    <a:pt x="3288" y="25"/>
                  </a:lnTo>
                  <a:lnTo>
                    <a:pt x="2923" y="74"/>
                  </a:lnTo>
                  <a:lnTo>
                    <a:pt x="2558" y="147"/>
                  </a:lnTo>
                  <a:lnTo>
                    <a:pt x="2241" y="293"/>
                  </a:lnTo>
                  <a:lnTo>
                    <a:pt x="1924" y="439"/>
                  </a:lnTo>
                  <a:lnTo>
                    <a:pt x="1608" y="609"/>
                  </a:lnTo>
                  <a:lnTo>
                    <a:pt x="1340" y="829"/>
                  </a:lnTo>
                  <a:lnTo>
                    <a:pt x="1072" y="1072"/>
                  </a:lnTo>
                  <a:lnTo>
                    <a:pt x="828" y="1316"/>
                  </a:lnTo>
                  <a:lnTo>
                    <a:pt x="633" y="1608"/>
                  </a:lnTo>
                  <a:lnTo>
                    <a:pt x="439" y="1900"/>
                  </a:lnTo>
                  <a:lnTo>
                    <a:pt x="293" y="2217"/>
                  </a:lnTo>
                  <a:lnTo>
                    <a:pt x="171" y="2558"/>
                  </a:lnTo>
                  <a:lnTo>
                    <a:pt x="73" y="2899"/>
                  </a:lnTo>
                  <a:lnTo>
                    <a:pt x="25" y="3264"/>
                  </a:lnTo>
                  <a:lnTo>
                    <a:pt x="0" y="3629"/>
                  </a:lnTo>
                  <a:lnTo>
                    <a:pt x="0" y="3629"/>
                  </a:lnTo>
                  <a:lnTo>
                    <a:pt x="25" y="4019"/>
                  </a:lnTo>
                  <a:lnTo>
                    <a:pt x="73" y="4360"/>
                  </a:lnTo>
                  <a:lnTo>
                    <a:pt x="171" y="4725"/>
                  </a:lnTo>
                  <a:lnTo>
                    <a:pt x="293" y="5066"/>
                  </a:lnTo>
                  <a:lnTo>
                    <a:pt x="439" y="5383"/>
                  </a:lnTo>
                  <a:lnTo>
                    <a:pt x="633" y="5675"/>
                  </a:lnTo>
                  <a:lnTo>
                    <a:pt x="828" y="5943"/>
                  </a:lnTo>
                  <a:lnTo>
                    <a:pt x="1072" y="6211"/>
                  </a:lnTo>
                  <a:lnTo>
                    <a:pt x="1340" y="6455"/>
                  </a:lnTo>
                  <a:lnTo>
                    <a:pt x="1608" y="6650"/>
                  </a:lnTo>
                  <a:lnTo>
                    <a:pt x="1924" y="6844"/>
                  </a:lnTo>
                  <a:lnTo>
                    <a:pt x="2241" y="6990"/>
                  </a:lnTo>
                  <a:lnTo>
                    <a:pt x="2558" y="7112"/>
                  </a:lnTo>
                  <a:lnTo>
                    <a:pt x="2923" y="7210"/>
                  </a:lnTo>
                  <a:lnTo>
                    <a:pt x="3288" y="7258"/>
                  </a:lnTo>
                  <a:lnTo>
                    <a:pt x="3654" y="7283"/>
                  </a:lnTo>
                  <a:lnTo>
                    <a:pt x="3654" y="7283"/>
                  </a:lnTo>
                  <a:lnTo>
                    <a:pt x="4019" y="7258"/>
                  </a:lnTo>
                  <a:lnTo>
                    <a:pt x="4384" y="7210"/>
                  </a:lnTo>
                  <a:lnTo>
                    <a:pt x="4725" y="7112"/>
                  </a:lnTo>
                  <a:lnTo>
                    <a:pt x="5066" y="6990"/>
                  </a:lnTo>
                  <a:lnTo>
                    <a:pt x="5383" y="6844"/>
                  </a:lnTo>
                  <a:lnTo>
                    <a:pt x="5675" y="6650"/>
                  </a:lnTo>
                  <a:lnTo>
                    <a:pt x="5967" y="6455"/>
                  </a:lnTo>
                  <a:lnTo>
                    <a:pt x="6235" y="6211"/>
                  </a:lnTo>
                  <a:lnTo>
                    <a:pt x="6454" y="5943"/>
                  </a:lnTo>
                  <a:lnTo>
                    <a:pt x="6674" y="5675"/>
                  </a:lnTo>
                  <a:lnTo>
                    <a:pt x="6844" y="5383"/>
                  </a:lnTo>
                  <a:lnTo>
                    <a:pt x="7014" y="5066"/>
                  </a:lnTo>
                  <a:lnTo>
                    <a:pt x="7136" y="4725"/>
                  </a:lnTo>
                  <a:lnTo>
                    <a:pt x="7209" y="4360"/>
                  </a:lnTo>
                  <a:lnTo>
                    <a:pt x="7282" y="4019"/>
                  </a:lnTo>
                  <a:lnTo>
                    <a:pt x="7282" y="3629"/>
                  </a:lnTo>
                  <a:lnTo>
                    <a:pt x="7282" y="3629"/>
                  </a:lnTo>
                  <a:lnTo>
                    <a:pt x="7282" y="3386"/>
                  </a:lnTo>
                  <a:lnTo>
                    <a:pt x="7258" y="3167"/>
                  </a:lnTo>
                  <a:lnTo>
                    <a:pt x="7234" y="2923"/>
                  </a:lnTo>
                  <a:lnTo>
                    <a:pt x="7161" y="2704"/>
                  </a:lnTo>
                  <a:lnTo>
                    <a:pt x="7112" y="2485"/>
                  </a:lnTo>
                  <a:lnTo>
                    <a:pt x="7014" y="2266"/>
                  </a:lnTo>
                  <a:lnTo>
                    <a:pt x="6820" y="1852"/>
                  </a:lnTo>
                </a:path>
              </a:pathLst>
            </a:custGeom>
            <a:noFill/>
            <a:ln w="19050" cap="rnd" cmpd="sng">
              <a:solidFill>
                <a:srgbClr val="18637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4" name="Shape 104"/>
            <p:cNvSpPr/>
            <p:nvPr/>
          </p:nvSpPr>
          <p:spPr>
            <a:xfrm>
              <a:off x="5971475" y="2001400"/>
              <a:ext cx="74925" cy="70675"/>
            </a:xfrm>
            <a:custGeom>
              <a:avLst/>
              <a:gdLst/>
              <a:ahLst/>
              <a:cxnLst/>
              <a:rect l="0" t="0" r="0" b="0"/>
              <a:pathLst>
                <a:path w="2997" h="2827" fill="none" extrusionOk="0">
                  <a:moveTo>
                    <a:pt x="1462" y="1"/>
                  </a:moveTo>
                  <a:lnTo>
                    <a:pt x="293" y="1170"/>
                  </a:lnTo>
                  <a:lnTo>
                    <a:pt x="293" y="1170"/>
                  </a:lnTo>
                  <a:lnTo>
                    <a:pt x="171" y="1316"/>
                  </a:lnTo>
                  <a:lnTo>
                    <a:pt x="74" y="1487"/>
                  </a:lnTo>
                  <a:lnTo>
                    <a:pt x="25" y="1657"/>
                  </a:lnTo>
                  <a:lnTo>
                    <a:pt x="1" y="1852"/>
                  </a:lnTo>
                  <a:lnTo>
                    <a:pt x="25" y="2047"/>
                  </a:lnTo>
                  <a:lnTo>
                    <a:pt x="74" y="2217"/>
                  </a:lnTo>
                  <a:lnTo>
                    <a:pt x="171" y="2388"/>
                  </a:lnTo>
                  <a:lnTo>
                    <a:pt x="293" y="2534"/>
                  </a:lnTo>
                  <a:lnTo>
                    <a:pt x="293" y="2534"/>
                  </a:lnTo>
                  <a:lnTo>
                    <a:pt x="439" y="2656"/>
                  </a:lnTo>
                  <a:lnTo>
                    <a:pt x="609" y="2753"/>
                  </a:lnTo>
                  <a:lnTo>
                    <a:pt x="804" y="2802"/>
                  </a:lnTo>
                  <a:lnTo>
                    <a:pt x="975" y="2826"/>
                  </a:lnTo>
                  <a:lnTo>
                    <a:pt x="975" y="2826"/>
                  </a:lnTo>
                  <a:lnTo>
                    <a:pt x="1170" y="2802"/>
                  </a:lnTo>
                  <a:lnTo>
                    <a:pt x="1340" y="2753"/>
                  </a:lnTo>
                  <a:lnTo>
                    <a:pt x="1511" y="2656"/>
                  </a:lnTo>
                  <a:lnTo>
                    <a:pt x="1681" y="2534"/>
                  </a:lnTo>
                  <a:lnTo>
                    <a:pt x="2850" y="1365"/>
                  </a:lnTo>
                  <a:lnTo>
                    <a:pt x="2850" y="1365"/>
                  </a:lnTo>
                  <a:lnTo>
                    <a:pt x="2996" y="1194"/>
                  </a:lnTo>
                </a:path>
              </a:pathLst>
            </a:custGeom>
            <a:noFill/>
            <a:ln w="19050" cap="rnd" cmpd="sng">
              <a:solidFill>
                <a:srgbClr val="18637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5" name="Shape 105"/>
            <p:cNvSpPr/>
            <p:nvPr/>
          </p:nvSpPr>
          <p:spPr>
            <a:xfrm>
              <a:off x="6253375" y="2001400"/>
              <a:ext cx="74325" cy="70675"/>
            </a:xfrm>
            <a:custGeom>
              <a:avLst/>
              <a:gdLst/>
              <a:ahLst/>
              <a:cxnLst/>
              <a:rect l="0" t="0" r="0" b="0"/>
              <a:pathLst>
                <a:path w="2973" h="2827" fill="none" extrusionOk="0">
                  <a:moveTo>
                    <a:pt x="1" y="1194"/>
                  </a:moveTo>
                  <a:lnTo>
                    <a:pt x="1" y="1194"/>
                  </a:lnTo>
                  <a:lnTo>
                    <a:pt x="123" y="1365"/>
                  </a:lnTo>
                  <a:lnTo>
                    <a:pt x="1316" y="2534"/>
                  </a:lnTo>
                  <a:lnTo>
                    <a:pt x="1316" y="2534"/>
                  </a:lnTo>
                  <a:lnTo>
                    <a:pt x="1462" y="2656"/>
                  </a:lnTo>
                  <a:lnTo>
                    <a:pt x="1633" y="2753"/>
                  </a:lnTo>
                  <a:lnTo>
                    <a:pt x="1827" y="2802"/>
                  </a:lnTo>
                  <a:lnTo>
                    <a:pt x="1998" y="2826"/>
                  </a:lnTo>
                  <a:lnTo>
                    <a:pt x="1998" y="2826"/>
                  </a:lnTo>
                  <a:lnTo>
                    <a:pt x="2193" y="2802"/>
                  </a:lnTo>
                  <a:lnTo>
                    <a:pt x="2363" y="2753"/>
                  </a:lnTo>
                  <a:lnTo>
                    <a:pt x="2534" y="2656"/>
                  </a:lnTo>
                  <a:lnTo>
                    <a:pt x="2704" y="2534"/>
                  </a:lnTo>
                  <a:lnTo>
                    <a:pt x="2704" y="2534"/>
                  </a:lnTo>
                  <a:lnTo>
                    <a:pt x="2826" y="2388"/>
                  </a:lnTo>
                  <a:lnTo>
                    <a:pt x="2923" y="2217"/>
                  </a:lnTo>
                  <a:lnTo>
                    <a:pt x="2972" y="2047"/>
                  </a:lnTo>
                  <a:lnTo>
                    <a:pt x="2972" y="1852"/>
                  </a:lnTo>
                  <a:lnTo>
                    <a:pt x="2972" y="1657"/>
                  </a:lnTo>
                  <a:lnTo>
                    <a:pt x="2923" y="1487"/>
                  </a:lnTo>
                  <a:lnTo>
                    <a:pt x="2826" y="1316"/>
                  </a:lnTo>
                  <a:lnTo>
                    <a:pt x="2704" y="1170"/>
                  </a:lnTo>
                  <a:lnTo>
                    <a:pt x="1535" y="1"/>
                  </a:lnTo>
                </a:path>
              </a:pathLst>
            </a:custGeom>
            <a:noFill/>
            <a:ln w="19050" cap="rnd" cmpd="sng">
              <a:solidFill>
                <a:srgbClr val="18637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6" name="Shape 106"/>
            <p:cNvSpPr/>
            <p:nvPr/>
          </p:nvSpPr>
          <p:spPr>
            <a:xfrm>
              <a:off x="6137700" y="1623900"/>
              <a:ext cx="250875" cy="255150"/>
            </a:xfrm>
            <a:custGeom>
              <a:avLst/>
              <a:gdLst/>
              <a:ahLst/>
              <a:cxnLst/>
              <a:rect l="0" t="0" r="0" b="0"/>
              <a:pathLst>
                <a:path w="10035" h="10206" fill="none" extrusionOk="0">
                  <a:moveTo>
                    <a:pt x="9718" y="2412"/>
                  </a:moveTo>
                  <a:lnTo>
                    <a:pt x="8671" y="2217"/>
                  </a:lnTo>
                  <a:lnTo>
                    <a:pt x="9694" y="1194"/>
                  </a:lnTo>
                  <a:lnTo>
                    <a:pt x="9694" y="1194"/>
                  </a:lnTo>
                  <a:lnTo>
                    <a:pt x="9767" y="1121"/>
                  </a:lnTo>
                  <a:lnTo>
                    <a:pt x="9815" y="1024"/>
                  </a:lnTo>
                  <a:lnTo>
                    <a:pt x="9840" y="951"/>
                  </a:lnTo>
                  <a:lnTo>
                    <a:pt x="9840" y="853"/>
                  </a:lnTo>
                  <a:lnTo>
                    <a:pt x="9840" y="756"/>
                  </a:lnTo>
                  <a:lnTo>
                    <a:pt x="9815" y="658"/>
                  </a:lnTo>
                  <a:lnTo>
                    <a:pt x="9767" y="585"/>
                  </a:lnTo>
                  <a:lnTo>
                    <a:pt x="9694" y="512"/>
                  </a:lnTo>
                  <a:lnTo>
                    <a:pt x="9694" y="512"/>
                  </a:lnTo>
                  <a:lnTo>
                    <a:pt x="9621" y="439"/>
                  </a:lnTo>
                  <a:lnTo>
                    <a:pt x="9548" y="391"/>
                  </a:lnTo>
                  <a:lnTo>
                    <a:pt x="9450" y="366"/>
                  </a:lnTo>
                  <a:lnTo>
                    <a:pt x="9353" y="366"/>
                  </a:lnTo>
                  <a:lnTo>
                    <a:pt x="9255" y="366"/>
                  </a:lnTo>
                  <a:lnTo>
                    <a:pt x="9182" y="391"/>
                  </a:lnTo>
                  <a:lnTo>
                    <a:pt x="9085" y="439"/>
                  </a:lnTo>
                  <a:lnTo>
                    <a:pt x="9012" y="512"/>
                  </a:lnTo>
                  <a:lnTo>
                    <a:pt x="7867" y="1657"/>
                  </a:lnTo>
                  <a:lnTo>
                    <a:pt x="7867" y="1657"/>
                  </a:lnTo>
                  <a:lnTo>
                    <a:pt x="7818" y="1487"/>
                  </a:lnTo>
                  <a:lnTo>
                    <a:pt x="7599" y="317"/>
                  </a:lnTo>
                  <a:lnTo>
                    <a:pt x="7599" y="317"/>
                  </a:lnTo>
                  <a:lnTo>
                    <a:pt x="7575" y="196"/>
                  </a:lnTo>
                  <a:lnTo>
                    <a:pt x="7526" y="98"/>
                  </a:lnTo>
                  <a:lnTo>
                    <a:pt x="7477" y="50"/>
                  </a:lnTo>
                  <a:lnTo>
                    <a:pt x="7404" y="1"/>
                  </a:lnTo>
                  <a:lnTo>
                    <a:pt x="7331" y="1"/>
                  </a:lnTo>
                  <a:lnTo>
                    <a:pt x="7234" y="25"/>
                  </a:lnTo>
                  <a:lnTo>
                    <a:pt x="7161" y="74"/>
                  </a:lnTo>
                  <a:lnTo>
                    <a:pt x="7063" y="147"/>
                  </a:lnTo>
                  <a:lnTo>
                    <a:pt x="5432" y="1754"/>
                  </a:lnTo>
                  <a:lnTo>
                    <a:pt x="5432" y="1754"/>
                  </a:lnTo>
                  <a:lnTo>
                    <a:pt x="5358" y="1852"/>
                  </a:lnTo>
                  <a:lnTo>
                    <a:pt x="5285" y="1974"/>
                  </a:lnTo>
                  <a:lnTo>
                    <a:pt x="5212" y="2120"/>
                  </a:lnTo>
                  <a:lnTo>
                    <a:pt x="5164" y="2242"/>
                  </a:lnTo>
                  <a:lnTo>
                    <a:pt x="5139" y="2388"/>
                  </a:lnTo>
                  <a:lnTo>
                    <a:pt x="5115" y="2534"/>
                  </a:lnTo>
                  <a:lnTo>
                    <a:pt x="5115" y="2680"/>
                  </a:lnTo>
                  <a:lnTo>
                    <a:pt x="5115" y="2802"/>
                  </a:lnTo>
                  <a:lnTo>
                    <a:pt x="5334" y="3971"/>
                  </a:lnTo>
                  <a:lnTo>
                    <a:pt x="5334" y="3971"/>
                  </a:lnTo>
                  <a:lnTo>
                    <a:pt x="5383" y="4141"/>
                  </a:lnTo>
                  <a:lnTo>
                    <a:pt x="147" y="9378"/>
                  </a:lnTo>
                  <a:lnTo>
                    <a:pt x="147" y="9378"/>
                  </a:lnTo>
                  <a:lnTo>
                    <a:pt x="73" y="9451"/>
                  </a:lnTo>
                  <a:lnTo>
                    <a:pt x="25" y="9548"/>
                  </a:lnTo>
                  <a:lnTo>
                    <a:pt x="0" y="9645"/>
                  </a:lnTo>
                  <a:lnTo>
                    <a:pt x="0" y="9718"/>
                  </a:lnTo>
                  <a:lnTo>
                    <a:pt x="0" y="9816"/>
                  </a:lnTo>
                  <a:lnTo>
                    <a:pt x="25" y="9913"/>
                  </a:lnTo>
                  <a:lnTo>
                    <a:pt x="73" y="9986"/>
                  </a:lnTo>
                  <a:lnTo>
                    <a:pt x="147" y="10059"/>
                  </a:lnTo>
                  <a:lnTo>
                    <a:pt x="147" y="10059"/>
                  </a:lnTo>
                  <a:lnTo>
                    <a:pt x="220" y="10133"/>
                  </a:lnTo>
                  <a:lnTo>
                    <a:pt x="293" y="10181"/>
                  </a:lnTo>
                  <a:lnTo>
                    <a:pt x="390" y="10206"/>
                  </a:lnTo>
                  <a:lnTo>
                    <a:pt x="488" y="10206"/>
                  </a:lnTo>
                  <a:lnTo>
                    <a:pt x="488" y="10206"/>
                  </a:lnTo>
                  <a:lnTo>
                    <a:pt x="585" y="10206"/>
                  </a:lnTo>
                  <a:lnTo>
                    <a:pt x="658" y="10181"/>
                  </a:lnTo>
                  <a:lnTo>
                    <a:pt x="755" y="10133"/>
                  </a:lnTo>
                  <a:lnTo>
                    <a:pt x="828" y="10059"/>
                  </a:lnTo>
                  <a:lnTo>
                    <a:pt x="6187" y="4726"/>
                  </a:lnTo>
                  <a:lnTo>
                    <a:pt x="7234" y="4896"/>
                  </a:lnTo>
                  <a:lnTo>
                    <a:pt x="7234" y="4896"/>
                  </a:lnTo>
                  <a:lnTo>
                    <a:pt x="7356" y="4921"/>
                  </a:lnTo>
                  <a:lnTo>
                    <a:pt x="7502" y="4921"/>
                  </a:lnTo>
                  <a:lnTo>
                    <a:pt x="7624" y="4896"/>
                  </a:lnTo>
                  <a:lnTo>
                    <a:pt x="7770" y="4848"/>
                  </a:lnTo>
                  <a:lnTo>
                    <a:pt x="7916" y="4799"/>
                  </a:lnTo>
                  <a:lnTo>
                    <a:pt x="8038" y="4750"/>
                  </a:lnTo>
                  <a:lnTo>
                    <a:pt x="8159" y="4677"/>
                  </a:lnTo>
                  <a:lnTo>
                    <a:pt x="8257" y="4580"/>
                  </a:lnTo>
                  <a:lnTo>
                    <a:pt x="9889" y="2948"/>
                  </a:lnTo>
                  <a:lnTo>
                    <a:pt x="9889" y="2948"/>
                  </a:lnTo>
                  <a:lnTo>
                    <a:pt x="9962" y="2875"/>
                  </a:lnTo>
                  <a:lnTo>
                    <a:pt x="10010" y="2777"/>
                  </a:lnTo>
                  <a:lnTo>
                    <a:pt x="10035" y="2704"/>
                  </a:lnTo>
                  <a:lnTo>
                    <a:pt x="10010" y="2607"/>
                  </a:lnTo>
                  <a:lnTo>
                    <a:pt x="9986" y="2558"/>
                  </a:lnTo>
                  <a:lnTo>
                    <a:pt x="9913" y="2485"/>
                  </a:lnTo>
                  <a:lnTo>
                    <a:pt x="9815" y="2436"/>
                  </a:lnTo>
                  <a:lnTo>
                    <a:pt x="9718" y="2412"/>
                  </a:lnTo>
                  <a:lnTo>
                    <a:pt x="9718" y="2412"/>
                  </a:lnTo>
                  <a:close/>
                </a:path>
              </a:pathLst>
            </a:custGeom>
            <a:noFill/>
            <a:ln w="19050" cap="rnd" cmpd="sng">
              <a:solidFill>
                <a:srgbClr val="18637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2" name="Subtítulo 1">
            <a:extLst>
              <a:ext uri="{FF2B5EF4-FFF2-40B4-BE49-F238E27FC236}">
                <a16:creationId xmlns:a16="http://schemas.microsoft.com/office/drawing/2014/main" id="{3D3394EF-5589-F447-9709-EF6175757383}"/>
              </a:ext>
            </a:extLst>
          </p:cNvPr>
          <p:cNvSpPr txBox="1">
            <a:spLocks/>
          </p:cNvSpPr>
          <p:nvPr/>
        </p:nvSpPr>
        <p:spPr>
          <a:xfrm>
            <a:off x="4250453" y="1007952"/>
            <a:ext cx="4791947" cy="179874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6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8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8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8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8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8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8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8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8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r>
              <a:rPr lang="pt-BR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Referências</a:t>
            </a:r>
          </a:p>
          <a:p>
            <a:pPr>
              <a:lnSpc>
                <a:spcPct val="114000"/>
              </a:lnSpc>
            </a:pPr>
            <a:r>
              <a:rPr lang="pt-BR" sz="1050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https</a:t>
            </a:r>
            <a:r>
              <a:rPr lang="pt-BR" sz="105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://www.w3schools.com/</a:t>
            </a:r>
            <a:r>
              <a:rPr lang="pt-BR" sz="1050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html</a:t>
            </a:r>
            <a:r>
              <a:rPr lang="pt-BR" sz="105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/</a:t>
            </a:r>
            <a:r>
              <a:rPr lang="pt-BR" sz="1050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default.asp</a:t>
            </a:r>
            <a:endParaRPr lang="pt-BR" sz="105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r>
              <a:rPr lang="pt-BR" sz="1100" dirty="0"/>
              <a:t>Jon </a:t>
            </a:r>
            <a:r>
              <a:rPr lang="pt-BR" sz="1100" dirty="0" err="1"/>
              <a:t>Duckett</a:t>
            </a:r>
            <a:r>
              <a:rPr lang="pt-BR" sz="1100" dirty="0"/>
              <a:t> - HTML &amp; CSS </a:t>
            </a:r>
            <a:r>
              <a:rPr lang="pt-BR" sz="900" dirty="0"/>
              <a:t> </a:t>
            </a:r>
            <a:r>
              <a:rPr lang="pt-BR" sz="1100" dirty="0"/>
              <a:t>Design </a:t>
            </a:r>
            <a:r>
              <a:rPr lang="pt-BR" sz="1100" dirty="0" err="1"/>
              <a:t>and</a:t>
            </a:r>
            <a:r>
              <a:rPr lang="pt-BR" sz="1100" dirty="0"/>
              <a:t> Build Websites</a:t>
            </a:r>
          </a:p>
          <a:p>
            <a:r>
              <a:rPr lang="pt-BR" sz="1100" dirty="0" err="1"/>
              <a:t>Caelum</a:t>
            </a:r>
            <a:r>
              <a:rPr lang="pt-BR" sz="1100" dirty="0"/>
              <a:t> - WD43 Desenvolvimento web – HTML, CSS e JavaScript</a:t>
            </a:r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3178302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ctrTitle" idx="4294967295"/>
          </p:nvPr>
        </p:nvSpPr>
        <p:spPr>
          <a:xfrm>
            <a:off x="685800" y="499125"/>
            <a:ext cx="6593700" cy="7599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000" dirty="0" err="1"/>
              <a:t>Formulários</a:t>
            </a:r>
            <a:endParaRPr lang="en" sz="2000" dirty="0"/>
          </a:p>
        </p:txBody>
      </p:sp>
      <p:sp>
        <p:nvSpPr>
          <p:cNvPr id="127" name="Shape 127"/>
          <p:cNvSpPr txBox="1">
            <a:spLocks noGrp="1"/>
          </p:cNvSpPr>
          <p:nvPr>
            <p:ph type="subTitle" idx="4294967295"/>
          </p:nvPr>
        </p:nvSpPr>
        <p:spPr>
          <a:xfrm>
            <a:off x="685800" y="1259025"/>
            <a:ext cx="5200200" cy="270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457200" lvl="0" indent="-457200" rtl="0">
              <a:spcBef>
                <a:spcPts val="0"/>
              </a:spcBef>
              <a:buClr>
                <a:schemeClr val="accent3">
                  <a:lumMod val="40000"/>
                  <a:lumOff val="60000"/>
                </a:schemeClr>
              </a:buClr>
              <a:buFont typeface="+mj-lt"/>
              <a:buAutoNum type="arabicPeriod"/>
            </a:pPr>
            <a:r>
              <a:rPr lang="en" sz="2000" b="1" dirty="0">
                <a:solidFill>
                  <a:srgbClr val="FFFFFF"/>
                </a:solidFill>
              </a:rPr>
              <a:t>Tags de </a:t>
            </a:r>
            <a:r>
              <a:rPr lang="en" sz="2000" b="1" dirty="0" err="1">
                <a:solidFill>
                  <a:srgbClr val="FFFFFF"/>
                </a:solidFill>
              </a:rPr>
              <a:t>formulário</a:t>
            </a:r>
            <a:endParaRPr lang="en" sz="2000" b="1" dirty="0">
              <a:solidFill>
                <a:srgbClr val="FFFFFF"/>
              </a:solidFill>
            </a:endParaRPr>
          </a:p>
          <a:p>
            <a:pPr marL="457200" lvl="0" indent="-457200" rtl="0">
              <a:spcBef>
                <a:spcPts val="0"/>
              </a:spcBef>
              <a:buClr>
                <a:schemeClr val="accent3">
                  <a:lumMod val="40000"/>
                  <a:lumOff val="60000"/>
                </a:schemeClr>
              </a:buClr>
              <a:buFont typeface="+mj-lt"/>
              <a:buAutoNum type="arabicPeriod"/>
            </a:pPr>
            <a:r>
              <a:rPr lang="en" sz="2000" b="1" dirty="0" err="1">
                <a:solidFill>
                  <a:srgbClr val="FFFFFF"/>
                </a:solidFill>
              </a:rPr>
              <a:t>Novos</a:t>
            </a:r>
            <a:r>
              <a:rPr lang="en" sz="2000" b="1" dirty="0">
                <a:solidFill>
                  <a:srgbClr val="FFFFFF"/>
                </a:solidFill>
              </a:rPr>
              <a:t> components HTML5</a:t>
            </a:r>
          </a:p>
        </p:txBody>
      </p:sp>
      <p:pic>
        <p:nvPicPr>
          <p:cNvPr id="3" name="Imagem 2" descr="Interface gráfica do usuário, Aplicativo&#10;&#10;Descrição gerada automaticamente">
            <a:extLst>
              <a:ext uri="{FF2B5EF4-FFF2-40B4-BE49-F238E27FC236}">
                <a16:creationId xmlns:a16="http://schemas.microsoft.com/office/drawing/2014/main" id="{A5C82BF7-70A7-324B-BC65-69BAF92451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4622" y="1259024"/>
            <a:ext cx="2669378" cy="27036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C71BB3-F863-D24A-84D9-4B889A463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Formulários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6B8A75D-65A7-4346-A994-78472BBA51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Recurso utilizado para capturar dados do usuário e submetê-los a algum serviço da Internet</a:t>
            </a:r>
          </a:p>
          <a:p>
            <a:pPr marL="625475" lvl="1" indent="-350838"/>
            <a:r>
              <a:rPr lang="pt-BR" sz="1800" dirty="0"/>
              <a:t>Campos de texto, caixas de seleção, botões, radio </a:t>
            </a:r>
            <a:r>
              <a:rPr lang="pt-BR" sz="1800" dirty="0" err="1"/>
              <a:t>buttons</a:t>
            </a:r>
            <a:r>
              <a:rPr lang="pt-BR" sz="1800" dirty="0"/>
              <a:t> e </a:t>
            </a:r>
            <a:r>
              <a:rPr lang="pt-BR" sz="1800" dirty="0" err="1"/>
              <a:t>checkboxes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3999982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5" name="Rectangle 2">
            <a:extLst>
              <a:ext uri="{FF2B5EF4-FFF2-40B4-BE49-F238E27FC236}">
                <a16:creationId xmlns:a16="http://schemas.microsoft.com/office/drawing/2014/main" id="{87E2BA77-37A3-EE47-966B-28326C74B9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dirty="0">
                <a:ea typeface="ＭＳ Ｐゴシック" panose="020B0600070205080204" pitchFamily="34" charset="-128"/>
              </a:rPr>
              <a:t>Conteúdo</a:t>
            </a:r>
          </a:p>
        </p:txBody>
      </p:sp>
      <p:sp>
        <p:nvSpPr>
          <p:cNvPr id="190466" name="Rectangle 3">
            <a:extLst>
              <a:ext uri="{FF2B5EF4-FFF2-40B4-BE49-F238E27FC236}">
                <a16:creationId xmlns:a16="http://schemas.microsoft.com/office/drawing/2014/main" id="{23F07DE3-57F9-CC4C-A015-737030E09B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1500" dirty="0">
                <a:ea typeface="ＭＳ Ｐゴシック" panose="020B0600070205080204" pitchFamily="34" charset="-128"/>
              </a:rPr>
              <a:t>Módulo de Formulário</a:t>
            </a:r>
          </a:p>
          <a:p>
            <a:pPr marL="358775" lvl="1" indent="-222250" eaLnBrk="1" hangingPunct="1"/>
            <a:r>
              <a:rPr lang="pt-BR" altLang="pt-BR" sz="1350" dirty="0">
                <a:ea typeface="Arial" panose="020B0604020202020204" pitchFamily="34" charset="0"/>
              </a:rPr>
              <a:t>&lt;</a:t>
            </a:r>
            <a:r>
              <a:rPr lang="pt-BR" altLang="pt-BR" sz="1350" dirty="0" err="1">
                <a:ea typeface="Arial" panose="020B0604020202020204" pitchFamily="34" charset="0"/>
              </a:rPr>
              <a:t>form</a:t>
            </a:r>
            <a:r>
              <a:rPr lang="pt-BR" altLang="pt-BR" sz="1350" dirty="0">
                <a:ea typeface="Arial" panose="020B0604020202020204" pitchFamily="34" charset="0"/>
              </a:rPr>
              <a:t>&gt;</a:t>
            </a:r>
          </a:p>
          <a:p>
            <a:pPr marL="358775" lvl="1" indent="-222250" eaLnBrk="1" hangingPunct="1"/>
            <a:r>
              <a:rPr lang="pt-BR" altLang="pt-BR" sz="1350" dirty="0">
                <a:ea typeface="Arial" panose="020B0604020202020204" pitchFamily="34" charset="0"/>
              </a:rPr>
              <a:t>&lt;input&gt;</a:t>
            </a:r>
          </a:p>
          <a:p>
            <a:pPr marL="358775" lvl="1" indent="-222250" eaLnBrk="1" hangingPunct="1"/>
            <a:r>
              <a:rPr lang="pt-BR" altLang="pt-BR" sz="1350" dirty="0">
                <a:ea typeface="Arial" panose="020B0604020202020204" pitchFamily="34" charset="0"/>
              </a:rPr>
              <a:t>&lt;</a:t>
            </a:r>
            <a:r>
              <a:rPr lang="pt-BR" altLang="pt-BR" sz="1350" dirty="0" err="1">
                <a:ea typeface="Arial" panose="020B0604020202020204" pitchFamily="34" charset="0"/>
              </a:rPr>
              <a:t>textarea</a:t>
            </a:r>
            <a:r>
              <a:rPr lang="pt-BR" altLang="pt-BR" sz="1350" dirty="0">
                <a:ea typeface="Arial" panose="020B0604020202020204" pitchFamily="34" charset="0"/>
              </a:rPr>
              <a:t>&gt;</a:t>
            </a:r>
          </a:p>
          <a:p>
            <a:pPr marL="358775" lvl="1" indent="-222250" eaLnBrk="1" hangingPunct="1"/>
            <a:r>
              <a:rPr lang="pt-BR" altLang="pt-BR" sz="1350" dirty="0">
                <a:ea typeface="Arial" panose="020B0604020202020204" pitchFamily="34" charset="0"/>
              </a:rPr>
              <a:t>&lt;</a:t>
            </a:r>
            <a:r>
              <a:rPr lang="pt-BR" altLang="pt-BR" sz="1350" dirty="0" err="1">
                <a:ea typeface="Arial" panose="020B0604020202020204" pitchFamily="34" charset="0"/>
              </a:rPr>
              <a:t>button</a:t>
            </a:r>
            <a:r>
              <a:rPr lang="pt-BR" altLang="pt-BR" sz="1350" dirty="0">
                <a:ea typeface="Arial" panose="020B0604020202020204" pitchFamily="34" charset="0"/>
              </a:rPr>
              <a:t>&gt;</a:t>
            </a:r>
          </a:p>
          <a:p>
            <a:pPr marL="358775" lvl="1" indent="-222250" eaLnBrk="1" hangingPunct="1"/>
            <a:r>
              <a:rPr lang="pt-BR" altLang="pt-BR" sz="1350" dirty="0">
                <a:ea typeface="Arial" panose="020B0604020202020204" pitchFamily="34" charset="0"/>
              </a:rPr>
              <a:t>&lt;</a:t>
            </a:r>
            <a:r>
              <a:rPr lang="pt-BR" altLang="pt-BR" sz="1350" dirty="0" err="1">
                <a:ea typeface="Arial" panose="020B0604020202020204" pitchFamily="34" charset="0"/>
              </a:rPr>
              <a:t>select</a:t>
            </a:r>
            <a:r>
              <a:rPr lang="pt-BR" altLang="pt-BR" sz="1350" dirty="0">
                <a:ea typeface="Arial" panose="020B0604020202020204" pitchFamily="34" charset="0"/>
              </a:rPr>
              <a:t>&gt;</a:t>
            </a:r>
          </a:p>
          <a:p>
            <a:pPr marL="358775" lvl="1" indent="-222250" eaLnBrk="1" hangingPunct="1"/>
            <a:r>
              <a:rPr lang="pt-BR" altLang="pt-BR" sz="1350" dirty="0">
                <a:ea typeface="Arial" panose="020B0604020202020204" pitchFamily="34" charset="0"/>
              </a:rPr>
              <a:t>&lt;</a:t>
            </a:r>
            <a:r>
              <a:rPr lang="pt-BR" altLang="pt-BR" sz="1350" dirty="0" err="1">
                <a:ea typeface="Arial" panose="020B0604020202020204" pitchFamily="34" charset="0"/>
              </a:rPr>
              <a:t>option</a:t>
            </a:r>
            <a:r>
              <a:rPr lang="pt-BR" altLang="pt-BR" sz="1350" dirty="0">
                <a:ea typeface="Arial" panose="020B0604020202020204" pitchFamily="34" charset="0"/>
              </a:rPr>
              <a:t>&gt;</a:t>
            </a:r>
          </a:p>
          <a:p>
            <a:pPr marL="358775" lvl="1" indent="-222250" eaLnBrk="1" hangingPunct="1"/>
            <a:r>
              <a:rPr lang="pt-BR" altLang="pt-BR" sz="1350" dirty="0">
                <a:ea typeface="Arial" panose="020B0604020202020204" pitchFamily="34" charset="0"/>
              </a:rPr>
              <a:t>&lt;</a:t>
            </a:r>
            <a:r>
              <a:rPr lang="pt-BR" altLang="pt-BR" sz="1350" dirty="0" err="1">
                <a:ea typeface="Arial" panose="020B0604020202020204" pitchFamily="34" charset="0"/>
              </a:rPr>
              <a:t>optgroup</a:t>
            </a:r>
            <a:r>
              <a:rPr lang="pt-BR" altLang="pt-BR" sz="1350" dirty="0">
                <a:ea typeface="Arial" panose="020B0604020202020204" pitchFamily="34" charset="0"/>
              </a:rPr>
              <a:t>&gt;</a:t>
            </a:r>
          </a:p>
          <a:p>
            <a:pPr marL="358775" lvl="1" indent="-222250" eaLnBrk="1" hangingPunct="1"/>
            <a:r>
              <a:rPr lang="pt-BR" altLang="pt-BR" sz="1350" dirty="0">
                <a:ea typeface="Arial" panose="020B0604020202020204" pitchFamily="34" charset="0"/>
              </a:rPr>
              <a:t>&lt;</a:t>
            </a:r>
            <a:r>
              <a:rPr lang="pt-BR" altLang="pt-BR" sz="1350" dirty="0" err="1">
                <a:ea typeface="Arial" panose="020B0604020202020204" pitchFamily="34" charset="0"/>
              </a:rPr>
              <a:t>label</a:t>
            </a:r>
            <a:r>
              <a:rPr lang="pt-BR" altLang="pt-BR" sz="1350" dirty="0">
                <a:ea typeface="Arial" panose="020B0604020202020204" pitchFamily="34" charset="0"/>
              </a:rPr>
              <a:t>&gt;</a:t>
            </a:r>
          </a:p>
          <a:p>
            <a:pPr marL="358775" lvl="1" indent="-222250" eaLnBrk="1" hangingPunct="1"/>
            <a:r>
              <a:rPr lang="pt-BR" altLang="pt-BR" sz="1350" dirty="0">
                <a:ea typeface="Arial" panose="020B0604020202020204" pitchFamily="34" charset="0"/>
              </a:rPr>
              <a:t>&lt;</a:t>
            </a:r>
            <a:r>
              <a:rPr lang="pt-BR" altLang="pt-BR" sz="1350" dirty="0" err="1">
                <a:ea typeface="Arial" panose="020B0604020202020204" pitchFamily="34" charset="0"/>
              </a:rPr>
              <a:t>fieldset</a:t>
            </a:r>
            <a:r>
              <a:rPr lang="pt-BR" altLang="pt-BR" sz="1350" dirty="0">
                <a:ea typeface="Arial" panose="020B0604020202020204" pitchFamily="34" charset="0"/>
              </a:rPr>
              <a:t>&gt;</a:t>
            </a:r>
          </a:p>
          <a:p>
            <a:pPr marL="358775" lvl="1" indent="-222250" eaLnBrk="1" hangingPunct="1"/>
            <a:r>
              <a:rPr lang="pt-BR" altLang="pt-BR" sz="1350" dirty="0">
                <a:ea typeface="Arial" panose="020B0604020202020204" pitchFamily="34" charset="0"/>
              </a:rPr>
              <a:t>&lt;</a:t>
            </a:r>
            <a:r>
              <a:rPr lang="pt-BR" altLang="pt-BR" sz="1350" dirty="0" err="1">
                <a:ea typeface="Arial" panose="020B0604020202020204" pitchFamily="34" charset="0"/>
              </a:rPr>
              <a:t>legend</a:t>
            </a:r>
            <a:r>
              <a:rPr lang="pt-BR" altLang="pt-BR" sz="1350" dirty="0">
                <a:ea typeface="Arial" panose="020B0604020202020204" pitchFamily="34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4156222503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C9C259-7D72-1C4E-A387-FCA4F2F6A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Estrutura básica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2F7826B-0EE0-054E-B25A-183617D79F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>
                <a:solidFill>
                  <a:schemeClr val="accent6"/>
                </a:solidFill>
                <a:latin typeface="Courier" pitchFamily="2" charset="0"/>
              </a:rPr>
              <a:t>&lt;</a:t>
            </a:r>
            <a:r>
              <a:rPr lang="pt-BR" dirty="0" err="1">
                <a:solidFill>
                  <a:schemeClr val="accent6"/>
                </a:solidFill>
                <a:latin typeface="Courier" pitchFamily="2" charset="0"/>
              </a:rPr>
              <a:t>form</a:t>
            </a:r>
            <a:r>
              <a:rPr lang="pt-BR" dirty="0">
                <a:solidFill>
                  <a:schemeClr val="accent6"/>
                </a:solidFill>
                <a:latin typeface="Courier" pitchFamily="2" charset="0"/>
              </a:rPr>
              <a:t>&gt;</a:t>
            </a:r>
          </a:p>
          <a:p>
            <a:pPr marL="0" indent="0">
              <a:buNone/>
            </a:pPr>
            <a:r>
              <a:rPr lang="pt-BR" dirty="0">
                <a:solidFill>
                  <a:schemeClr val="accent6"/>
                </a:solidFill>
                <a:latin typeface="Courier" pitchFamily="2" charset="0"/>
              </a:rPr>
              <a:t>  &lt;input</a:t>
            </a:r>
            <a:r>
              <a:rPr lang="pt-BR" dirty="0">
                <a:latin typeface="Courier" pitchFamily="2" charset="0"/>
              </a:rPr>
              <a:t> </a:t>
            </a:r>
            <a:r>
              <a:rPr lang="pt-BR" dirty="0" err="1">
                <a:latin typeface="Courier" pitchFamily="2" charset="0"/>
              </a:rPr>
              <a:t>type</a:t>
            </a:r>
            <a:r>
              <a:rPr lang="pt-BR" dirty="0">
                <a:latin typeface="Courier" pitchFamily="2" charset="0"/>
              </a:rPr>
              <a:t>=“</a:t>
            </a:r>
            <a:r>
              <a:rPr lang="pt-BR" dirty="0" err="1">
                <a:solidFill>
                  <a:schemeClr val="accent3">
                    <a:lumMod val="50000"/>
                  </a:schemeClr>
                </a:solidFill>
                <a:latin typeface="Courier" pitchFamily="2" charset="0"/>
              </a:rPr>
              <a:t>text</a:t>
            </a:r>
            <a:r>
              <a:rPr lang="pt-BR" dirty="0">
                <a:latin typeface="Courier" pitchFamily="2" charset="0"/>
              </a:rPr>
              <a:t>”&gt;</a:t>
            </a:r>
          </a:p>
          <a:p>
            <a:pPr marL="0" indent="0">
              <a:buNone/>
            </a:pPr>
            <a:r>
              <a:rPr lang="pt-BR" dirty="0">
                <a:latin typeface="Courier" pitchFamily="2" charset="0"/>
              </a:rPr>
              <a:t>  </a:t>
            </a:r>
            <a:r>
              <a:rPr lang="pt-BR" dirty="0">
                <a:solidFill>
                  <a:schemeClr val="accent6"/>
                </a:solidFill>
                <a:latin typeface="Courier" pitchFamily="2" charset="0"/>
              </a:rPr>
              <a:t>&lt;</a:t>
            </a:r>
            <a:r>
              <a:rPr lang="pt-BR" dirty="0" err="1">
                <a:solidFill>
                  <a:schemeClr val="accent6"/>
                </a:solidFill>
                <a:latin typeface="Courier" pitchFamily="2" charset="0"/>
              </a:rPr>
              <a:t>button</a:t>
            </a:r>
            <a:r>
              <a:rPr lang="pt-BR" dirty="0">
                <a:solidFill>
                  <a:schemeClr val="accent6"/>
                </a:solidFill>
                <a:latin typeface="Courier" pitchFamily="2" charset="0"/>
              </a:rPr>
              <a:t>&gt;</a:t>
            </a:r>
            <a:r>
              <a:rPr lang="pt-BR" dirty="0">
                <a:latin typeface="Courier" pitchFamily="2" charset="0"/>
              </a:rPr>
              <a:t>Enviar</a:t>
            </a:r>
            <a:r>
              <a:rPr lang="pt-BR" dirty="0">
                <a:solidFill>
                  <a:schemeClr val="accent6"/>
                </a:solidFill>
                <a:latin typeface="Courier" pitchFamily="2" charset="0"/>
              </a:rPr>
              <a:t>&lt;/</a:t>
            </a:r>
            <a:r>
              <a:rPr lang="pt-BR" dirty="0" err="1">
                <a:solidFill>
                  <a:schemeClr val="accent6"/>
                </a:solidFill>
                <a:latin typeface="Courier" pitchFamily="2" charset="0"/>
              </a:rPr>
              <a:t>button</a:t>
            </a:r>
            <a:r>
              <a:rPr lang="pt-BR" dirty="0">
                <a:solidFill>
                  <a:schemeClr val="accent6"/>
                </a:solidFill>
                <a:latin typeface="Courier" pitchFamily="2" charset="0"/>
              </a:rPr>
              <a:t>&gt;</a:t>
            </a:r>
          </a:p>
          <a:p>
            <a:pPr marL="0" indent="0">
              <a:buNone/>
            </a:pPr>
            <a:r>
              <a:rPr lang="pt-BR" dirty="0">
                <a:solidFill>
                  <a:schemeClr val="accent6"/>
                </a:solidFill>
                <a:latin typeface="Courier" pitchFamily="2" charset="0"/>
              </a:rPr>
              <a:t>&lt;/</a:t>
            </a:r>
            <a:r>
              <a:rPr lang="pt-BR" dirty="0" err="1">
                <a:solidFill>
                  <a:schemeClr val="accent6"/>
                </a:solidFill>
                <a:latin typeface="Courier" pitchFamily="2" charset="0"/>
              </a:rPr>
              <a:t>form</a:t>
            </a:r>
            <a:r>
              <a:rPr lang="pt-BR" dirty="0">
                <a:solidFill>
                  <a:schemeClr val="accent6"/>
                </a:solidFill>
                <a:latin typeface="Courier" pitchFamily="2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437339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8F150F-119E-314A-A7A0-AF84A1C68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&lt;</a:t>
            </a:r>
            <a:r>
              <a:rPr lang="pt-BR" dirty="0" err="1"/>
              <a:t>form</a:t>
            </a:r>
            <a:r>
              <a:rPr lang="pt-BR" dirty="0"/>
              <a:t>&gt;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86C1EFB-3D6C-6448-9508-21E8C34245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000" dirty="0"/>
              <a:t>Agrupa os dados para a submissão a um serviço web.</a:t>
            </a:r>
          </a:p>
          <a:p>
            <a:r>
              <a:rPr lang="pt-BR" sz="2000" dirty="0"/>
              <a:t>Atributos comuns: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sz="2000" dirty="0"/>
              <a:t>&lt;</a:t>
            </a:r>
            <a:r>
              <a:rPr lang="pt-BR" sz="2000" dirty="0" err="1"/>
              <a:t>form</a:t>
            </a:r>
            <a:r>
              <a:rPr lang="pt-BR" sz="2000" dirty="0"/>
              <a:t> </a:t>
            </a:r>
            <a:r>
              <a:rPr lang="pt-BR" sz="2000" dirty="0" err="1"/>
              <a:t>action</a:t>
            </a:r>
            <a:r>
              <a:rPr lang="pt-BR" sz="2000" dirty="0"/>
              <a:t>=“&lt;&lt;</a:t>
            </a:r>
            <a:r>
              <a:rPr lang="pt-BR" sz="2000" dirty="0" err="1"/>
              <a:t>url</a:t>
            </a:r>
            <a:r>
              <a:rPr lang="pt-BR" sz="2000" dirty="0"/>
              <a:t>&gt;&gt;” </a:t>
            </a:r>
            <a:r>
              <a:rPr lang="pt-BR" sz="2000" dirty="0" err="1"/>
              <a:t>method</a:t>
            </a:r>
            <a:r>
              <a:rPr lang="pt-BR" sz="2000" dirty="0"/>
              <a:t>=“”&gt;</a:t>
            </a:r>
          </a:p>
          <a:p>
            <a:pPr marL="450850" lvl="1" indent="-314325"/>
            <a:r>
              <a:rPr lang="pt-BR" sz="1800" dirty="0"/>
              <a:t>Atributos comuns:</a:t>
            </a:r>
          </a:p>
          <a:p>
            <a:pPr marL="579438" lvl="3" indent="-312738">
              <a:spcAft>
                <a:spcPts val="600"/>
              </a:spcAft>
            </a:pPr>
            <a:r>
              <a:rPr lang="pt-BR" sz="1600" b="1" dirty="0" err="1"/>
              <a:t>action</a:t>
            </a:r>
            <a:r>
              <a:rPr lang="pt-BR" sz="1600" dirty="0"/>
              <a:t>: determina o local onde serão enviados os dados</a:t>
            </a:r>
          </a:p>
          <a:p>
            <a:pPr marL="579438" lvl="3" indent="-312738">
              <a:spcAft>
                <a:spcPts val="600"/>
              </a:spcAft>
            </a:pPr>
            <a:r>
              <a:rPr lang="pt-BR" sz="1600" b="1" dirty="0" err="1"/>
              <a:t>method</a:t>
            </a:r>
            <a:r>
              <a:rPr lang="pt-BR" sz="1600" dirty="0"/>
              <a:t>: define o método HTTP com que o formulário HTML irá lidar com os dados recebidos: </a:t>
            </a:r>
          </a:p>
          <a:p>
            <a:pPr marL="717550" lvl="4" indent="-312738"/>
            <a:r>
              <a:rPr lang="pt-BR" sz="1400" dirty="0"/>
              <a:t>método </a:t>
            </a:r>
            <a:r>
              <a:rPr lang="pt-BR" sz="1400" b="1" dirty="0"/>
              <a:t>GET</a:t>
            </a:r>
            <a:r>
              <a:rPr lang="pt-BR" sz="1400" dirty="0"/>
              <a:t> </a:t>
            </a:r>
          </a:p>
          <a:p>
            <a:pPr marL="717550" lvl="4" indent="-312738"/>
            <a:r>
              <a:rPr lang="pt-BR" sz="1400" dirty="0"/>
              <a:t>método </a:t>
            </a:r>
            <a:r>
              <a:rPr lang="pt-BR" sz="1400" b="1" dirty="0"/>
              <a:t>POST</a:t>
            </a:r>
            <a:endParaRPr lang="pt-BR" sz="1400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1404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38CAF1-F6B9-4749-9B06-218344BCB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Método GET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6F91BD0-CD57-634C-8A4B-9D4C40202E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sz="2000" dirty="0"/>
              <a:t>Utilizado para consultas simples</a:t>
            </a:r>
          </a:p>
          <a:p>
            <a:pPr>
              <a:lnSpc>
                <a:spcPct val="150000"/>
              </a:lnSpc>
            </a:pPr>
            <a:r>
              <a:rPr lang="pt-BR" sz="2000" dirty="0"/>
              <a:t>Dados enviados através da URL (corpo vazio)</a:t>
            </a:r>
          </a:p>
          <a:p>
            <a:pPr marL="450850" lvl="1" indent="-314325">
              <a:lnSpc>
                <a:spcPct val="150000"/>
              </a:lnSpc>
            </a:pPr>
            <a:r>
              <a:rPr lang="pt-BR" sz="1800" dirty="0"/>
              <a:t>Limitado a cerca de 5000 caracteres</a:t>
            </a:r>
          </a:p>
          <a:p>
            <a:pPr marL="450850" lvl="1" indent="-314325">
              <a:lnSpc>
                <a:spcPct val="150000"/>
              </a:lnSpc>
            </a:pPr>
            <a:r>
              <a:rPr lang="pt-BR" sz="1800" dirty="0"/>
              <a:t>Dados ficam expostos</a:t>
            </a:r>
          </a:p>
        </p:txBody>
      </p:sp>
    </p:spTree>
    <p:extLst>
      <p:ext uri="{BB962C8B-B14F-4D97-AF65-F5344CB8AC3E}">
        <p14:creationId xmlns:p14="http://schemas.microsoft.com/office/powerpoint/2010/main" val="3510363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F9BC96-E310-5745-B6E3-B29EAB415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Método POST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7E30E23-3BE8-B545-A571-D49572F1CA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000" dirty="0"/>
              <a:t>Dados são enviados através do corpo da solicitação HTTP</a:t>
            </a:r>
          </a:p>
          <a:p>
            <a:r>
              <a:rPr lang="pt-BR" sz="2000" dirty="0"/>
              <a:t>Solicita uma resposta</a:t>
            </a:r>
          </a:p>
          <a:p>
            <a:pPr marL="450850" lvl="1" indent="-268288"/>
            <a:r>
              <a:rPr lang="pt-BR" sz="1800" dirty="0"/>
              <a:t>Não inclui o corpo na URL</a:t>
            </a:r>
          </a:p>
          <a:p>
            <a:pPr marL="450850" lvl="1" indent="-268288"/>
            <a:r>
              <a:rPr lang="pt-BR" sz="1800" dirty="0"/>
              <a:t>Dados não ficam expostos</a:t>
            </a:r>
          </a:p>
          <a:p>
            <a:pPr marL="450850" lvl="1" indent="-268288"/>
            <a:r>
              <a:rPr lang="pt-BR" sz="1800" dirty="0"/>
              <a:t>Não tem limitações de tamanho</a:t>
            </a:r>
          </a:p>
          <a:p>
            <a:pPr marL="450850" lvl="1" indent="-268288"/>
            <a:r>
              <a:rPr lang="pt-BR" sz="1800" dirty="0"/>
              <a:t>Usado para cadastros e </a:t>
            </a:r>
            <a:r>
              <a:rPr lang="pt-BR" sz="1800" i="1" dirty="0"/>
              <a:t>alterações</a:t>
            </a:r>
          </a:p>
        </p:txBody>
      </p:sp>
    </p:spTree>
    <p:extLst>
      <p:ext uri="{BB962C8B-B14F-4D97-AF65-F5344CB8AC3E}">
        <p14:creationId xmlns:p14="http://schemas.microsoft.com/office/powerpoint/2010/main" val="989323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1A6F99-14F5-F84C-AC99-DE25A9DA7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Elementos de formulário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CC12E28-3598-E040-A49A-87AF58CBB2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pt-BR" sz="2000" dirty="0"/>
              <a:t>&lt;input&gt; - define um campo de entrada de dados</a:t>
            </a:r>
          </a:p>
          <a:p>
            <a:pPr>
              <a:spcAft>
                <a:spcPts val="600"/>
              </a:spcAft>
            </a:pPr>
            <a:r>
              <a:rPr lang="pt-BR" sz="2000" dirty="0"/>
              <a:t>&lt;</a:t>
            </a:r>
            <a:r>
              <a:rPr lang="pt-BR" sz="2000" dirty="0" err="1"/>
              <a:t>textarea</a:t>
            </a:r>
            <a:r>
              <a:rPr lang="pt-BR" sz="2000" dirty="0"/>
              <a:t>&gt; - define uma área de texto, podendo conter diversas linhas de texto</a:t>
            </a:r>
          </a:p>
          <a:p>
            <a:pPr>
              <a:spcAft>
                <a:spcPts val="600"/>
              </a:spcAft>
            </a:pPr>
            <a:r>
              <a:rPr lang="pt-BR" sz="2000" dirty="0"/>
              <a:t>&lt;</a:t>
            </a:r>
            <a:r>
              <a:rPr lang="pt-BR" sz="2000" dirty="0" err="1"/>
              <a:t>button</a:t>
            </a:r>
            <a:r>
              <a:rPr lang="pt-BR" sz="2000" dirty="0"/>
              <a:t>&gt; - define um botão</a:t>
            </a:r>
          </a:p>
          <a:p>
            <a:pPr>
              <a:spcAft>
                <a:spcPts val="600"/>
              </a:spcAft>
            </a:pPr>
            <a:r>
              <a:rPr lang="pt-BR" sz="2000" dirty="0"/>
              <a:t>&lt;</a:t>
            </a:r>
            <a:r>
              <a:rPr lang="pt-BR" sz="2000" dirty="0" err="1"/>
              <a:t>select</a:t>
            </a:r>
            <a:r>
              <a:rPr lang="pt-BR" sz="2000" dirty="0"/>
              <a:t>&gt; - define uma lista selecionável (</a:t>
            </a:r>
            <a:r>
              <a:rPr lang="pt-BR" sz="2000" dirty="0" err="1"/>
              <a:t>drop-down</a:t>
            </a:r>
            <a:r>
              <a:rPr lang="pt-BR" sz="2000" dirty="0"/>
              <a:t>)</a:t>
            </a:r>
          </a:p>
          <a:p>
            <a:pPr>
              <a:spcAft>
                <a:spcPts val="600"/>
              </a:spcAft>
            </a:pPr>
            <a:r>
              <a:rPr lang="pt-BR" sz="2000" dirty="0"/>
              <a:t>&lt;</a:t>
            </a:r>
            <a:r>
              <a:rPr lang="pt-BR" sz="2000" dirty="0" err="1"/>
              <a:t>option</a:t>
            </a:r>
            <a:r>
              <a:rPr lang="pt-BR" sz="2000" dirty="0"/>
              <a:t>&gt; - define uma opção dentro de um </a:t>
            </a:r>
            <a:r>
              <a:rPr lang="pt-BR" sz="2000" dirty="0" err="1"/>
              <a:t>drop-down</a:t>
            </a:r>
            <a:endParaRPr lang="pt-BR" sz="2000" dirty="0"/>
          </a:p>
          <a:p>
            <a:pPr>
              <a:spcAft>
                <a:spcPts val="600"/>
              </a:spcAft>
            </a:pPr>
            <a:r>
              <a:rPr lang="pt-BR" sz="2000" dirty="0"/>
              <a:t>&lt;</a:t>
            </a:r>
            <a:r>
              <a:rPr lang="pt-BR" sz="2000" dirty="0" err="1"/>
              <a:t>optgroup</a:t>
            </a:r>
            <a:r>
              <a:rPr lang="pt-BR" sz="2000" dirty="0"/>
              <a:t>&gt; – define um grupo de opções</a:t>
            </a:r>
          </a:p>
        </p:txBody>
      </p:sp>
    </p:spTree>
    <p:extLst>
      <p:ext uri="{BB962C8B-B14F-4D97-AF65-F5344CB8AC3E}">
        <p14:creationId xmlns:p14="http://schemas.microsoft.com/office/powerpoint/2010/main" val="4190508997"/>
      </p:ext>
    </p:extLst>
  </p:cSld>
  <p:clrMapOvr>
    <a:masterClrMapping/>
  </p:clrMapOvr>
</p:sld>
</file>

<file path=ppt/theme/theme1.xml><?xml version="1.0" encoding="utf-8"?>
<a:theme xmlns:a="http://schemas.openxmlformats.org/drawingml/2006/main" name="Warwick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1409</TotalTime>
  <Words>879</Words>
  <Application>Microsoft Macintosh PowerPoint</Application>
  <PresentationFormat>Apresentação na tela (16:9)</PresentationFormat>
  <Paragraphs>105</Paragraphs>
  <Slides>17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2" baseType="lpstr">
      <vt:lpstr>Nixie One</vt:lpstr>
      <vt:lpstr>Courier</vt:lpstr>
      <vt:lpstr>Arial</vt:lpstr>
      <vt:lpstr>Roboto Slab</vt:lpstr>
      <vt:lpstr>Warwick template</vt:lpstr>
      <vt:lpstr>Formulários</vt:lpstr>
      <vt:lpstr>Formulários</vt:lpstr>
      <vt:lpstr>Formulários</vt:lpstr>
      <vt:lpstr>Conteúdo</vt:lpstr>
      <vt:lpstr>Estrutura básica</vt:lpstr>
      <vt:lpstr>&lt;form&gt;</vt:lpstr>
      <vt:lpstr>Método GET</vt:lpstr>
      <vt:lpstr>Método POST</vt:lpstr>
      <vt:lpstr>Elementos de formulário</vt:lpstr>
      <vt:lpstr>input</vt:lpstr>
      <vt:lpstr>input</vt:lpstr>
      <vt:lpstr>Radio</vt:lpstr>
      <vt:lpstr>Checkbox</vt:lpstr>
      <vt:lpstr>Select</vt:lpstr>
      <vt:lpstr>Novos campos html 5</vt:lpstr>
      <vt:lpstr>Elementos de formulário</vt:lpstr>
      <vt:lpstr>Formulários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Desenvolvimento Web</dc:title>
  <dc:creator>RAFAEL ELIAS DE LIMA ESCALFONI</dc:creator>
  <cp:lastModifiedBy>RAFAEL ELIAS DE LIMA ESCALFONI</cp:lastModifiedBy>
  <cp:revision>49</cp:revision>
  <dcterms:created xsi:type="dcterms:W3CDTF">2020-10-26T17:27:55Z</dcterms:created>
  <dcterms:modified xsi:type="dcterms:W3CDTF">2021-01-13T01:53:55Z</dcterms:modified>
</cp:coreProperties>
</file>