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2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E864DCB2-A938-1840-949A-27451754FCD6}"/>
    <pc:docChg chg="modSld">
      <pc:chgData name="RAFAEL ELIAS DE LIMA ESCALFONI" userId="77e1fd9a-a5e0-466f-b856-a830925030ce" providerId="ADAL" clId="{E864DCB2-A938-1840-949A-27451754FCD6}" dt="2021-09-10T13:54:21.363" v="3" actId="20577"/>
      <pc:docMkLst>
        <pc:docMk/>
      </pc:docMkLst>
      <pc:sldChg chg="modSp mod">
        <pc:chgData name="RAFAEL ELIAS DE LIMA ESCALFONI" userId="77e1fd9a-a5e0-466f-b856-a830925030ce" providerId="ADAL" clId="{E864DCB2-A938-1840-949A-27451754FCD6}" dt="2021-09-10T13:53:49.056" v="1" actId="20577"/>
        <pc:sldMkLst>
          <pc:docMk/>
          <pc:sldMk cId="3123274219" sldId="293"/>
        </pc:sldMkLst>
        <pc:spChg chg="mod">
          <ac:chgData name="RAFAEL ELIAS DE LIMA ESCALFONI" userId="77e1fd9a-a5e0-466f-b856-a830925030ce" providerId="ADAL" clId="{E864DCB2-A938-1840-949A-27451754FCD6}" dt="2021-09-10T13:53:49.056" v="1" actId="20577"/>
          <ac:spMkLst>
            <pc:docMk/>
            <pc:sldMk cId="3123274219" sldId="293"/>
            <ac:spMk id="3" creationId="{9577C67A-0D49-DA42-B38B-4F4E380BB3DE}"/>
          </ac:spMkLst>
        </pc:spChg>
      </pc:sldChg>
      <pc:sldChg chg="modSp mod">
        <pc:chgData name="RAFAEL ELIAS DE LIMA ESCALFONI" userId="77e1fd9a-a5e0-466f-b856-a830925030ce" providerId="ADAL" clId="{E864DCB2-A938-1840-949A-27451754FCD6}" dt="2021-09-10T13:54:21.363" v="3" actId="20577"/>
        <pc:sldMkLst>
          <pc:docMk/>
          <pc:sldMk cId="1046008995" sldId="294"/>
        </pc:sldMkLst>
        <pc:spChg chg="mod">
          <ac:chgData name="RAFAEL ELIAS DE LIMA ESCALFONI" userId="77e1fd9a-a5e0-466f-b856-a830925030ce" providerId="ADAL" clId="{E864DCB2-A938-1840-949A-27451754FCD6}" dt="2021-09-10T13:54:21.363" v="3" actId="20577"/>
          <ac:spMkLst>
            <pc:docMk/>
            <pc:sldMk cId="1046008995" sldId="294"/>
            <ac:spMk id="3" creationId="{9577C67A-0D49-DA42-B38B-4F4E380BB3DE}"/>
          </ac:spMkLst>
        </pc:spChg>
      </pc:sldChg>
    </pc:docChg>
  </pc:docChgLst>
  <pc:docChgLst>
    <pc:chgData name="RAFAEL ELIAS DE LIMA ESCALFONI" userId="77e1fd9a-a5e0-466f-b856-a830925030ce" providerId="ADAL" clId="{340E9D28-6E19-7A4D-B4A7-9C592DED2454}"/>
    <pc:docChg chg="modSld">
      <pc:chgData name="RAFAEL ELIAS DE LIMA ESCALFONI" userId="77e1fd9a-a5e0-466f-b856-a830925030ce" providerId="ADAL" clId="{340E9D28-6E19-7A4D-B4A7-9C592DED2454}" dt="2021-11-26T14:25:06.860" v="47" actId="20577"/>
      <pc:docMkLst>
        <pc:docMk/>
      </pc:docMkLst>
      <pc:sldChg chg="modSp mod">
        <pc:chgData name="RAFAEL ELIAS DE LIMA ESCALFONI" userId="77e1fd9a-a5e0-466f-b856-a830925030ce" providerId="ADAL" clId="{340E9D28-6E19-7A4D-B4A7-9C592DED2454}" dt="2021-11-26T14:20:57.718" v="46" actId="6549"/>
        <pc:sldMkLst>
          <pc:docMk/>
          <pc:sldMk cId="2226600243" sldId="263"/>
        </pc:sldMkLst>
        <pc:spChg chg="mod">
          <ac:chgData name="RAFAEL ELIAS DE LIMA ESCALFONI" userId="77e1fd9a-a5e0-466f-b856-a830925030ce" providerId="ADAL" clId="{340E9D28-6E19-7A4D-B4A7-9C592DED2454}" dt="2021-11-26T14:20:57.718" v="46" actId="6549"/>
          <ac:spMkLst>
            <pc:docMk/>
            <pc:sldMk cId="2226600243" sldId="263"/>
            <ac:spMk id="3" creationId="{22BEFC67-F73E-B547-B10B-62C9745F3E60}"/>
          </ac:spMkLst>
        </pc:spChg>
      </pc:sldChg>
      <pc:sldChg chg="modSp mod">
        <pc:chgData name="RAFAEL ELIAS DE LIMA ESCALFONI" userId="77e1fd9a-a5e0-466f-b856-a830925030ce" providerId="ADAL" clId="{340E9D28-6E19-7A4D-B4A7-9C592DED2454}" dt="2021-11-26T14:25:06.860" v="47" actId="20577"/>
        <pc:sldMkLst>
          <pc:docMk/>
          <pc:sldMk cId="1218034025" sldId="278"/>
        </pc:sldMkLst>
        <pc:spChg chg="mod">
          <ac:chgData name="RAFAEL ELIAS DE LIMA ESCALFONI" userId="77e1fd9a-a5e0-466f-b856-a830925030ce" providerId="ADAL" clId="{340E9D28-6E19-7A4D-B4A7-9C592DED2454}" dt="2021-11-26T14:25:06.860" v="47" actId="20577"/>
          <ac:spMkLst>
            <pc:docMk/>
            <pc:sldMk cId="1218034025" sldId="278"/>
            <ac:spMk id="3" creationId="{CD9FA429-EEB0-5848-B457-44E2118BD3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8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6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3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1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8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8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9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9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8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B85C78-0F3F-3B47-BB24-81DE4FB77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Design Responsivo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0A09B1-E389-E542-8FBF-93ED3BBB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576520"/>
            <a:ext cx="9622971" cy="69131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Rafael Escalfoni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pt-BR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Adaptado de “Web Design Responsivo – Páginas adaptáveis para todos os dispositivos”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Saiba o que é Web Design Responsivo e porque a responsividade é importante  para o seu site! - Blog C2TI - Dicas para garantir o Sucesso Online!">
            <a:extLst>
              <a:ext uri="{FF2B5EF4-FFF2-40B4-BE49-F238E27FC236}">
                <a16:creationId xmlns:a16="http://schemas.microsoft.com/office/drawing/2014/main" id="{CEE2DEBC-52A7-6E4D-97E4-555DB15A7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 bwMode="auto">
          <a:xfrm>
            <a:off x="2458063" y="590168"/>
            <a:ext cx="7275873" cy="3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2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DB6535-5F4D-E246-9358-A3A26F07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pt-BR" dirty="0"/>
              <a:t>Pensando em um CSS fixo</a:t>
            </a:r>
            <a:br>
              <a:rPr lang="pt-BR" dirty="0"/>
            </a:br>
            <a:r>
              <a:rPr lang="pt-BR" sz="1400" dirty="0" err="1"/>
              <a:t>https</a:t>
            </a:r>
            <a:r>
              <a:rPr lang="pt-BR" sz="1400" dirty="0"/>
              <a:t>://</a:t>
            </a:r>
            <a:r>
              <a:rPr lang="pt-BR" sz="1400" dirty="0" err="1"/>
              <a:t>gist.github.com</a:t>
            </a:r>
            <a:r>
              <a:rPr lang="pt-BR" sz="1400" dirty="0"/>
              <a:t>/3630828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2E0966-DE3F-B84A-8A3A-26D38A66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0"/>
            <a:ext cx="6791894" cy="627017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*{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600" dirty="0">
                <a:latin typeface="SFTT1000"/>
              </a:rPr>
              <a:t>: 0;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padding</a:t>
            </a:r>
            <a:r>
              <a:rPr lang="pt-BR" sz="1600" dirty="0">
                <a:latin typeface="SFTT1000"/>
              </a:rPr>
              <a:t>: 0; } </a:t>
            </a:r>
            <a:endParaRPr lang="pt-BR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 err="1">
                <a:solidFill>
                  <a:srgbClr val="7F0054"/>
                </a:solidFill>
                <a:latin typeface="SFTT1000"/>
              </a:rPr>
              <a:t>html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600" dirty="0">
                <a:latin typeface="SFTT1000"/>
              </a:rPr>
              <a:t>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font-family</a:t>
            </a:r>
            <a:r>
              <a:rPr lang="pt-BR" sz="1600" dirty="0">
                <a:latin typeface="SFTT1000"/>
              </a:rPr>
              <a:t>: Arial, </a:t>
            </a:r>
            <a:r>
              <a:rPr lang="pt-BR" sz="1600" dirty="0" err="1">
                <a:latin typeface="SFTT1000"/>
              </a:rPr>
              <a:t>Helvetica</a:t>
            </a:r>
            <a:r>
              <a:rPr lang="pt-BR" sz="1600" dirty="0">
                <a:latin typeface="SFTT1000"/>
              </a:rPr>
              <a:t>,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sans-serif</a:t>
            </a:r>
            <a:r>
              <a:rPr lang="pt-BR" sz="1600" dirty="0">
                <a:latin typeface="SFTT1000"/>
              </a:rPr>
              <a:t>; } </a:t>
            </a:r>
            <a:endParaRPr lang="pt-BR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.container { /* </a:t>
            </a:r>
            <a:r>
              <a:rPr lang="pt-BR" sz="1600" dirty="0" err="1">
                <a:latin typeface="SFTT1000"/>
              </a:rPr>
              <a:t>wrap</a:t>
            </a:r>
            <a:r>
              <a:rPr lang="pt-BR" sz="1600" dirty="0">
                <a:latin typeface="SFTT1000"/>
              </a:rPr>
              <a:t> da página */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600" dirty="0">
                <a:latin typeface="SFTT1000"/>
              </a:rPr>
              <a:t>: 0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auto</a:t>
            </a:r>
            <a:r>
              <a:rPr lang="pt-BR" sz="1600" dirty="0">
                <a:latin typeface="SFTT1000"/>
              </a:rPr>
              <a:t>; 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600" dirty="0">
                <a:latin typeface="SFTT1000"/>
              </a:rPr>
              <a:t>: 960px; } </a:t>
            </a:r>
            <a:endParaRPr lang="pt-BR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.</a:t>
            </a:r>
            <a:r>
              <a:rPr lang="pt-BR" sz="1600" dirty="0" err="1">
                <a:latin typeface="SFTT1000"/>
              </a:rPr>
              <a:t>content-main</a:t>
            </a:r>
            <a:r>
              <a:rPr lang="pt-BR" sz="1600" dirty="0">
                <a:latin typeface="SFTT1000"/>
              </a:rPr>
              <a:t> 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float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left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600" dirty="0">
                <a:latin typeface="SFTT1000"/>
              </a:rPr>
              <a:t>: 593px; }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    .</a:t>
            </a:r>
            <a:r>
              <a:rPr lang="pt-BR" sz="1600" dirty="0" err="1">
                <a:latin typeface="SFTT1000"/>
              </a:rPr>
              <a:t>hero</a:t>
            </a:r>
            <a:r>
              <a:rPr lang="pt-BR" sz="1600" dirty="0">
                <a:latin typeface="SFTT1000"/>
              </a:rPr>
              <a:t> 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600" dirty="0">
                <a:latin typeface="SFTT1000"/>
              </a:rPr>
              <a:t>: 25px 0; }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    .</a:t>
            </a:r>
            <a:r>
              <a:rPr lang="pt-BR" sz="1600" dirty="0" err="1">
                <a:latin typeface="SFTT1000"/>
              </a:rPr>
              <a:t>last-contents</a:t>
            </a:r>
            <a:r>
              <a:rPr lang="pt-BR" sz="1600" dirty="0">
                <a:latin typeface="SFTT1000"/>
              </a:rPr>
              <a:t> 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sz="1600" dirty="0">
                <a:latin typeface="SFTT1000"/>
              </a:rPr>
              <a:t>: 12px; }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        .</a:t>
            </a:r>
            <a:r>
              <a:rPr lang="pt-BR" sz="1600" dirty="0" err="1">
                <a:latin typeface="SFTT1000"/>
              </a:rPr>
              <a:t>last-content-call</a:t>
            </a:r>
            <a:r>
              <a:rPr lang="pt-BR" sz="1600" dirty="0">
                <a:latin typeface="SFTT1000"/>
              </a:rPr>
              <a:t> 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float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left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600" dirty="0">
                <a:latin typeface="SFTT1000"/>
              </a:rPr>
              <a:t>: 15px 15px 15px 0;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600" dirty="0">
                <a:latin typeface="SFTT1000"/>
              </a:rPr>
              <a:t>: 280px; } </a:t>
            </a:r>
            <a:endParaRPr lang="pt-BR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            .</a:t>
            </a:r>
            <a:r>
              <a:rPr lang="pt-BR" sz="1600" dirty="0" err="1">
                <a:latin typeface="SFTT1000"/>
              </a:rPr>
              <a:t>last-content-call</a:t>
            </a:r>
            <a:r>
              <a:rPr lang="pt-BR" sz="1600" dirty="0">
                <a:latin typeface="SFTT1000"/>
              </a:rPr>
              <a:t> .</a:t>
            </a:r>
            <a:r>
              <a:rPr lang="pt-BR" sz="1600" dirty="0" err="1">
                <a:latin typeface="SFTT1000"/>
              </a:rPr>
              <a:t>secondary-title</a:t>
            </a:r>
            <a:r>
              <a:rPr lang="pt-BR" sz="1600" dirty="0">
                <a:latin typeface="SFTT1000"/>
              </a:rPr>
              <a:t> 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margin-bottom</a:t>
            </a:r>
            <a:r>
              <a:rPr lang="pt-BR" sz="1600" dirty="0">
                <a:latin typeface="SFTT1000"/>
              </a:rPr>
              <a:t>: 0; } </a:t>
            </a:r>
            <a:endParaRPr lang="pt-BR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            .</a:t>
            </a:r>
            <a:r>
              <a:rPr lang="pt-BR" sz="1600" dirty="0" err="1">
                <a:latin typeface="SFTT1000"/>
              </a:rPr>
              <a:t>last-content-call</a:t>
            </a:r>
            <a:r>
              <a:rPr lang="pt-BR" sz="1600" dirty="0">
                <a:latin typeface="SFTT1000"/>
              </a:rPr>
              <a:t> .</a:t>
            </a:r>
            <a:r>
              <a:rPr lang="pt-BR" sz="1600" dirty="0" err="1">
                <a:latin typeface="SFTT1000"/>
              </a:rPr>
              <a:t>brief</a:t>
            </a:r>
            <a:r>
              <a:rPr lang="pt-BR" sz="1600" dirty="0">
                <a:latin typeface="SFTT1000"/>
              </a:rPr>
              <a:t> 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600" dirty="0">
                <a:latin typeface="SFTT1000"/>
              </a:rPr>
              <a:t>: 5px; }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.</a:t>
            </a:r>
            <a:r>
              <a:rPr lang="pt-BR" sz="1600" dirty="0" err="1">
                <a:latin typeface="SFTT1000"/>
              </a:rPr>
              <a:t>content-sidebar</a:t>
            </a:r>
            <a:r>
              <a:rPr lang="pt-BR" sz="1600" dirty="0">
                <a:latin typeface="SFTT1000"/>
              </a:rPr>
              <a:t> {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background-color</a:t>
            </a:r>
            <a:r>
              <a:rPr lang="pt-BR" sz="1600" dirty="0">
                <a:latin typeface="SFTT1000"/>
              </a:rPr>
              <a:t>: #F0F0F0;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float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right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padding</a:t>
            </a:r>
            <a:r>
              <a:rPr lang="pt-BR" sz="1600" dirty="0">
                <a:latin typeface="SFTT1000"/>
              </a:rPr>
              <a:t>: 10px;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600" dirty="0">
                <a:latin typeface="SFTT1000"/>
              </a:rPr>
              <a:t>: 322px; }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.</a:t>
            </a:r>
            <a:r>
              <a:rPr lang="pt-BR" sz="1600" dirty="0" err="1">
                <a:latin typeface="SFTT1000"/>
              </a:rPr>
              <a:t>main-nav</a:t>
            </a:r>
            <a:r>
              <a:rPr lang="pt-BR" sz="1600" dirty="0">
                <a:latin typeface="SFTT1000"/>
              </a:rPr>
              <a:t>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ul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600" dirty="0">
                <a:latin typeface="SFTT1000"/>
              </a:rPr>
              <a:t>{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list-style-type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none</a:t>
            </a:r>
            <a:r>
              <a:rPr lang="pt-BR" sz="1600" dirty="0">
                <a:latin typeface="SFTT1000"/>
              </a:rPr>
              <a:t>; }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latin typeface="SFTT1000"/>
              </a:rPr>
              <a:t>.</a:t>
            </a:r>
            <a:r>
              <a:rPr lang="pt-BR" sz="1600" dirty="0" err="1">
                <a:latin typeface="SFTT1000"/>
              </a:rPr>
              <a:t>main-nav</a:t>
            </a:r>
            <a:r>
              <a:rPr lang="pt-BR" sz="1600" dirty="0">
                <a:latin typeface="SFTT1000"/>
              </a:rPr>
              <a:t>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li </a:t>
            </a:r>
            <a:r>
              <a:rPr lang="pt-BR" sz="1600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background-color</a:t>
            </a:r>
            <a:r>
              <a:rPr lang="pt-BR" sz="1600" dirty="0">
                <a:latin typeface="SFTT1000"/>
              </a:rPr>
              <a:t>: #F9F9F9;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float</a:t>
            </a:r>
            <a:r>
              <a:rPr lang="pt-BR" sz="1600" dirty="0" err="1">
                <a:latin typeface="SFTT1000"/>
              </a:rPr>
              <a:t>: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left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600" dirty="0">
                <a:latin typeface="SFTT1000"/>
              </a:rPr>
              <a:t>: 15px;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outline</a:t>
            </a:r>
            <a:r>
              <a:rPr lang="pt-BR" sz="1600" dirty="0">
                <a:latin typeface="SFTT1000"/>
              </a:rPr>
              <a:t>: 1px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solid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600" dirty="0">
                <a:latin typeface="SFTT1000"/>
              </a:rPr>
              <a:t>#DEDEDE;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text-align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center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600" dirty="0">
                <a:latin typeface="SFTT1000"/>
              </a:rPr>
              <a:t>: 130px; }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latin typeface="SFTT1000"/>
              </a:rPr>
              <a:t>.</a:t>
            </a:r>
            <a:r>
              <a:rPr lang="pt-BR" sz="1600" dirty="0" err="1">
                <a:latin typeface="SFTT1000"/>
              </a:rPr>
              <a:t>main-nav</a:t>
            </a:r>
            <a:r>
              <a:rPr lang="pt-BR" sz="1600" dirty="0">
                <a:latin typeface="SFTT1000"/>
              </a:rPr>
              <a:t>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a </a:t>
            </a:r>
            <a:r>
              <a:rPr lang="pt-BR" sz="1600" dirty="0">
                <a:latin typeface="SFTT1000"/>
              </a:rPr>
              <a:t>{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display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block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padding</a:t>
            </a:r>
            <a:r>
              <a:rPr lang="pt-BR" sz="1600" dirty="0">
                <a:latin typeface="SFTT1000"/>
              </a:rPr>
              <a:t>: 10px;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text-decoration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none</a:t>
            </a:r>
            <a:r>
              <a:rPr lang="pt-BR" sz="1600" dirty="0">
                <a:latin typeface="SFTT1000"/>
              </a:rPr>
              <a:t>; } </a:t>
            </a: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>
                <a:latin typeface="SFTT1000"/>
              </a:rPr>
              <a:t>.</a:t>
            </a:r>
            <a:r>
              <a:rPr lang="pt-BR" sz="1600" dirty="0" err="1">
                <a:latin typeface="SFTT1000"/>
              </a:rPr>
              <a:t>main-footer</a:t>
            </a:r>
            <a:r>
              <a:rPr lang="pt-BR" sz="1600" dirty="0">
                <a:latin typeface="SFTT1000"/>
              </a:rPr>
              <a:t> {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background-color</a:t>
            </a:r>
            <a:r>
              <a:rPr lang="pt-BR" sz="1600" dirty="0">
                <a:latin typeface="SFTT1000"/>
              </a:rPr>
              <a:t>: #F0F0F0;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clear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both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float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left</a:t>
            </a:r>
            <a:r>
              <a:rPr lang="pt-BR" sz="1600" dirty="0">
                <a:latin typeface="SFTT100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pt-BR" sz="1600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sz="1600" dirty="0">
                <a:latin typeface="SFTT1000"/>
              </a:rPr>
              <a:t>: 12px;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600" dirty="0">
                <a:latin typeface="SFTT1000"/>
              </a:rPr>
              <a:t>: 15px 0;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padding</a:t>
            </a:r>
            <a:r>
              <a:rPr lang="pt-BR" sz="1600" dirty="0">
                <a:latin typeface="SFTT1000"/>
              </a:rPr>
              <a:t>: 15px;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text-align</a:t>
            </a:r>
            <a:r>
              <a:rPr lang="pt-BR" sz="1600" dirty="0">
                <a:latin typeface="SFTT1000"/>
              </a:rPr>
              <a:t>: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center</a:t>
            </a:r>
            <a:r>
              <a:rPr lang="pt-BR" sz="1600" dirty="0">
                <a:latin typeface="SFTT1000"/>
              </a:rPr>
              <a:t>; 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600" dirty="0">
                <a:latin typeface="SFTT1000"/>
              </a:rPr>
              <a:t>: 100%; } </a:t>
            </a:r>
            <a:endParaRPr lang="pt-BR" sz="160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15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16D35-35E9-3D45-8B96-42E34863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 </a:t>
            </a:r>
            <a:r>
              <a:rPr lang="pt-BR" dirty="0" err="1"/>
              <a:t>tag</a:t>
            </a:r>
            <a:r>
              <a:rPr lang="pt-BR" dirty="0"/>
              <a:t> </a:t>
            </a:r>
            <a:r>
              <a:rPr lang="pt-BR" dirty="0" err="1"/>
              <a:t>viewport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0DDCB-6F09-A742-A751-F30EE7FD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7F0054"/>
                </a:solidFill>
                <a:latin typeface="SFTT1000"/>
              </a:rPr>
              <a:t>&lt;meta </a:t>
            </a:r>
            <a:r>
              <a:rPr lang="pt-BR" dirty="0" err="1">
                <a:latin typeface="SFTT1000"/>
              </a:rPr>
              <a:t>name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viewport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dirty="0" err="1">
                <a:latin typeface="SFTT1000"/>
              </a:rPr>
              <a:t>content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""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&gt; </a:t>
            </a:r>
            <a:endParaRPr lang="pt-BR" dirty="0"/>
          </a:p>
          <a:p>
            <a:r>
              <a:rPr lang="pt-BR" dirty="0"/>
              <a:t>Componentes </a:t>
            </a:r>
            <a:r>
              <a:rPr lang="pt-BR" b="1" dirty="0" err="1"/>
              <a:t>content</a:t>
            </a:r>
            <a:r>
              <a:rPr lang="pt-BR" b="1" dirty="0"/>
              <a:t>:</a:t>
            </a:r>
          </a:p>
          <a:p>
            <a:pPr marL="590550" indent="-388938">
              <a:buFont typeface="Courier New" panose="02070309020205020404" pitchFamily="49" charset="0"/>
              <a:buChar char="o"/>
            </a:pPr>
            <a:r>
              <a:rPr lang="pt-BR" b="1" dirty="0" err="1"/>
              <a:t>width</a:t>
            </a:r>
            <a:r>
              <a:rPr lang="pt-BR" dirty="0"/>
              <a:t>: define a largura da </a:t>
            </a:r>
            <a:r>
              <a:rPr lang="pt-BR" i="1" dirty="0" err="1"/>
              <a:t>viewport</a:t>
            </a:r>
            <a:r>
              <a:rPr lang="pt-BR" dirty="0"/>
              <a:t>;</a:t>
            </a:r>
          </a:p>
          <a:p>
            <a:pPr marL="590550" indent="-388938">
              <a:buFont typeface="Courier New" panose="02070309020205020404" pitchFamily="49" charset="0"/>
              <a:buChar char="o"/>
            </a:pPr>
            <a:r>
              <a:rPr lang="pt-BR" b="1" dirty="0" err="1"/>
              <a:t>height</a:t>
            </a:r>
            <a:r>
              <a:rPr lang="pt-BR" dirty="0"/>
              <a:t>: define a altura da </a:t>
            </a:r>
            <a:r>
              <a:rPr lang="pt-BR" i="1" dirty="0" err="1"/>
              <a:t>viewport</a:t>
            </a:r>
            <a:r>
              <a:rPr lang="pt-BR" dirty="0"/>
              <a:t>;</a:t>
            </a:r>
            <a:endParaRPr lang="pt-BR" b="1" dirty="0"/>
          </a:p>
          <a:p>
            <a:pPr marL="590550" indent="-388938">
              <a:buFont typeface="Courier New" panose="02070309020205020404" pitchFamily="49" charset="0"/>
              <a:buChar char="o"/>
            </a:pPr>
            <a:r>
              <a:rPr lang="pt-BR" b="1" dirty="0" err="1"/>
              <a:t>initial-scale</a:t>
            </a:r>
            <a:r>
              <a:rPr lang="pt-BR" dirty="0"/>
              <a:t>: define a escala inicial (zoom) da </a:t>
            </a:r>
            <a:r>
              <a:rPr lang="pt-BR" i="1" dirty="0" err="1"/>
              <a:t>viewport</a:t>
            </a:r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0914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59467-12E3-954C-A24F-F1A40CAA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da meta </a:t>
            </a:r>
            <a:r>
              <a:rPr lang="pt-BR" dirty="0" err="1"/>
              <a:t>tag</a:t>
            </a:r>
            <a:r>
              <a:rPr lang="pt-BR" dirty="0"/>
              <a:t> </a:t>
            </a:r>
            <a:r>
              <a:rPr lang="pt-BR" dirty="0" err="1"/>
              <a:t>viewport</a:t>
            </a:r>
            <a:endParaRPr lang="pt-BR" dirty="0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0266069-7961-4B45-9828-781FB9A0E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769" y="2508142"/>
            <a:ext cx="2082799" cy="3108420"/>
          </a:xfrm>
        </p:spPr>
      </p:pic>
      <p:pic>
        <p:nvPicPr>
          <p:cNvPr id="7" name="Imagem 6" descr="Imagem editada de cachorro com bola na mão&#10;&#10;Descrição gerada automaticamente com confiança média">
            <a:extLst>
              <a:ext uri="{FF2B5EF4-FFF2-40B4-BE49-F238E27FC236}">
                <a16:creationId xmlns:a16="http://schemas.microsoft.com/office/drawing/2014/main" id="{DF553806-76D8-0645-91D0-5F0FB374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82" y="2508142"/>
            <a:ext cx="2082800" cy="3109934"/>
          </a:xfrm>
          <a:prstGeom prst="rect">
            <a:avLst/>
          </a:prstGeom>
        </p:spPr>
      </p:pic>
      <p:pic>
        <p:nvPicPr>
          <p:cNvPr id="9" name="Imagem 8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E711977D-59B3-294D-8B7D-D479E5F6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996" y="2508142"/>
            <a:ext cx="3078200" cy="394159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9AEACDA-9DDE-604E-BB1C-85E577875764}"/>
              </a:ext>
            </a:extLst>
          </p:cNvPr>
          <p:cNvSpPr txBox="1"/>
          <p:nvPr/>
        </p:nvSpPr>
        <p:spPr>
          <a:xfrm>
            <a:off x="446737" y="1923367"/>
            <a:ext cx="332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7F0054"/>
                </a:solidFill>
                <a:latin typeface="SFTT1000"/>
              </a:rPr>
              <a:t>&lt;meta </a:t>
            </a:r>
            <a:r>
              <a:rPr lang="pt-BR" sz="1600" dirty="0" err="1">
                <a:latin typeface="SFTT1000"/>
              </a:rPr>
              <a:t>name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viewport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 </a:t>
            </a:r>
          </a:p>
          <a:p>
            <a:r>
              <a:rPr lang="pt-BR" sz="1600" dirty="0" err="1">
                <a:latin typeface="SFTT1000"/>
              </a:rPr>
              <a:t>content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width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=980,initial-scale=1"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BF58C4-5A15-B14F-8E86-18E11B6D660D}"/>
              </a:ext>
            </a:extLst>
          </p:cNvPr>
          <p:cNvSpPr txBox="1"/>
          <p:nvPr/>
        </p:nvSpPr>
        <p:spPr>
          <a:xfrm>
            <a:off x="4140401" y="1923367"/>
            <a:ext cx="332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7F0054"/>
                </a:solidFill>
                <a:latin typeface="SFTT1000"/>
              </a:rPr>
              <a:t>&lt;meta </a:t>
            </a:r>
            <a:r>
              <a:rPr lang="pt-BR" sz="1600" dirty="0" err="1">
                <a:latin typeface="SFTT1000"/>
              </a:rPr>
              <a:t>name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viewport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 </a:t>
            </a:r>
          </a:p>
          <a:p>
            <a:r>
              <a:rPr lang="pt-BR" sz="1600" dirty="0" err="1">
                <a:latin typeface="SFTT1000"/>
              </a:rPr>
              <a:t>content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width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=320,initial-scale=1"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2992E1-07FB-8D4F-A736-E0648190D8AB}"/>
              </a:ext>
            </a:extLst>
          </p:cNvPr>
          <p:cNvSpPr txBox="1"/>
          <p:nvPr/>
        </p:nvSpPr>
        <p:spPr>
          <a:xfrm>
            <a:off x="8119209" y="1923366"/>
            <a:ext cx="348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7F0054"/>
                </a:solidFill>
                <a:latin typeface="SFTT1000"/>
              </a:rPr>
              <a:t>&lt;meta </a:t>
            </a:r>
            <a:r>
              <a:rPr lang="pt-BR" sz="1600" dirty="0" err="1">
                <a:latin typeface="SFTT1000"/>
              </a:rPr>
              <a:t>name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viewport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 </a:t>
            </a:r>
          </a:p>
          <a:p>
            <a:r>
              <a:rPr lang="pt-BR" sz="1600" dirty="0" err="1">
                <a:latin typeface="SFTT1000"/>
              </a:rPr>
              <a:t>content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width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=320,initial-scale=1.5"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6015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502741-1434-9A44-975B-4A482740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3700"/>
              <a:t>Configuração ideal de viewport</a:t>
            </a: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31A8D6-2570-E743-A9AB-8BA93BD0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7F0054"/>
                </a:solidFill>
                <a:latin typeface="SFTT1000"/>
              </a:rPr>
              <a:t>&lt;meta </a:t>
            </a:r>
            <a:r>
              <a:rPr lang="pt-BR" dirty="0" err="1">
                <a:latin typeface="SFTT1000"/>
              </a:rPr>
              <a:t>name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viewport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dirty="0" err="1">
                <a:latin typeface="SFTT1000"/>
              </a:rPr>
              <a:t>content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width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=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device-width,initial-scale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=1"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&gt; 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E26AA795-77B1-DE44-BF05-D390FFB0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113" y="818054"/>
            <a:ext cx="7969230" cy="4940921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650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DB6535-5F4D-E246-9358-A3A26F07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pt-BR" sz="3600" dirty="0"/>
              <a:t>Convertendo em layout fluido</a:t>
            </a:r>
            <a:br>
              <a:rPr lang="pt-BR" sz="3600" dirty="0"/>
            </a:br>
            <a:r>
              <a:rPr lang="pt-BR" sz="1400" dirty="0" err="1"/>
              <a:t>https</a:t>
            </a:r>
            <a:r>
              <a:rPr lang="pt-BR" sz="1400" dirty="0"/>
              <a:t>://</a:t>
            </a:r>
            <a:r>
              <a:rPr lang="pt-BR" sz="1400" dirty="0" err="1"/>
              <a:t>gist.github.com</a:t>
            </a:r>
            <a:r>
              <a:rPr lang="pt-BR" sz="1400" dirty="0"/>
              <a:t>/3630828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2E0966-DE3F-B84A-8A3A-26D38A66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5" y="0"/>
            <a:ext cx="7421809" cy="6270171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latin typeface="SFTT1000"/>
              </a:rPr>
              <a:t>.container { /* </a:t>
            </a:r>
            <a:r>
              <a:rPr lang="pt-BR" sz="1800" dirty="0" err="1">
                <a:latin typeface="SFTT1000"/>
              </a:rPr>
              <a:t>wrap</a:t>
            </a:r>
            <a:r>
              <a:rPr lang="pt-BR" sz="1800" dirty="0">
                <a:latin typeface="SFTT1000"/>
              </a:rPr>
              <a:t> da página */</a:t>
            </a:r>
          </a:p>
          <a:p>
            <a:pPr>
              <a:spcBef>
                <a:spcPts val="0"/>
              </a:spcBef>
            </a:pPr>
            <a:r>
              <a:rPr lang="pt-BR" sz="1800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sz="1800" dirty="0" err="1">
                <a:solidFill>
                  <a:srgbClr val="7F0054"/>
                </a:solidFill>
                <a:latin typeface="SFTT1000"/>
              </a:rPr>
              <a:t>margin</a:t>
            </a:r>
            <a:r>
              <a:rPr lang="pt-BR" sz="1800" dirty="0">
                <a:latin typeface="SFTT1000"/>
              </a:rPr>
              <a:t>: 0 </a:t>
            </a:r>
            <a:r>
              <a:rPr lang="pt-BR" sz="1800" dirty="0">
                <a:solidFill>
                  <a:srgbClr val="7F0054"/>
                </a:solidFill>
                <a:latin typeface="SFTT1000"/>
              </a:rPr>
              <a:t>auto</a:t>
            </a:r>
            <a:r>
              <a:rPr lang="pt-BR" sz="1800" dirty="0">
                <a:latin typeface="SFTT100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pt-BR" sz="1800" dirty="0">
                <a:latin typeface="SFTT1000"/>
              </a:rPr>
              <a:t>    </a:t>
            </a:r>
            <a:r>
              <a:rPr lang="pt-BR" sz="18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800" dirty="0">
                <a:latin typeface="SFTT1000"/>
              </a:rPr>
              <a:t>: 67.5%; </a:t>
            </a:r>
            <a:r>
              <a:rPr lang="pt-BR" sz="1800" dirty="0">
                <a:solidFill>
                  <a:srgbClr val="3F7F5E"/>
                </a:solidFill>
                <a:latin typeface="SFTT1000"/>
              </a:rPr>
              <a:t>/* +/- 960 */ </a:t>
            </a:r>
            <a:endParaRPr lang="pt-BR" sz="1800" dirty="0">
              <a:latin typeface="SFTT100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latin typeface="SFTT1000"/>
              </a:rPr>
              <a:t> }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200" dirty="0">
              <a:latin typeface="SFTT100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latin typeface="SFTT1000"/>
              </a:rPr>
              <a:t>É uma boa prática manter o valor convertido comentado para não perder de vista</a:t>
            </a:r>
            <a:endParaRPr lang="pt-BR" sz="1500" dirty="0">
              <a:latin typeface="SFTT100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200" dirty="0">
              <a:latin typeface="SFTT100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rgbClr val="3F7F5E"/>
                </a:solidFill>
                <a:latin typeface="SFTT1000"/>
              </a:rPr>
              <a:t>/* Antes */ </a:t>
            </a:r>
            <a:endParaRPr lang="pt-BR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rgbClr val="7F0054"/>
                </a:solidFill>
                <a:latin typeface="SFTT1000"/>
              </a:rPr>
              <a:t>h1 </a:t>
            </a:r>
            <a:r>
              <a:rPr lang="pt-BR" sz="1700" dirty="0">
                <a:latin typeface="SFTT1000"/>
              </a:rPr>
              <a:t>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sz="1700" dirty="0">
                <a:latin typeface="SFTT1000"/>
              </a:rPr>
              <a:t>: 32px;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latin typeface="SFTT1000"/>
              </a:rPr>
              <a:t>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rgbClr val="3F7F5E"/>
                </a:solidFill>
                <a:latin typeface="SFTT1000"/>
              </a:rPr>
              <a:t>/* Depois */ </a:t>
            </a:r>
            <a:endParaRPr lang="pt-BR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solidFill>
                  <a:srgbClr val="7F0054"/>
                </a:solidFill>
                <a:latin typeface="SFTT1000"/>
              </a:rPr>
              <a:t>h1 </a:t>
            </a:r>
            <a:r>
              <a:rPr lang="pt-BR" sz="1700" dirty="0">
                <a:latin typeface="SFTT100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latin typeface="SFTT1000"/>
              </a:rPr>
              <a:t>   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sz="1700" dirty="0">
                <a:latin typeface="SFTT1000"/>
              </a:rPr>
              <a:t>: 2em; </a:t>
            </a:r>
            <a:r>
              <a:rPr lang="pt-BR" sz="1700" dirty="0">
                <a:solidFill>
                  <a:srgbClr val="3F7F5E"/>
                </a:solidFill>
                <a:latin typeface="SFTT1000"/>
              </a:rPr>
              <a:t>/* 32 / 16 */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700" dirty="0">
                <a:latin typeface="SFTT1000"/>
              </a:rPr>
              <a:t>}</a:t>
            </a:r>
            <a:r>
              <a:rPr lang="pt-BR" sz="1800" dirty="0">
                <a:latin typeface="SFTT100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>
              <a:latin typeface="SFTT100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solidFill>
                  <a:srgbClr val="3F7F5E"/>
                </a:solidFill>
                <a:latin typeface="SFTT1000"/>
              </a:rPr>
              <a:t>/* Antes */ </a:t>
            </a:r>
            <a:endParaRPr lang="pt-BR" sz="1700" dirty="0"/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latin typeface="SFTT1000"/>
              </a:rPr>
              <a:t>.</a:t>
            </a:r>
            <a:r>
              <a:rPr lang="pt-BR" sz="1700" dirty="0" err="1">
                <a:latin typeface="SFTT1000"/>
              </a:rPr>
              <a:t>content-main</a:t>
            </a:r>
            <a:r>
              <a:rPr lang="pt-BR" sz="1700" dirty="0">
                <a:latin typeface="SFTT1000"/>
              </a:rPr>
              <a:t>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float</a:t>
            </a:r>
            <a:r>
              <a:rPr lang="pt-BR" sz="1700" dirty="0">
                <a:latin typeface="SFTT1000"/>
              </a:rPr>
              <a:t>: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left</a:t>
            </a:r>
            <a:r>
              <a:rPr lang="pt-BR" sz="1700" dirty="0">
                <a:latin typeface="SFTT1000"/>
              </a:rPr>
              <a:t>;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700" dirty="0">
                <a:latin typeface="SFTT1000"/>
              </a:rPr>
              <a:t>: 593px; </a:t>
            </a:r>
            <a:r>
              <a:rPr lang="pt-BR" sz="1700" dirty="0">
                <a:solidFill>
                  <a:srgbClr val="3F7F5E"/>
                </a:solidFill>
                <a:latin typeface="SFTT1000"/>
              </a:rPr>
              <a:t>/* Medida maior da </a:t>
            </a:r>
            <a:r>
              <a:rPr lang="pt-BR" sz="1700" dirty="0" err="1">
                <a:solidFill>
                  <a:srgbClr val="3F7F5E"/>
                </a:solidFill>
                <a:latin typeface="SFTT1000"/>
              </a:rPr>
              <a:t>Proporção</a:t>
            </a:r>
            <a:r>
              <a:rPr lang="pt-BR" sz="1700" dirty="0">
                <a:solidFill>
                  <a:srgbClr val="3F7F5E"/>
                </a:solidFill>
                <a:latin typeface="SFTT1000"/>
              </a:rPr>
              <a:t> </a:t>
            </a:r>
            <a:r>
              <a:rPr lang="pt-BR" sz="1700" dirty="0" err="1">
                <a:solidFill>
                  <a:srgbClr val="3F7F5E"/>
                </a:solidFill>
                <a:latin typeface="SFTT1000"/>
              </a:rPr>
              <a:t>Áurea</a:t>
            </a:r>
            <a:r>
              <a:rPr lang="pt-BR" sz="1700" dirty="0">
                <a:solidFill>
                  <a:srgbClr val="3F7F5E"/>
                </a:solidFill>
                <a:latin typeface="SFTT1000"/>
              </a:rPr>
              <a:t> aplicada ;-) */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latin typeface="SFTT1000"/>
              </a:rPr>
              <a:t>} </a:t>
            </a:r>
            <a:endParaRPr lang="pt-BR" sz="1700" dirty="0"/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solidFill>
                  <a:srgbClr val="3F7F5E"/>
                </a:solidFill>
                <a:latin typeface="SFTT1000"/>
              </a:rPr>
              <a:t>/* Depois */ </a:t>
            </a:r>
            <a:endParaRPr lang="pt-BR" sz="1700" dirty="0"/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latin typeface="SFTT1000"/>
              </a:rPr>
              <a:t>.</a:t>
            </a:r>
            <a:r>
              <a:rPr lang="pt-BR" sz="1700" dirty="0" err="1">
                <a:latin typeface="SFTT1000"/>
              </a:rPr>
              <a:t>content-main</a:t>
            </a:r>
            <a:r>
              <a:rPr lang="pt-BR" sz="1700" dirty="0">
                <a:latin typeface="SFTT1000"/>
              </a:rPr>
              <a:t>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float</a:t>
            </a:r>
            <a:r>
              <a:rPr lang="pt-BR" sz="1700" dirty="0">
                <a:latin typeface="SFTT1000"/>
              </a:rPr>
              <a:t>: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left</a:t>
            </a:r>
            <a:r>
              <a:rPr lang="pt-BR" sz="1700" dirty="0">
                <a:latin typeface="SFTT1000"/>
              </a:rPr>
              <a:t>; </a:t>
            </a:r>
            <a:r>
              <a:rPr lang="pt-BR" sz="17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700" dirty="0">
                <a:latin typeface="SFTT1000"/>
              </a:rPr>
              <a:t>: 61.7708%; </a:t>
            </a:r>
            <a:r>
              <a:rPr lang="pt-BR" sz="1700" dirty="0">
                <a:solidFill>
                  <a:srgbClr val="3F7F5E"/>
                </a:solidFill>
                <a:latin typeface="SFTT1000"/>
              </a:rPr>
              <a:t>/* 593 (.</a:t>
            </a:r>
            <a:r>
              <a:rPr lang="pt-BR" sz="1700" dirty="0" err="1">
                <a:solidFill>
                  <a:srgbClr val="3F7F5E"/>
                </a:solidFill>
                <a:latin typeface="SFTT1000"/>
              </a:rPr>
              <a:t>content-main</a:t>
            </a:r>
            <a:r>
              <a:rPr lang="pt-BR" sz="1700" dirty="0">
                <a:solidFill>
                  <a:srgbClr val="3F7F5E"/>
                </a:solidFill>
                <a:latin typeface="SFTT1000"/>
              </a:rPr>
              <a:t>) / 960 (.container) */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>
                <a:latin typeface="SFTT1000"/>
              </a:rPr>
              <a:t>}</a:t>
            </a:r>
            <a:r>
              <a:rPr lang="pt-BR" sz="1800" dirty="0">
                <a:latin typeface="SFTT1000"/>
              </a:rPr>
              <a:t> </a:t>
            </a:r>
            <a:endParaRPr lang="pt-BR" sz="180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808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0B677E5-9CB4-5142-B6ED-37998EE71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82" y="521208"/>
            <a:ext cx="9379973" cy="58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93D4A6-9D69-4646-94D6-397A8FED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3700"/>
              <a:t>Fluidez em imagens e recursos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D6A131-0142-FF40-9F62-1C769688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2639379"/>
            <a:ext cx="4107543" cy="36005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&lt;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600" dirty="0" err="1">
                <a:latin typeface="SFTT1000"/>
              </a:rPr>
              <a:t>class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last-content-call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 &lt;h2 </a:t>
            </a:r>
            <a:r>
              <a:rPr lang="pt-BR" sz="1600" dirty="0" err="1">
                <a:latin typeface="SFTT1000"/>
              </a:rPr>
              <a:t>class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secondary-title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r>
              <a:rPr lang="pt-BR" sz="1600" dirty="0" err="1">
                <a:latin typeface="SFTT1000"/>
              </a:rPr>
              <a:t>Título</a:t>
            </a:r>
            <a:r>
              <a:rPr lang="pt-BR" sz="1600" dirty="0">
                <a:latin typeface="SFTT1000"/>
              </a:rPr>
              <a:t> de </a:t>
            </a:r>
            <a:r>
              <a:rPr lang="pt-BR" sz="1600" dirty="0" err="1">
                <a:latin typeface="SFTT1000"/>
              </a:rPr>
              <a:t>Conteúdo</a:t>
            </a:r>
            <a:r>
              <a:rPr lang="pt-BR" sz="1600" dirty="0">
                <a:latin typeface="SFTT1000"/>
              </a:rPr>
              <a:t> 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&lt;/h2&gt;   </a:t>
            </a:r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 &lt;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img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600" dirty="0" err="1">
                <a:latin typeface="SFTT1000"/>
              </a:rPr>
              <a:t>src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cute-dogs.jpg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sz="1600" dirty="0" err="1">
                <a:latin typeface="SFTT1000"/>
              </a:rPr>
              <a:t>width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"350"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 &lt;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p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600" dirty="0" err="1">
                <a:latin typeface="SFTT1000"/>
              </a:rPr>
              <a:t>class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SFTT1000"/>
              </a:rPr>
              <a:t>brief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r>
              <a:rPr lang="pt-BR" sz="1600" dirty="0">
                <a:latin typeface="SFTT1000"/>
              </a:rPr>
              <a:t>Resumo ou </a:t>
            </a:r>
            <a:r>
              <a:rPr lang="pt-BR" sz="1600" dirty="0" err="1">
                <a:latin typeface="SFTT1000"/>
              </a:rPr>
              <a:t>descrição</a:t>
            </a:r>
            <a:r>
              <a:rPr lang="pt-BR" sz="1600" dirty="0">
                <a:latin typeface="SFTT1000"/>
              </a:rPr>
              <a:t> deste </a:t>
            </a:r>
            <a:r>
              <a:rPr lang="pt-BR" sz="1600" dirty="0" err="1">
                <a:latin typeface="SFTT1000"/>
              </a:rPr>
              <a:t>conteúdo</a:t>
            </a:r>
            <a:r>
              <a:rPr lang="pt-BR" sz="1600" dirty="0">
                <a:latin typeface="SFTT1000"/>
              </a:rPr>
              <a:t>. Deve ser algo que chame a </a:t>
            </a:r>
            <a:r>
              <a:rPr lang="pt-BR" sz="1600" dirty="0" err="1">
                <a:latin typeface="SFTT1000"/>
              </a:rPr>
              <a:t>atenção</a:t>
            </a:r>
            <a:r>
              <a:rPr lang="pt-BR" sz="1600" dirty="0">
                <a:latin typeface="SFTT1000"/>
              </a:rPr>
              <a:t>! </a:t>
            </a:r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 &lt;/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p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     &lt;a </a:t>
            </a:r>
            <a:r>
              <a:rPr lang="pt-BR" sz="1600" dirty="0" err="1">
                <a:latin typeface="SFTT1000"/>
              </a:rPr>
              <a:t>href</a:t>
            </a:r>
            <a:r>
              <a:rPr lang="pt-BR" sz="1600" dirty="0">
                <a:latin typeface="SFTT1000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SFTT1000"/>
              </a:rPr>
              <a:t>"#"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</a:t>
            </a:r>
            <a:r>
              <a:rPr lang="pt-BR" sz="1600" dirty="0">
                <a:latin typeface="SFTT1000"/>
              </a:rPr>
              <a:t>Leia mais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&lt;/a&gt; </a:t>
            </a:r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7F0054"/>
                </a:solidFill>
                <a:latin typeface="SFTT1000"/>
              </a:rPr>
              <a:t>&lt;/</a:t>
            </a:r>
            <a:r>
              <a:rPr lang="pt-BR" sz="16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6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600" dirty="0"/>
          </a:p>
          <a:p>
            <a:endParaRPr lang="pt-BR" sz="1600" dirty="0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4E73DE6-55CE-3440-AFE8-66294929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29" y="927471"/>
            <a:ext cx="7649028" cy="4512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51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7CFFA6-854E-F247-8FBD-9EE3F98E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4000" dirty="0"/>
              <a:t>Quebrou...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76B449-7C64-4F9E-A41D-173E39F4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6FB6CC6-2C5E-9C45-AE5B-00D8C572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288" y="643466"/>
            <a:ext cx="4922877" cy="5225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285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E45529-43C0-434C-BBD6-FF5931D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pt-BR" dirty="0"/>
              <a:t>Solução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897214-177B-344A-AE48-DB0DF8758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 err="1">
                <a:solidFill>
                  <a:srgbClr val="7F0054"/>
                </a:solidFill>
                <a:latin typeface="SFTT1000"/>
              </a:rPr>
              <a:t>img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max-width</a:t>
            </a:r>
            <a:r>
              <a:rPr lang="pt-BR" dirty="0">
                <a:latin typeface="SFTT1000"/>
              </a:rPr>
              <a:t>: 100%;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} </a:t>
            </a:r>
            <a:endParaRPr lang="pt-BR" dirty="0"/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79044A2-0339-C743-A034-046C443C5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5" r="10686" b="-2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930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DB6535-5F4D-E246-9358-A3A26F07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>
              <a:spcBef>
                <a:spcPts val="1800"/>
              </a:spcBef>
            </a:pPr>
            <a:r>
              <a:rPr lang="pt-BR" sz="3600" dirty="0"/>
              <a:t>Problema das imagens em layout fluidos</a:t>
            </a:r>
            <a:br>
              <a:rPr lang="pt-BR" sz="3600" dirty="0"/>
            </a:br>
            <a:br>
              <a:rPr lang="pt-BR" sz="3600" dirty="0"/>
            </a:br>
            <a:r>
              <a:rPr lang="pt-BR" sz="2000" b="1" dirty="0"/>
              <a:t>Peso e tamanho</a:t>
            </a:r>
            <a:br>
              <a:rPr lang="pt-BR" sz="6000" b="1" dirty="0"/>
            </a:br>
            <a:endParaRPr lang="pt-BR" b="1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2E0966-DE3F-B84A-8A3A-26D38A66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5" y="0"/>
            <a:ext cx="7421809" cy="627017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 err="1"/>
              <a:t>Riloadr</a:t>
            </a:r>
            <a:r>
              <a:rPr lang="pt-BR" b="1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- simples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- controle sobre imagens responsivas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- Opção de carga sob demanda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- Não faz múltiplas requisições para uma mesma imagem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 err="1"/>
              <a:t>jQuery</a:t>
            </a:r>
            <a:r>
              <a:rPr lang="pt-BR" sz="1800" b="1" dirty="0"/>
              <a:t> Picture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 err="1"/>
              <a:t>Picturefill</a:t>
            </a:r>
            <a:endParaRPr lang="pt-BR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 err="1"/>
              <a:t>Adaptive</a:t>
            </a:r>
            <a:r>
              <a:rPr lang="pt-BR" sz="1800" b="1" dirty="0"/>
              <a:t> </a:t>
            </a:r>
            <a:r>
              <a:rPr lang="pt-BR" sz="1800" b="1" dirty="0" err="1"/>
              <a:t>Images</a:t>
            </a:r>
            <a:endParaRPr lang="pt-BR" sz="1800" b="1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910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59D92B-049E-B54E-B6A6-78EC42B7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2FB82D"/>
                </a:solidFill>
              </a:rPr>
              <a:t>Design Responsivo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E2695F-FDFE-4BF9-9868-D790086C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r>
              <a:rPr lang="en-US" sz="1600" dirty="0" err="1"/>
              <a:t>Assegurar</a:t>
            </a:r>
            <a:r>
              <a:rPr lang="en-US" sz="1600" dirty="0"/>
              <a:t> um </a:t>
            </a:r>
            <a:r>
              <a:rPr lang="en-US" sz="1600" dirty="0" err="1"/>
              <a:t>formato</a:t>
            </a:r>
            <a:r>
              <a:rPr lang="en-US" sz="1600" dirty="0"/>
              <a:t> visual </a:t>
            </a:r>
            <a:r>
              <a:rPr lang="en-US" sz="1600" dirty="0" err="1"/>
              <a:t>adequado</a:t>
            </a:r>
            <a:r>
              <a:rPr lang="en-US" sz="1600" dirty="0"/>
              <a:t> </a:t>
            </a:r>
            <a:r>
              <a:rPr lang="en-US" sz="1600" dirty="0" err="1"/>
              <a:t>dependendo</a:t>
            </a:r>
            <a:r>
              <a:rPr lang="en-US" sz="1600" dirty="0"/>
              <a:t> dos </a:t>
            </a:r>
            <a:r>
              <a:rPr lang="en-US" sz="1600" dirty="0" err="1"/>
              <a:t>recursos</a:t>
            </a:r>
            <a:r>
              <a:rPr lang="en-US" sz="1600" dirty="0"/>
              <a:t> </a:t>
            </a:r>
            <a:r>
              <a:rPr lang="en-US" sz="1600" dirty="0" err="1"/>
              <a:t>disponíveis</a:t>
            </a:r>
            <a:endParaRPr lang="en-US" sz="1600" dirty="0"/>
          </a:p>
          <a:p>
            <a:r>
              <a:rPr lang="en-US" sz="1600" dirty="0"/>
              <a:t>- </a:t>
            </a:r>
            <a:r>
              <a:rPr lang="en-US" sz="1600" dirty="0" err="1"/>
              <a:t>Tamanho</a:t>
            </a:r>
            <a:r>
              <a:rPr lang="en-US" sz="1600" dirty="0"/>
              <a:t> da </a:t>
            </a:r>
            <a:r>
              <a:rPr lang="en-US" sz="1600" dirty="0" err="1"/>
              <a:t>tela</a:t>
            </a:r>
            <a:endParaRPr lang="en-US" sz="1600" dirty="0"/>
          </a:p>
          <a:p>
            <a:r>
              <a:rPr lang="en-US" sz="1600" dirty="0"/>
              <a:t>- Cores</a:t>
            </a:r>
          </a:p>
          <a:p>
            <a:r>
              <a:rPr lang="en-US" sz="1600" dirty="0"/>
              <a:t>- </a:t>
            </a:r>
            <a:r>
              <a:rPr lang="en-US" sz="1600" dirty="0" err="1"/>
              <a:t>Resolução</a:t>
            </a:r>
            <a:endParaRPr lang="en-US" sz="1600" dirty="0"/>
          </a:p>
          <a:p>
            <a:r>
              <a:rPr lang="en-US" sz="1600" dirty="0"/>
              <a:t>- </a:t>
            </a:r>
            <a:r>
              <a:rPr lang="en-US" sz="1600" dirty="0" err="1"/>
              <a:t>Metáforas</a:t>
            </a:r>
            <a:endParaRPr lang="en-US" sz="1600" dirty="0"/>
          </a:p>
        </p:txBody>
      </p:sp>
      <p:pic>
        <p:nvPicPr>
          <p:cNvPr id="5" name="Espaço Reservado para Conteúdo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C97DB0A-992E-EF45-80D1-B73DACDC3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7986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7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AA277-2DAD-D144-AF56-39DF3696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formatos de imagens usar?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9FA429-EEB0-5848-B457-44E2118B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746377" cy="4089399"/>
          </a:xfrm>
        </p:spPr>
        <p:txBody>
          <a:bodyPr>
            <a:normAutofit fontScale="85000" lnSpcReduction="20000"/>
          </a:bodyPr>
          <a:lstStyle/>
          <a:p>
            <a:r>
              <a:rPr lang="pt-BR" sz="2300" b="1" dirty="0"/>
              <a:t>GIF – </a:t>
            </a:r>
            <a:r>
              <a:rPr lang="pt-BR" sz="2300" b="1" dirty="0" err="1"/>
              <a:t>Graphics</a:t>
            </a:r>
            <a:r>
              <a:rPr lang="pt-BR" sz="2300" b="1" dirty="0"/>
              <a:t> </a:t>
            </a:r>
            <a:r>
              <a:rPr lang="pt-BR" sz="2300" b="1" dirty="0" err="1"/>
              <a:t>Interchange</a:t>
            </a:r>
            <a:r>
              <a:rPr lang="pt-BR" sz="2300" b="1" dirty="0"/>
              <a:t> </a:t>
            </a:r>
            <a:r>
              <a:rPr lang="pt-BR" sz="2300" b="1" dirty="0" err="1"/>
              <a:t>Format</a:t>
            </a:r>
            <a:endParaRPr lang="pt-BR" sz="2300" b="1" dirty="0"/>
          </a:p>
          <a:p>
            <a:r>
              <a:rPr lang="pt-BR" dirty="0"/>
              <a:t>- suporta até 256 cores (8 bits): imagens leves ideais para ícones, ilustrações, logos e imagens simples</a:t>
            </a:r>
          </a:p>
          <a:p>
            <a:r>
              <a:rPr lang="pt-BR" sz="2300" b="1" dirty="0"/>
              <a:t>JPG – Joint </a:t>
            </a:r>
            <a:r>
              <a:rPr lang="pt-BR" sz="2300" b="1" dirty="0" err="1"/>
              <a:t>Photographic</a:t>
            </a:r>
            <a:r>
              <a:rPr lang="pt-BR" sz="2300" b="1" dirty="0"/>
              <a:t> Experts </a:t>
            </a:r>
            <a:r>
              <a:rPr lang="pt-BR" sz="2300" b="1" dirty="0" err="1"/>
              <a:t>Group</a:t>
            </a:r>
            <a:endParaRPr lang="pt-BR" sz="2300" b="1" dirty="0"/>
          </a:p>
          <a:p>
            <a:r>
              <a:rPr lang="pt-BR" dirty="0"/>
              <a:t>- suporta até 16milhões de cores (24 bits), excelente taxa de compressão. </a:t>
            </a:r>
          </a:p>
          <a:p>
            <a:r>
              <a:rPr lang="pt-BR" dirty="0"/>
              <a:t>- Formato com perdas: cada vez que se salva o arquivo a compressão é refeita e perde-se um pouco a qualidade</a:t>
            </a:r>
          </a:p>
          <a:p>
            <a:pPr marL="533400" indent="-303213">
              <a:buFont typeface="Arial" panose="020B0604020202020204" pitchFamily="34" charset="0"/>
              <a:buChar char="•"/>
            </a:pPr>
            <a:r>
              <a:rPr lang="pt-BR" dirty="0"/>
              <a:t>Fotos, imagens com muitas cores, imagens complexas, de qualidade.</a:t>
            </a:r>
          </a:p>
          <a:p>
            <a:r>
              <a:rPr lang="pt-BR" sz="2300" b="1" dirty="0"/>
              <a:t>PNG – </a:t>
            </a:r>
            <a:r>
              <a:rPr lang="pt-BR" sz="2300" b="1" dirty="0" err="1"/>
              <a:t>Portable</a:t>
            </a:r>
            <a:r>
              <a:rPr lang="pt-BR" sz="2300" b="1" dirty="0"/>
              <a:t> Network </a:t>
            </a:r>
            <a:r>
              <a:rPr lang="pt-BR" sz="2300" b="1" dirty="0" err="1"/>
              <a:t>Graphics</a:t>
            </a:r>
            <a:endParaRPr lang="pt-BR" sz="2300" b="1" dirty="0"/>
          </a:p>
          <a:p>
            <a:r>
              <a:rPr lang="pt-BR" dirty="0"/>
              <a:t>Não tem perdas</a:t>
            </a:r>
          </a:p>
          <a:p>
            <a:r>
              <a:rPr lang="pt-BR" dirty="0"/>
              <a:t>PNG8 ou PNG24 (formatos de cores suportados) as recomendações são análogas aos formatos GIF e JPG</a:t>
            </a:r>
          </a:p>
        </p:txBody>
      </p:sp>
    </p:spTree>
    <p:extLst>
      <p:ext uri="{BB962C8B-B14F-4D97-AF65-F5344CB8AC3E}">
        <p14:creationId xmlns:p14="http://schemas.microsoft.com/office/powerpoint/2010/main" val="1218034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D4618-FAD4-0E4A-BF18-E60290B6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Formatos de imagens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92F03C-2603-0540-8926-2D6991A43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SVG (</a:t>
            </a:r>
            <a:r>
              <a:rPr lang="pt-BR" b="1" dirty="0" err="1"/>
              <a:t>Scalable</a:t>
            </a:r>
            <a:r>
              <a:rPr lang="pt-BR" b="1" dirty="0"/>
              <a:t> Vector </a:t>
            </a:r>
            <a:r>
              <a:rPr lang="pt-BR" b="1" dirty="0" err="1"/>
              <a:t>Graphics</a:t>
            </a:r>
            <a:r>
              <a:rPr lang="pt-BR" b="1" dirty="0"/>
              <a:t>)</a:t>
            </a:r>
          </a:p>
          <a:p>
            <a:r>
              <a:rPr lang="pt-BR" dirty="0"/>
              <a:t>- linguagem de marcação para descrever gráficos bidimensionais</a:t>
            </a:r>
          </a:p>
          <a:p>
            <a:r>
              <a:rPr lang="pt-BR" b="1" dirty="0" err="1"/>
              <a:t>Icon</a:t>
            </a:r>
            <a:r>
              <a:rPr lang="pt-BR" b="1" dirty="0"/>
              <a:t> </a:t>
            </a:r>
            <a:r>
              <a:rPr lang="pt-BR" b="1" dirty="0" err="1"/>
              <a:t>Fonts</a:t>
            </a:r>
            <a:endParaRPr lang="pt-BR" b="1" dirty="0"/>
          </a:p>
          <a:p>
            <a:r>
              <a:rPr lang="pt-BR" dirty="0"/>
              <a:t>São gráficos que na verdade são fontes</a:t>
            </a:r>
          </a:p>
          <a:p>
            <a:r>
              <a:rPr lang="pt-BR" dirty="0" err="1"/>
              <a:t>Gryphicons</a:t>
            </a:r>
            <a:r>
              <a:rPr lang="pt-BR" dirty="0"/>
              <a:t> (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/ev9us), </a:t>
            </a:r>
            <a:r>
              <a:rPr lang="pt-BR" dirty="0" err="1"/>
              <a:t>FontSquirrel</a:t>
            </a:r>
            <a:r>
              <a:rPr lang="pt-BR" dirty="0"/>
              <a:t> @</a:t>
            </a:r>
            <a:r>
              <a:rPr lang="pt-BR" dirty="0" err="1"/>
              <a:t>font</a:t>
            </a:r>
            <a:r>
              <a:rPr lang="pt-BR" dirty="0"/>
              <a:t>-face </a:t>
            </a:r>
            <a:r>
              <a:rPr lang="pt-BR" dirty="0" err="1"/>
              <a:t>Generator</a:t>
            </a:r>
            <a:r>
              <a:rPr lang="pt-BR" dirty="0"/>
              <a:t>,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Icon</a:t>
            </a:r>
            <a:r>
              <a:rPr lang="pt-BR" dirty="0"/>
              <a:t> </a:t>
            </a:r>
            <a:r>
              <a:rPr lang="pt-BR" dirty="0" err="1"/>
              <a:t>Fonts</a:t>
            </a:r>
            <a:r>
              <a:rPr lang="pt-BR" dirty="0"/>
              <a:t> for Web User Interfaces</a:t>
            </a:r>
          </a:p>
        </p:txBody>
      </p:sp>
    </p:spTree>
    <p:extLst>
      <p:ext uri="{BB962C8B-B14F-4D97-AF65-F5344CB8AC3E}">
        <p14:creationId xmlns:p14="http://schemas.microsoft.com/office/powerpoint/2010/main" val="1238929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19616-0BD2-4A45-8894-FDB0F4E3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Media Queries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FAD8E-9AE1-1F43-8996-EF8D171B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3760891"/>
          </a:xfrm>
        </p:spPr>
        <p:txBody>
          <a:bodyPr>
            <a:normAutofit/>
          </a:bodyPr>
          <a:lstStyle/>
          <a:p>
            <a:r>
              <a:rPr lang="pt-BR" dirty="0"/>
              <a:t>Media </a:t>
            </a:r>
            <a:r>
              <a:rPr lang="pt-BR" dirty="0" err="1"/>
              <a:t>types</a:t>
            </a:r>
            <a:endParaRPr lang="pt-BR" dirty="0"/>
          </a:p>
          <a:p>
            <a:r>
              <a:rPr lang="pt-BR" b="1" dirty="0"/>
              <a:t>- </a:t>
            </a:r>
            <a:r>
              <a:rPr lang="pt-BR" b="1" dirty="0" err="1"/>
              <a:t>all</a:t>
            </a:r>
            <a:r>
              <a:rPr lang="pt-BR" b="1" dirty="0"/>
              <a:t> </a:t>
            </a:r>
            <a:r>
              <a:rPr lang="pt-BR" dirty="0"/>
              <a:t>– todos os dispositivos</a:t>
            </a:r>
          </a:p>
          <a:p>
            <a:r>
              <a:rPr lang="pt-BR" b="1" dirty="0"/>
              <a:t>- </a:t>
            </a:r>
            <a:r>
              <a:rPr lang="pt-BR" b="1" dirty="0" err="1"/>
              <a:t>braille</a:t>
            </a:r>
            <a:r>
              <a:rPr lang="pt-BR" dirty="0"/>
              <a:t> – feedback em dispositivo tátil</a:t>
            </a:r>
          </a:p>
          <a:p>
            <a:r>
              <a:rPr lang="pt-BR" b="1" dirty="0"/>
              <a:t>- </a:t>
            </a:r>
            <a:r>
              <a:rPr lang="pt-BR" b="1" dirty="0" err="1"/>
              <a:t>embossed</a:t>
            </a:r>
            <a:r>
              <a:rPr lang="pt-BR" b="1" dirty="0"/>
              <a:t> </a:t>
            </a:r>
            <a:r>
              <a:rPr lang="pt-BR" dirty="0"/>
              <a:t>– impressoras em </a:t>
            </a:r>
            <a:r>
              <a:rPr lang="pt-BR" dirty="0" err="1"/>
              <a:t>braille</a:t>
            </a:r>
            <a:endParaRPr lang="pt-BR" dirty="0"/>
          </a:p>
          <a:p>
            <a:r>
              <a:rPr lang="pt-BR" b="1" dirty="0"/>
              <a:t>- handheld </a:t>
            </a:r>
            <a:r>
              <a:rPr lang="pt-BR" dirty="0"/>
              <a:t>– dispositivos móveis</a:t>
            </a:r>
          </a:p>
          <a:p>
            <a:r>
              <a:rPr lang="pt-BR" b="1" dirty="0"/>
              <a:t>- </a:t>
            </a:r>
            <a:r>
              <a:rPr lang="pt-BR" b="1" dirty="0" err="1"/>
              <a:t>print</a:t>
            </a:r>
            <a:r>
              <a:rPr lang="pt-BR" b="1" dirty="0"/>
              <a:t> </a:t>
            </a:r>
            <a:r>
              <a:rPr lang="pt-BR" dirty="0"/>
              <a:t>- impressora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C838407-6F76-DA40-B7ED-58A4DF69E39C}"/>
              </a:ext>
            </a:extLst>
          </p:cNvPr>
          <p:cNvSpPr txBox="1">
            <a:spLocks/>
          </p:cNvSpPr>
          <p:nvPr/>
        </p:nvSpPr>
        <p:spPr>
          <a:xfrm>
            <a:off x="6156959" y="2108201"/>
            <a:ext cx="5483497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/>
          </a:p>
          <a:p>
            <a:r>
              <a:rPr lang="pt-BR" b="1" dirty="0"/>
              <a:t>- </a:t>
            </a:r>
            <a:r>
              <a:rPr lang="pt-BR" b="1" dirty="0" err="1"/>
              <a:t>projection</a:t>
            </a:r>
            <a:r>
              <a:rPr lang="pt-BR" dirty="0"/>
              <a:t> - projetores</a:t>
            </a:r>
          </a:p>
          <a:p>
            <a:r>
              <a:rPr lang="pt-BR" b="1" dirty="0"/>
              <a:t>- </a:t>
            </a:r>
            <a:r>
              <a:rPr lang="pt-BR" b="1" dirty="0" err="1"/>
              <a:t>screen</a:t>
            </a:r>
            <a:r>
              <a:rPr lang="pt-BR" b="1" dirty="0"/>
              <a:t> </a:t>
            </a:r>
            <a:r>
              <a:rPr lang="pt-BR" dirty="0"/>
              <a:t>– telas coloridas de computador</a:t>
            </a:r>
          </a:p>
          <a:p>
            <a:r>
              <a:rPr lang="pt-BR" b="1" dirty="0"/>
              <a:t>- speech </a:t>
            </a:r>
            <a:r>
              <a:rPr lang="pt-BR" dirty="0"/>
              <a:t>– sintetizadores de voz</a:t>
            </a:r>
          </a:p>
          <a:p>
            <a:r>
              <a:rPr lang="pt-BR" b="1" dirty="0"/>
              <a:t>- </a:t>
            </a:r>
            <a:r>
              <a:rPr lang="pt-BR" b="1" dirty="0" err="1"/>
              <a:t>tty</a:t>
            </a:r>
            <a:r>
              <a:rPr lang="pt-BR" dirty="0"/>
              <a:t> – </a:t>
            </a:r>
            <a:r>
              <a:rPr lang="pt-BR" dirty="0" err="1"/>
              <a:t>disp</a:t>
            </a:r>
            <a:r>
              <a:rPr lang="pt-BR" dirty="0"/>
              <a:t>. de grade fixa, </a:t>
            </a:r>
            <a:r>
              <a:rPr lang="pt-BR" dirty="0" err="1"/>
              <a:t>teletypes</a:t>
            </a:r>
            <a:r>
              <a:rPr lang="pt-BR" dirty="0"/>
              <a:t> e terminais</a:t>
            </a:r>
          </a:p>
          <a:p>
            <a:r>
              <a:rPr lang="pt-BR" b="1" dirty="0"/>
              <a:t>- </a:t>
            </a:r>
            <a:r>
              <a:rPr lang="pt-BR" b="1" dirty="0" err="1"/>
              <a:t>tv</a:t>
            </a:r>
            <a:r>
              <a:rPr lang="pt-BR" b="1" dirty="0"/>
              <a:t> </a:t>
            </a:r>
            <a:r>
              <a:rPr lang="pt-BR" dirty="0"/>
              <a:t>– Televisores (baixa resolução, cores, som)</a:t>
            </a:r>
          </a:p>
        </p:txBody>
      </p:sp>
    </p:spTree>
    <p:extLst>
      <p:ext uri="{BB962C8B-B14F-4D97-AF65-F5344CB8AC3E}">
        <p14:creationId xmlns:p14="http://schemas.microsoft.com/office/powerpoint/2010/main" val="2866580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A66B-0582-0F47-A4EE-F283AF6A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Media Queries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B6CC6-DB19-5749-B092-B4A99ECF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&lt;link </a:t>
            </a:r>
            <a:r>
              <a:rPr lang="pt-BR" dirty="0" err="1">
                <a:latin typeface="SFTT1000"/>
              </a:rPr>
              <a:t>rel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stylesheet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dirty="0" err="1">
                <a:latin typeface="SFTT1000"/>
              </a:rPr>
              <a:t>type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text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/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css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dirty="0">
                <a:latin typeface="SFTT1000"/>
              </a:rPr>
              <a:t>media=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print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dirty="0" err="1">
                <a:latin typeface="SFTT1000"/>
              </a:rPr>
              <a:t>href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print_style.css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&gt; </a:t>
            </a:r>
            <a:endParaRPr lang="pt-BR" dirty="0"/>
          </a:p>
          <a:p>
            <a:pPr marL="446088" indent="-388938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FTT1000"/>
              </a:rPr>
              <a:t>CSS acionado para impressoras</a:t>
            </a:r>
          </a:p>
          <a:p>
            <a:pPr marL="0" indent="0">
              <a:buNone/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&lt;link </a:t>
            </a:r>
            <a:r>
              <a:rPr lang="pt-BR" dirty="0" err="1">
                <a:latin typeface="SFTT1000"/>
              </a:rPr>
              <a:t>rel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stylesheet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dirty="0" err="1">
                <a:latin typeface="SFTT1000"/>
              </a:rPr>
              <a:t>type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text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/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css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 </a:t>
            </a:r>
            <a:r>
              <a:rPr lang="pt-BR" dirty="0">
                <a:latin typeface="SFTT1000"/>
              </a:rPr>
              <a:t>media=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print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, handheld" </a:t>
            </a:r>
            <a:r>
              <a:rPr lang="pt-BR" dirty="0" err="1">
                <a:latin typeface="SFTT1000"/>
              </a:rPr>
              <a:t>href</a:t>
            </a:r>
            <a:r>
              <a:rPr lang="pt-BR" dirty="0">
                <a:latin typeface="SFTT1000"/>
              </a:rPr>
              <a:t>=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 err="1">
                <a:solidFill>
                  <a:srgbClr val="2800FF"/>
                </a:solidFill>
                <a:latin typeface="SFTT1000"/>
              </a:rPr>
              <a:t>print_handheld_style.css</a:t>
            </a:r>
            <a:r>
              <a:rPr lang="pt-BR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 marL="446088" lvl="0" indent="-388938">
              <a:buClr>
                <a:srgbClr val="2FB82D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SFTT1000"/>
              </a:rPr>
              <a:t>CSS acionado para impressoras e dispositivos móveis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54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7AD23-AA83-E247-B5E7-96E8FC61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Media Queries em um mesmo arquivo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088C6B-4413-E741-A3AF-7D934F0A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27808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print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body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dirty="0">
                <a:latin typeface="SFTT1000"/>
              </a:rPr>
              <a:t>: 10pt;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    }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} </a:t>
            </a:r>
            <a:endParaRPr lang="pt-BR" dirty="0"/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body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    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dirty="0">
                <a:latin typeface="SFTT1000"/>
              </a:rPr>
              <a:t>: 13px;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    }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} </a:t>
            </a:r>
            <a:endParaRPr lang="pt-BR" dirty="0"/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dirty="0">
                <a:latin typeface="SFTT1000"/>
              </a:rPr>
              <a:t>,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print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body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line-height</a:t>
            </a:r>
            <a:r>
              <a:rPr lang="pt-BR" dirty="0">
                <a:latin typeface="SFTT1000"/>
              </a:rPr>
              <a:t>: 1.2;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    }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}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83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C1EB-7469-0643-B552-86A428BF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declarações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0A74D3-888B-F041-B6A7-2F335B015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925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(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min-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dirty="0">
                <a:latin typeface="SFTT1000"/>
              </a:rPr>
              <a:t>: 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320px</a:t>
            </a:r>
            <a:r>
              <a:rPr lang="pt-BR" dirty="0">
                <a:latin typeface="SFTT1000"/>
              </a:rPr>
              <a:t>) 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body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dirty="0">
                <a:latin typeface="SFTT1000"/>
              </a:rPr>
              <a:t>: 80%;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latin typeface="SFTT1000"/>
              </a:rPr>
              <a:t>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latin typeface="SFTT1000"/>
              </a:rPr>
              <a:t>} </a:t>
            </a:r>
            <a:endParaRPr lang="pt-BR" dirty="0"/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(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min-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dirty="0">
                <a:latin typeface="SFTT1000"/>
              </a:rPr>
              <a:t>: 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480px</a:t>
            </a:r>
            <a:r>
              <a:rPr lang="pt-BR" dirty="0">
                <a:latin typeface="SFTT1000"/>
              </a:rPr>
              <a:t>) 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body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{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       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font-size</a:t>
            </a:r>
            <a:r>
              <a:rPr lang="pt-BR" dirty="0">
                <a:latin typeface="SFTT1000"/>
              </a:rPr>
              <a:t>: 90%;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    }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}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69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C6705-07B3-6D4B-AF7E-20405475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aspectos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D4423-71E7-0448-AC85-2C240310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4542"/>
          </a:xfrm>
        </p:spPr>
        <p:txBody>
          <a:bodyPr>
            <a:normAutofit/>
          </a:bodyPr>
          <a:lstStyle/>
          <a:p>
            <a:r>
              <a:rPr lang="pt-BR" b="1" dirty="0" err="1"/>
              <a:t>aspect-ratio</a:t>
            </a:r>
            <a:r>
              <a:rPr lang="pt-BR" b="1" dirty="0"/>
              <a:t> </a:t>
            </a:r>
          </a:p>
          <a:p>
            <a:pPr>
              <a:spcBef>
                <a:spcPts val="0"/>
              </a:spcBef>
            </a:pPr>
            <a:r>
              <a:rPr lang="pt-BR" dirty="0"/>
              <a:t>Define a proporção (horizontal/vertical) da área de exibição do navegador usado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(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aspect-ratio</a:t>
            </a:r>
            <a:r>
              <a:rPr lang="pt-BR" dirty="0">
                <a:latin typeface="SFTT1000"/>
              </a:rPr>
              <a:t>: 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16</a:t>
            </a:r>
            <a:r>
              <a:rPr lang="pt-BR" dirty="0">
                <a:latin typeface="SFTT1000"/>
              </a:rPr>
              <a:t>/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9</a:t>
            </a:r>
            <a:r>
              <a:rPr lang="pt-BR" dirty="0">
                <a:latin typeface="SFTT1000"/>
              </a:rPr>
              <a:t>) {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[...]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} </a:t>
            </a:r>
            <a:endParaRPr lang="pt-BR" dirty="0"/>
          </a:p>
          <a:p>
            <a:r>
              <a:rPr lang="pt-BR" b="1" dirty="0"/>
              <a:t>Color</a:t>
            </a:r>
          </a:p>
          <a:p>
            <a:pPr>
              <a:spcBef>
                <a:spcPts val="0"/>
              </a:spcBef>
            </a:pPr>
            <a:r>
              <a:rPr lang="pt-BR" dirty="0"/>
              <a:t>Indica o número de bits por componente de cor do dispositivo. Exemplo de estilo para dispositivos com pelo menos 4 bits de cor: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all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(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min-color</a:t>
            </a:r>
            <a:r>
              <a:rPr lang="pt-BR" dirty="0">
                <a:latin typeface="SFTT1000"/>
              </a:rPr>
              <a:t>: 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4</a:t>
            </a:r>
            <a:r>
              <a:rPr lang="pt-BR" dirty="0">
                <a:latin typeface="SFTT1000"/>
              </a:rPr>
              <a:t>) {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 [...] 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SFTT1000"/>
              </a:rPr>
              <a:t>} 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456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414AE-76F8-4C41-BC9A-80CD4667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Breakpoints – Padrão </a:t>
            </a:r>
            <a:r>
              <a:rPr lang="pt-BR" dirty="0" err="1"/>
              <a:t>Less</a:t>
            </a:r>
            <a:r>
              <a:rPr lang="pt-BR" dirty="0"/>
              <a:t> Framework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78A97-8625-3944-A3BB-7708BDDA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216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rgbClr val="3F7F5E"/>
                </a:solidFill>
                <a:latin typeface="SFTT1000"/>
              </a:rPr>
              <a:t>/* Tablet Layout */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only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(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min-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dirty="0">
                <a:latin typeface="SFTT1000"/>
              </a:rPr>
              <a:t>: 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768px</a:t>
            </a:r>
            <a:r>
              <a:rPr lang="pt-BR" dirty="0">
                <a:latin typeface="SFTT1000"/>
              </a:rPr>
              <a:t>)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dirty="0">
                <a:latin typeface="SFTT1000"/>
              </a:rPr>
              <a:t>(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max-width</a:t>
            </a:r>
            <a:r>
              <a:rPr lang="pt-BR" dirty="0">
                <a:latin typeface="SFTT1000"/>
              </a:rPr>
              <a:t>: 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991px</a:t>
            </a:r>
            <a:r>
              <a:rPr lang="pt-BR" dirty="0">
                <a:latin typeface="SFTT1000"/>
              </a:rPr>
              <a:t>) { ... } </a:t>
            </a:r>
          </a:p>
          <a:p>
            <a:r>
              <a:rPr lang="pt-BR" dirty="0">
                <a:solidFill>
                  <a:srgbClr val="3F7F5E"/>
                </a:solidFill>
                <a:latin typeface="SFTT1000"/>
              </a:rPr>
              <a:t>/* Mobile Layout */ </a:t>
            </a:r>
          </a:p>
          <a:p>
            <a:pPr>
              <a:spcBef>
                <a:spcPts val="0"/>
              </a:spcBef>
            </a:pPr>
            <a:r>
              <a:rPr lang="pt-BR" sz="2100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sz="2100" dirty="0" err="1">
                <a:solidFill>
                  <a:srgbClr val="7F0054"/>
                </a:solidFill>
                <a:latin typeface="SFTT1000"/>
              </a:rPr>
              <a:t>only</a:t>
            </a:r>
            <a:r>
              <a:rPr lang="pt-BR" sz="21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2100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sz="21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2100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sz="2100" dirty="0">
                <a:solidFill>
                  <a:srgbClr val="7F0054"/>
                </a:solidFill>
                <a:latin typeface="SFTT1000"/>
              </a:rPr>
              <a:t> (</a:t>
            </a:r>
            <a:r>
              <a:rPr lang="pt-BR" sz="2100" dirty="0" err="1">
                <a:solidFill>
                  <a:srgbClr val="7F0054"/>
                </a:solidFill>
                <a:latin typeface="SFTT1000"/>
              </a:rPr>
              <a:t>max-width</a:t>
            </a:r>
            <a:r>
              <a:rPr lang="pt-BR" sz="2100" dirty="0">
                <a:solidFill>
                  <a:srgbClr val="7F0054"/>
                </a:solidFill>
                <a:latin typeface="SFTT1000"/>
              </a:rPr>
              <a:t>: 767px) { ... } </a:t>
            </a:r>
          </a:p>
          <a:p>
            <a:r>
              <a:rPr lang="pt-BR" dirty="0">
                <a:solidFill>
                  <a:srgbClr val="3F7F5E"/>
                </a:solidFill>
                <a:latin typeface="SFTT1000"/>
              </a:rPr>
              <a:t>/* Layout largo de mobile */ </a:t>
            </a:r>
          </a:p>
          <a:p>
            <a:pPr>
              <a:spcBef>
                <a:spcPts val="0"/>
              </a:spcBef>
            </a:pPr>
            <a:r>
              <a:rPr lang="pt-BR" sz="1900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only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(min-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: 480px)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(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max-width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: 767px) { ... } </a:t>
            </a:r>
          </a:p>
          <a:p>
            <a:r>
              <a:rPr lang="pt-BR" dirty="0">
                <a:solidFill>
                  <a:srgbClr val="3F7F5E"/>
                </a:solidFill>
                <a:latin typeface="SFTT1000"/>
              </a:rPr>
              <a:t>/* Retina display */ </a:t>
            </a:r>
          </a:p>
          <a:p>
            <a:pPr>
              <a:spcBef>
                <a:spcPts val="0"/>
              </a:spcBef>
            </a:pPr>
            <a:r>
              <a:rPr lang="pt-BR" sz="1900" dirty="0">
                <a:solidFill>
                  <a:srgbClr val="7F0054"/>
                </a:solidFill>
                <a:latin typeface="SFTT1000"/>
              </a:rPr>
              <a:t>@media </a:t>
            </a:r>
          </a:p>
          <a:p>
            <a:pPr>
              <a:spcBef>
                <a:spcPts val="0"/>
              </a:spcBef>
            </a:pPr>
            <a:r>
              <a:rPr lang="pt-BR" sz="1900" dirty="0" err="1">
                <a:solidFill>
                  <a:srgbClr val="7F0054"/>
                </a:solidFill>
                <a:latin typeface="SFTT1000"/>
              </a:rPr>
              <a:t>only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(-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webkit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-min-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device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-pixel-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ratio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: 2), </a:t>
            </a:r>
          </a:p>
          <a:p>
            <a:pPr>
              <a:spcBef>
                <a:spcPts val="0"/>
              </a:spcBef>
            </a:pPr>
            <a:r>
              <a:rPr lang="pt-BR" sz="1900" dirty="0" err="1">
                <a:solidFill>
                  <a:srgbClr val="7F0054"/>
                </a:solidFill>
                <a:latin typeface="SFTT1000"/>
              </a:rPr>
              <a:t>only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screen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 (min-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device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-pixel-</a:t>
            </a:r>
            <a:r>
              <a:rPr lang="pt-BR" sz="1900" dirty="0" err="1">
                <a:solidFill>
                  <a:srgbClr val="7F0054"/>
                </a:solidFill>
                <a:latin typeface="SFTT1000"/>
              </a:rPr>
              <a:t>ratio</a:t>
            </a:r>
            <a:r>
              <a:rPr lang="pt-BR" sz="1900" dirty="0">
                <a:solidFill>
                  <a:srgbClr val="7F0054"/>
                </a:solidFill>
                <a:latin typeface="SFTT1000"/>
              </a:rPr>
              <a:t>: 2) { ... } </a:t>
            </a:r>
          </a:p>
        </p:txBody>
      </p:sp>
    </p:spTree>
    <p:extLst>
      <p:ext uri="{BB962C8B-B14F-4D97-AF65-F5344CB8AC3E}">
        <p14:creationId xmlns:p14="http://schemas.microsoft.com/office/powerpoint/2010/main" val="3885319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00BC8-1880-FE45-91DF-43146F8B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Breakpoints – Padrão Twitter </a:t>
            </a:r>
            <a:r>
              <a:rPr lang="pt-BR" sz="4400" dirty="0" err="1"/>
              <a:t>Bootstrap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E7F116-6F17-9E4D-BA78-9F51D4349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3294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3F7F5E"/>
                </a:solidFill>
                <a:latin typeface="SFTT1000"/>
              </a:rPr>
              <a:t>/* Telefones em </a:t>
            </a:r>
            <a:r>
              <a:rPr lang="pt-BR" dirty="0" err="1">
                <a:solidFill>
                  <a:srgbClr val="3F7F5E"/>
                </a:solidFill>
                <a:latin typeface="SFTT1000"/>
              </a:rPr>
              <a:t>landscape</a:t>
            </a:r>
            <a:r>
              <a:rPr lang="pt-BR" dirty="0">
                <a:solidFill>
                  <a:srgbClr val="3F7F5E"/>
                </a:solidFill>
                <a:latin typeface="SFTT1000"/>
              </a:rPr>
              <a:t> e abaixo */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</a:t>
            </a:r>
            <a:r>
              <a:rPr lang="pt-BR" dirty="0">
                <a:latin typeface="SFTT1000"/>
              </a:rPr>
              <a:t>(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max-width</a:t>
            </a:r>
            <a:r>
              <a:rPr lang="pt-BR" dirty="0">
                <a:latin typeface="SFTT1000"/>
              </a:rPr>
              <a:t>: 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480px</a:t>
            </a:r>
            <a:r>
              <a:rPr lang="pt-BR" dirty="0">
                <a:latin typeface="SFTT1000"/>
              </a:rPr>
              <a:t>) { ... } </a:t>
            </a:r>
          </a:p>
          <a:p>
            <a:r>
              <a:rPr lang="pt-BR" dirty="0">
                <a:solidFill>
                  <a:srgbClr val="3F7F5E"/>
                </a:solidFill>
                <a:latin typeface="SFTT1000"/>
              </a:rPr>
              <a:t>/* Telefone em </a:t>
            </a:r>
            <a:r>
              <a:rPr lang="pt-BR" dirty="0" err="1">
                <a:solidFill>
                  <a:srgbClr val="3F7F5E"/>
                </a:solidFill>
                <a:latin typeface="SFTT1000"/>
              </a:rPr>
              <a:t>landscape</a:t>
            </a:r>
            <a:r>
              <a:rPr lang="pt-BR" dirty="0">
                <a:solidFill>
                  <a:srgbClr val="3F7F5E"/>
                </a:solidFill>
                <a:latin typeface="SFTT1000"/>
              </a:rPr>
              <a:t> a </a:t>
            </a:r>
            <a:r>
              <a:rPr lang="pt-BR" dirty="0" err="1">
                <a:solidFill>
                  <a:srgbClr val="3F7F5E"/>
                </a:solidFill>
                <a:latin typeface="SFTT1000"/>
              </a:rPr>
              <a:t>tablet</a:t>
            </a:r>
            <a:r>
              <a:rPr lang="pt-BR" dirty="0">
                <a:solidFill>
                  <a:srgbClr val="3F7F5E"/>
                </a:solidFill>
                <a:latin typeface="SFTT1000"/>
              </a:rPr>
              <a:t> em </a:t>
            </a:r>
            <a:r>
              <a:rPr lang="pt-BR" dirty="0" err="1">
                <a:solidFill>
                  <a:srgbClr val="3F7F5E"/>
                </a:solidFill>
                <a:latin typeface="SFTT1000"/>
              </a:rPr>
              <a:t>portrait</a:t>
            </a:r>
            <a:r>
              <a:rPr lang="pt-BR" dirty="0">
                <a:solidFill>
                  <a:srgbClr val="3F7F5E"/>
                </a:solidFill>
                <a:latin typeface="SFTT1000"/>
              </a:rPr>
              <a:t> */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(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max-width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: 767px) { ... } </a:t>
            </a:r>
          </a:p>
          <a:p>
            <a:r>
              <a:rPr lang="pt-BR" dirty="0">
                <a:solidFill>
                  <a:srgbClr val="3F7F5E"/>
                </a:solidFill>
                <a:latin typeface="SFTT1000"/>
              </a:rPr>
              <a:t>/* </a:t>
            </a:r>
            <a:r>
              <a:rPr lang="pt-BR" dirty="0" err="1">
                <a:solidFill>
                  <a:srgbClr val="3F7F5E"/>
                </a:solidFill>
                <a:latin typeface="SFTT1000"/>
              </a:rPr>
              <a:t>tablet</a:t>
            </a:r>
            <a:r>
              <a:rPr lang="pt-BR" dirty="0">
                <a:solidFill>
                  <a:srgbClr val="3F7F5E"/>
                </a:solidFill>
                <a:latin typeface="SFTT1000"/>
              </a:rPr>
              <a:t> em </a:t>
            </a:r>
            <a:r>
              <a:rPr lang="pt-BR" dirty="0" err="1">
                <a:solidFill>
                  <a:srgbClr val="3F7F5E"/>
                </a:solidFill>
                <a:latin typeface="SFTT1000"/>
              </a:rPr>
              <a:t>portrait</a:t>
            </a:r>
            <a:r>
              <a:rPr lang="pt-BR" dirty="0">
                <a:solidFill>
                  <a:srgbClr val="3F7F5E"/>
                </a:solidFill>
                <a:latin typeface="SFTT1000"/>
              </a:rPr>
              <a:t> a </a:t>
            </a:r>
            <a:r>
              <a:rPr lang="pt-BR" dirty="0" err="1">
                <a:solidFill>
                  <a:srgbClr val="3F7F5E"/>
                </a:solidFill>
                <a:latin typeface="SFTT1000"/>
              </a:rPr>
              <a:t>landscape</a:t>
            </a:r>
            <a:r>
              <a:rPr lang="pt-BR" dirty="0">
                <a:solidFill>
                  <a:srgbClr val="3F7F5E"/>
                </a:solidFill>
                <a:latin typeface="SFTT1000"/>
              </a:rPr>
              <a:t> e desktop */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(min-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: 768px) 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and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 (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max-width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: 979px) { ... } </a:t>
            </a:r>
          </a:p>
          <a:p>
            <a:r>
              <a:rPr lang="pt-BR" dirty="0">
                <a:solidFill>
                  <a:srgbClr val="3F7F5E"/>
                </a:solidFill>
                <a:latin typeface="SFTT1000"/>
              </a:rPr>
              <a:t>/* Desktop grande */ </a:t>
            </a:r>
          </a:p>
          <a:p>
            <a:pPr>
              <a:spcBef>
                <a:spcPts val="0"/>
              </a:spcBef>
            </a:pPr>
            <a:r>
              <a:rPr lang="pt-BR" dirty="0">
                <a:solidFill>
                  <a:srgbClr val="7F0054"/>
                </a:solidFill>
                <a:latin typeface="SFTT1000"/>
              </a:rPr>
              <a:t>@media (min-</a:t>
            </a:r>
            <a:r>
              <a:rPr lang="pt-BR" dirty="0" err="1">
                <a:solidFill>
                  <a:srgbClr val="7F0054"/>
                </a:solidFill>
                <a:latin typeface="SFTT1000"/>
              </a:rPr>
              <a:t>width</a:t>
            </a:r>
            <a:r>
              <a:rPr lang="pt-BR" dirty="0">
                <a:solidFill>
                  <a:srgbClr val="7F0054"/>
                </a:solidFill>
                <a:latin typeface="SFTT1000"/>
              </a:rPr>
              <a:t>: 1200px) { ... }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98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3302C-8570-1C43-ACC9-9AD40958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Tópicos de Web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D5A3B5-3D5F-0D4D-A9EC-62E52EF90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Mobile </a:t>
            </a:r>
            <a:r>
              <a:rPr lang="pt-BR" dirty="0" err="1"/>
              <a:t>First</a:t>
            </a:r>
            <a:endParaRPr lang="pt-BR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pt-BR" dirty="0"/>
              <a:t>Planejar primeiro para dispositivos móveis &gt;&gt; do mais simples pro mais complexo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pt-BR" dirty="0"/>
              <a:t>Nos obriga a planejar cuidadosamente o tempo e a execução do projeto, analisando as prioridades e ordem em que os recursos que serão exibidos</a:t>
            </a:r>
          </a:p>
        </p:txBody>
      </p:sp>
    </p:spTree>
    <p:extLst>
      <p:ext uri="{BB962C8B-B14F-4D97-AF65-F5344CB8AC3E}">
        <p14:creationId xmlns:p14="http://schemas.microsoft.com/office/powerpoint/2010/main" val="403257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E092DD-4F3D-0741-BAC4-9FC4CCC3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accent1"/>
                </a:solidFill>
              </a:rPr>
              <a:t>O que considerar?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E7A9E0-A907-AA47-85C2-5770B6659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Layout fluido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Imagens e recursos flexíveis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Media Queries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-1"/>
            <a:ext cx="405079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A2369-10B3-4A99-93ED-036A92FD9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6107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5604-68C3-4345-9C10-A82E7AFC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Como as pessoas usam dispositivos móveis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892AC-3D48-BA43-A801-0FCA07354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454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Perfis de uso</a:t>
            </a:r>
          </a:p>
          <a:p>
            <a:pPr marL="360363" indent="-260350">
              <a:buFont typeface="Arial" panose="020B0604020202020204" pitchFamily="34" charset="0"/>
              <a:buChar char="•"/>
            </a:pPr>
            <a:r>
              <a:rPr lang="pt-BR" b="1" dirty="0"/>
              <a:t>Pesquisar (urgente, local). </a:t>
            </a:r>
            <a:r>
              <a:rPr lang="pt-BR" dirty="0"/>
              <a:t>Demanda urgente por informação. Por exemplo: “Do ponto em que estou agora, onde posso encontrar farmácias próximas?”. </a:t>
            </a:r>
          </a:p>
          <a:p>
            <a:pPr marL="360363" indent="-260350">
              <a:buFont typeface="Arial" panose="020B0604020202020204" pitchFamily="34" charset="0"/>
              <a:buChar char="•"/>
            </a:pPr>
            <a:r>
              <a:rPr lang="pt-BR" b="1" dirty="0"/>
              <a:t>Explorar / Divertir (entediado, local). </a:t>
            </a:r>
            <a:r>
              <a:rPr lang="pt-BR" dirty="0"/>
              <a:t>Pessoas com tempo livre e querem aproveitar para procurar alguma distração ou diversão. Por exemplo: “Enquanto espero nesta fila, vou procurar informações sobre os últimos lançamentos do cinema”. </a:t>
            </a:r>
          </a:p>
          <a:p>
            <a:pPr marL="360363" indent="-260350">
              <a:buFont typeface="Arial" panose="020B0604020202020204" pitchFamily="34" charset="0"/>
              <a:buChar char="•"/>
            </a:pPr>
            <a:r>
              <a:rPr lang="pt-BR" b="1" dirty="0" err="1"/>
              <a:t>Check</a:t>
            </a:r>
            <a:r>
              <a:rPr lang="pt-BR" b="1" dirty="0"/>
              <a:t> in / Status (repetição, </a:t>
            </a:r>
            <a:r>
              <a:rPr lang="pt-BR" b="1" dirty="0" err="1"/>
              <a:t>micro-tarefas</a:t>
            </a:r>
            <a:r>
              <a:rPr lang="pt-BR" b="1" dirty="0"/>
              <a:t>). </a:t>
            </a:r>
            <a:r>
              <a:rPr lang="pt-BR" dirty="0"/>
              <a:t>Para os mais “antenados” e/ou que precisam ficar atualizados caso informações que lhes são importantes sejam alteradas. Exemplo: “Preciso saber imediatamente se o status do meu pedido foi atualizado”. </a:t>
            </a:r>
          </a:p>
          <a:p>
            <a:pPr marL="360363" indent="-260350">
              <a:buFont typeface="Arial" panose="020B0604020202020204" pitchFamily="34" charset="0"/>
              <a:buChar char="•"/>
            </a:pPr>
            <a:r>
              <a:rPr lang="pt-BR" b="1" dirty="0"/>
              <a:t>Editar/Criar (mudança urgente, </a:t>
            </a:r>
            <a:r>
              <a:rPr lang="pt-BR" b="1" dirty="0" err="1"/>
              <a:t>micro-tarefas</a:t>
            </a:r>
            <a:r>
              <a:rPr lang="pt-BR" b="1" dirty="0"/>
              <a:t>). </a:t>
            </a:r>
            <a:r>
              <a:rPr lang="pt-BR" dirty="0"/>
              <a:t>Quando é preciso realizar uma tarefa importante que tenha que ser feita o mais rapidamente possível. Por exemplo, ajustar uma informação incorreta que a pessoa tenha publicado em seu blog. </a:t>
            </a:r>
          </a:p>
        </p:txBody>
      </p:sp>
    </p:spTree>
    <p:extLst>
      <p:ext uri="{BB962C8B-B14F-4D97-AF65-F5344CB8AC3E}">
        <p14:creationId xmlns:p14="http://schemas.microsoft.com/office/powerpoint/2010/main" val="2060076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2BC6B-9076-C746-878A-8ADB10E5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Hora e lugar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B16460-0742-A349-8EBC-925079618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4307113"/>
          </a:xfrm>
        </p:spPr>
        <p:txBody>
          <a:bodyPr>
            <a:normAutofit fontScale="92500" lnSpcReduction="10000"/>
          </a:bodyPr>
          <a:lstStyle/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dirty="0"/>
              <a:t>84% usam em casa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dirty="0"/>
              <a:t>80% usam em tempos variados de inatividade durante o dia 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dirty="0"/>
              <a:t>74% usam enquanto esperam em filas ou por algum compromisso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dirty="0"/>
              <a:t>69% usam enquanto estão fazendo compras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dirty="0"/>
              <a:t>64% usam no trabalho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dirty="0"/>
              <a:t>62% usam enquanto estão assistindo TV 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dirty="0"/>
              <a:t>47% usam enquanto se deslocam 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048DE0E-5A5E-BB4B-B305-CF94F136811A}"/>
              </a:ext>
            </a:extLst>
          </p:cNvPr>
          <p:cNvSpPr txBox="1">
            <a:spLocks/>
          </p:cNvSpPr>
          <p:nvPr/>
        </p:nvSpPr>
        <p:spPr>
          <a:xfrm>
            <a:off x="6156960" y="2108201"/>
            <a:ext cx="499872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dirty="0"/>
              <a:t>Picos de uso em smartphones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sz="1900" b="1" dirty="0"/>
              <a:t>6am. </a:t>
            </a:r>
            <a:r>
              <a:rPr lang="pt-BR" sz="1900" dirty="0"/>
              <a:t>Bem cedo, na hora do café da manhã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sz="1900" b="1" dirty="0"/>
              <a:t>9am. </a:t>
            </a:r>
            <a:r>
              <a:rPr lang="pt-BR" sz="1900" dirty="0"/>
              <a:t>Início do expediente para muitas pessoas.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sz="1900" b="1" dirty="0"/>
              <a:t>5pm-6pm. </a:t>
            </a:r>
            <a:r>
              <a:rPr lang="pt-BR" sz="1900" dirty="0"/>
              <a:t>Fim do expediente; volta para a casa.</a:t>
            </a:r>
          </a:p>
          <a:p>
            <a:pPr marL="403225" indent="-346075">
              <a:buFont typeface="Arial" panose="020B0604020202020204" pitchFamily="34" charset="0"/>
              <a:buChar char="•"/>
            </a:pPr>
            <a:r>
              <a:rPr lang="pt-BR" sz="1900" b="1" dirty="0"/>
              <a:t>8pm-10pm. </a:t>
            </a:r>
            <a:r>
              <a:rPr lang="pt-BR" sz="1900" dirty="0"/>
              <a:t>Horário Nobre (no sofá); hora de ir para a cama. </a:t>
            </a:r>
          </a:p>
        </p:txBody>
      </p:sp>
    </p:spTree>
    <p:extLst>
      <p:ext uri="{BB962C8B-B14F-4D97-AF65-F5344CB8AC3E}">
        <p14:creationId xmlns:p14="http://schemas.microsoft.com/office/powerpoint/2010/main" val="956166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3E9BC-01B8-FF47-940C-D75D871C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8" y="643468"/>
            <a:ext cx="10370350" cy="1165371"/>
          </a:xfrm>
        </p:spPr>
        <p:txBody>
          <a:bodyPr>
            <a:normAutofit/>
          </a:bodyPr>
          <a:lstStyle/>
          <a:p>
            <a:r>
              <a:rPr lang="pt-BR" sz="4000" dirty="0"/>
              <a:t>Padrões de Navegação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7C67A-0D49-DA42-B38B-4F4E380B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670393" cy="3575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 dirty="0"/>
              <a:t>Prós </a:t>
            </a:r>
          </a:p>
          <a:p>
            <a:pPr marL="446088" indent="-346075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Fácil de implementar</a:t>
            </a:r>
          </a:p>
          <a:p>
            <a:pPr marL="446088" indent="-346075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Não é preciso JavaScript</a:t>
            </a:r>
          </a:p>
          <a:p>
            <a:pPr marL="446088" indent="-346075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Sem necessidade de malabarismos CSS</a:t>
            </a:r>
          </a:p>
          <a:p>
            <a:pPr marL="446088" indent="-346075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Único botão no cabeçalho</a:t>
            </a:r>
          </a:p>
          <a:p>
            <a:pPr>
              <a:lnSpc>
                <a:spcPct val="100000"/>
              </a:lnSpc>
            </a:pPr>
            <a:r>
              <a:rPr lang="pt-BR" sz="1400" dirty="0"/>
              <a:t>Contras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Pode ocasionar problemas de altura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Não escalável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Pode ocasionar problemas com links muito próximos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8F1BC4-2350-D34A-8C4E-7A145FF651BD}"/>
              </a:ext>
            </a:extLst>
          </p:cNvPr>
          <p:cNvSpPr txBox="1"/>
          <p:nvPr/>
        </p:nvSpPr>
        <p:spPr>
          <a:xfrm>
            <a:off x="858063" y="2177715"/>
            <a:ext cx="150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TOP NAV</a:t>
            </a:r>
          </a:p>
        </p:txBody>
      </p:sp>
      <p:pic>
        <p:nvPicPr>
          <p:cNvPr id="9" name="Imagem 8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CC03C9F1-86D7-F64F-8DDF-CC6B21A9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86" y="2235771"/>
            <a:ext cx="7441186" cy="34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4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3E9BC-01B8-FF47-940C-D75D871C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4000" dirty="0"/>
              <a:t>Âncora no rodapé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7C67A-0D49-DA42-B38B-4F4E380B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3597822" cy="3600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 dirty="0"/>
              <a:t>Prós 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Fácil de implementar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Não é preciso JavaScript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Sem necessidade de malabarismos CSS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Único botão no cabeçalho</a:t>
            </a:r>
          </a:p>
          <a:p>
            <a:pPr>
              <a:lnSpc>
                <a:spcPct val="100000"/>
              </a:lnSpc>
            </a:pPr>
            <a:r>
              <a:rPr lang="pt-BR" sz="1400" dirty="0"/>
              <a:t>Contras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A navegação por âncora pode desorientar algumas pessoas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Alguns podem considerar a solução “não elegante”</a:t>
            </a:r>
          </a:p>
          <a:p>
            <a:pPr marL="446088" lvl="0" indent="-346075">
              <a:lnSpc>
                <a:spcPct val="100000"/>
              </a:lnSpc>
              <a:buClr>
                <a:srgbClr val="2FB82D"/>
              </a:buClr>
              <a:buFont typeface="Courier New" panose="02070309020205020404" pitchFamily="49" charset="0"/>
              <a:buChar char="o"/>
            </a:pPr>
            <a:endParaRPr lang="pt-BR" sz="1200" dirty="0"/>
          </a:p>
          <a:p>
            <a:pPr>
              <a:lnSpc>
                <a:spcPct val="100000"/>
              </a:lnSpc>
            </a:pPr>
            <a:endParaRPr lang="pt-BR" sz="1200" dirty="0"/>
          </a:p>
        </p:txBody>
      </p:sp>
      <p:pic>
        <p:nvPicPr>
          <p:cNvPr id="5" name="Imagem 4" descr="Tela de computador&#10;&#10;Descrição gerada automaticamente">
            <a:extLst>
              <a:ext uri="{FF2B5EF4-FFF2-40B4-BE49-F238E27FC236}">
                <a16:creationId xmlns:a16="http://schemas.microsoft.com/office/drawing/2014/main" id="{0A1D3E9B-2B4C-5843-9D3F-417BB0A9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808839"/>
            <a:ext cx="6892560" cy="2894875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9232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3E9BC-01B8-FF47-940C-D75D871C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4000" dirty="0"/>
              <a:t>Menu de seleção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7C67A-0D49-DA42-B38B-4F4E380B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3597822" cy="3600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 dirty="0"/>
              <a:t>Prós 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Não ocupa espaço em tela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Mantém toda a interação no cabeçalho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Facilmente reconhecível</a:t>
            </a:r>
          </a:p>
          <a:p>
            <a:pPr>
              <a:lnSpc>
                <a:spcPct val="100000"/>
              </a:lnSpc>
            </a:pPr>
            <a:r>
              <a:rPr lang="pt-BR" sz="1400" dirty="0"/>
              <a:t>Contras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Difícil estilizar elementos </a:t>
            </a:r>
            <a:r>
              <a:rPr lang="pt-BR" sz="1400" b="1" dirty="0" err="1"/>
              <a:t>select</a:t>
            </a:r>
            <a:endParaRPr lang="pt-BR" sz="1400" b="1" dirty="0"/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Potencialmente confuso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 err="1"/>
              <a:t>Submenus</a:t>
            </a:r>
            <a:r>
              <a:rPr lang="pt-BR" sz="1400" dirty="0"/>
              <a:t> podem parecer “estranhos”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Necessidade de JavaScript</a:t>
            </a:r>
          </a:p>
          <a:p>
            <a:pPr marL="446088" lvl="0" indent="-346075">
              <a:lnSpc>
                <a:spcPct val="100000"/>
              </a:lnSpc>
              <a:buClr>
                <a:srgbClr val="2FB82D"/>
              </a:buClr>
              <a:buFont typeface="Courier New" panose="02070309020205020404" pitchFamily="49" charset="0"/>
              <a:buChar char="o"/>
            </a:pPr>
            <a:endParaRPr lang="pt-BR" sz="1200" dirty="0"/>
          </a:p>
          <a:p>
            <a:pPr>
              <a:lnSpc>
                <a:spcPct val="100000"/>
              </a:lnSpc>
            </a:pPr>
            <a:endParaRPr lang="pt-BR" sz="12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F8BA47D-9195-BA4A-9452-D1210849F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99" y="135167"/>
            <a:ext cx="7936985" cy="36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4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3E9BC-01B8-FF47-940C-D75D871C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4000" dirty="0"/>
              <a:t>Alternância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7C67A-0D49-DA42-B38B-4F4E380B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3597822" cy="3600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 dirty="0"/>
              <a:t>Prós 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Mantém a interação num só local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Elegante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Facilmente escalável</a:t>
            </a:r>
          </a:p>
          <a:p>
            <a:pPr>
              <a:lnSpc>
                <a:spcPct val="100000"/>
              </a:lnSpc>
            </a:pPr>
            <a:r>
              <a:rPr lang="pt-BR" sz="1400" dirty="0"/>
              <a:t>Contras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Performance (ao realizar a animação do slide)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Precisa de JavaScript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endParaRPr lang="pt-BR" sz="12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A2DCD25-484F-3349-BE9E-039FAB43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01" y="0"/>
            <a:ext cx="7968871" cy="36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8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3E9BC-01B8-FF47-940C-D75D871C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4000" dirty="0"/>
              <a:t>Slide à esquerda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7C67A-0D49-DA42-B38B-4F4E380B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3597822" cy="3600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 dirty="0"/>
              <a:t>Prós 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Não ocupa espaço em tela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Mantém a interação num só local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Boa aparência</a:t>
            </a:r>
          </a:p>
          <a:p>
            <a:pPr>
              <a:lnSpc>
                <a:spcPct val="100000"/>
              </a:lnSpc>
            </a:pPr>
            <a:r>
              <a:rPr lang="pt-BR" sz="1400" dirty="0"/>
              <a:t>Contras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Técnica avançada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Não escala muito bem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Potencialmente confuso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endParaRPr lang="pt-BR" sz="12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m 5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41C6A4A-6BF6-CF48-821D-BA90C190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51" y="0"/>
            <a:ext cx="7936985" cy="36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26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3E9BC-01B8-FF47-940C-D75D871C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4000" dirty="0"/>
              <a:t>Navegação </a:t>
            </a:r>
            <a:r>
              <a:rPr lang="pt-BR" sz="4000" dirty="0" err="1"/>
              <a:t>Pull</a:t>
            </a:r>
            <a:r>
              <a:rPr lang="pt-BR" sz="4000" dirty="0"/>
              <a:t> Down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7C67A-0D49-DA42-B38B-4F4E380B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3597822" cy="3600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400" dirty="0"/>
              <a:t>Prós 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Muito legal!</a:t>
            </a:r>
          </a:p>
          <a:p>
            <a:pPr marL="446088" indent="-3460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/>
              <a:t>O movimento de slide é convenção em smartphones</a:t>
            </a:r>
          </a:p>
          <a:p>
            <a:pPr>
              <a:lnSpc>
                <a:spcPct val="100000"/>
              </a:lnSpc>
            </a:pPr>
            <a:r>
              <a:rPr lang="pt-BR" sz="1400" dirty="0"/>
              <a:t>Contras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Técnica avançada</a:t>
            </a:r>
          </a:p>
          <a:p>
            <a:pPr marL="446088" lvl="0" indent="-346075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Font typeface="Courier New" panose="02070309020205020404" pitchFamily="49" charset="0"/>
              <a:buChar char="o"/>
            </a:pPr>
            <a:r>
              <a:rPr lang="pt-BR" sz="1400" dirty="0"/>
              <a:t>Precisa de instrução de uso (</a:t>
            </a:r>
            <a:r>
              <a:rPr lang="pt-BR" sz="1400" dirty="0" err="1"/>
              <a:t>labels</a:t>
            </a:r>
            <a:r>
              <a:rPr lang="pt-BR" sz="1400" dirty="0"/>
              <a:t>)</a:t>
            </a:r>
          </a:p>
          <a:p>
            <a:pPr marL="100013" lvl="0" indent="0">
              <a:lnSpc>
                <a:spcPct val="100000"/>
              </a:lnSpc>
              <a:spcBef>
                <a:spcPts val="600"/>
              </a:spcBef>
              <a:buClr>
                <a:srgbClr val="2FB82D"/>
              </a:buClr>
              <a:buNone/>
            </a:pPr>
            <a:endParaRPr lang="pt-BR" sz="12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40DB69-3BA3-CF45-9C7C-6AC8D20B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75" y="75426"/>
            <a:ext cx="7006779" cy="67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1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1. Mentalidade móvel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Seja focado</a:t>
            </a:r>
            <a:r>
              <a:rPr lang="pt-BR" dirty="0"/>
              <a:t>. Menos é mais, evite encher a tela de </a:t>
            </a:r>
            <a:r>
              <a:rPr lang="pt-BR" i="1" dirty="0" err="1"/>
              <a:t>features</a:t>
            </a:r>
            <a:r>
              <a:rPr lang="pt-BR" dirty="0"/>
              <a:t>.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Seja único.</a:t>
            </a:r>
            <a:r>
              <a:rPr lang="pt-BR" dirty="0"/>
              <a:t> O que faz seu </a:t>
            </a:r>
            <a:r>
              <a:rPr lang="pt-BR" dirty="0" err="1"/>
              <a:t>app</a:t>
            </a:r>
            <a:r>
              <a:rPr lang="pt-BR" dirty="0"/>
              <a:t> ser único? Explore isso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Seja encantador. </a:t>
            </a:r>
            <a:r>
              <a:rPr lang="pt-BR" dirty="0"/>
              <a:t>Mobiles são pessoais, </a:t>
            </a:r>
            <a:r>
              <a:rPr lang="pt-BR" dirty="0" err="1"/>
              <a:t>apps</a:t>
            </a:r>
            <a:r>
              <a:rPr lang="pt-BR" dirty="0"/>
              <a:t> divertidos de usar se tornam muito mais ligados ao usuário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Seja atencioso. </a:t>
            </a:r>
            <a:r>
              <a:rPr lang="pt-BR" dirty="0"/>
              <a:t>Coloque-se no lugar de seus usuários. A opinião deles vale mais que suas premissas</a:t>
            </a:r>
          </a:p>
        </p:txBody>
      </p:sp>
    </p:spTree>
    <p:extLst>
      <p:ext uri="{BB962C8B-B14F-4D97-AF65-F5344CB8AC3E}">
        <p14:creationId xmlns:p14="http://schemas.microsoft.com/office/powerpoint/2010/main" val="3621093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2. Contexto móvel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Entediado</a:t>
            </a:r>
            <a:r>
              <a:rPr lang="pt-BR" dirty="0"/>
              <a:t>. Usuários recorrem a diversos </a:t>
            </a:r>
            <a:r>
              <a:rPr lang="pt-BR" dirty="0" err="1"/>
              <a:t>apps</a:t>
            </a:r>
            <a:r>
              <a:rPr lang="pt-BR" dirty="0"/>
              <a:t> em seu tempo de uso. Assegure que o seu </a:t>
            </a:r>
            <a:r>
              <a:rPr lang="pt-BR" dirty="0" err="1"/>
              <a:t>app</a:t>
            </a:r>
            <a:r>
              <a:rPr lang="pt-BR" dirty="0"/>
              <a:t> pode continuar de onde o usuário parou.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Ocupado.</a:t>
            </a:r>
            <a:r>
              <a:rPr lang="pt-BR" dirty="0"/>
              <a:t> Usuário pode estar fazendo várias coisas ao mesmo tempo, ele terá “visão de túnel”. Mantenha seus objetivos claros.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Perdido. </a:t>
            </a:r>
            <a:r>
              <a:rPr lang="pt-BR" dirty="0"/>
              <a:t>Usuários em trânsito podem estar em ambientes desconhecidos. Conectividade e bateria são grandes preocupações. Ofereça recursos off-line e seja econômico com recursos que possam aumentar o consumo, como </a:t>
            </a:r>
            <a:r>
              <a:rPr lang="pt-BR" dirty="0" err="1"/>
              <a:t>geolocalização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97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E522B1-1E15-DB44-8534-1B61D69A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dirty="0"/>
              <a:t>Como?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6DFF95-58D7-2648-AB05-D4CB8609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37367" cy="3760891"/>
          </a:xfrm>
        </p:spPr>
        <p:txBody>
          <a:bodyPr>
            <a:normAutofit/>
          </a:bodyPr>
          <a:lstStyle/>
          <a:p>
            <a:r>
              <a:rPr lang="pt-BR" dirty="0"/>
              <a:t>Layouts fluidos (grids flexíveis)</a:t>
            </a:r>
          </a:p>
          <a:p>
            <a:pPr marL="627063" indent="-352425">
              <a:buFont typeface="Wingdings" pitchFamily="2" charset="2"/>
              <a:buChar char="Ø"/>
            </a:pPr>
            <a:r>
              <a:rPr lang="pt-BR" dirty="0"/>
              <a:t>Desde a concepção do projeto, focar na adaptação </a:t>
            </a:r>
            <a:r>
              <a:rPr lang="pt-BR" i="1" dirty="0"/>
              <a:t>natural</a:t>
            </a:r>
            <a:r>
              <a:rPr lang="pt-BR" dirty="0"/>
              <a:t> e automática do que se apresenta na tela, e não pela especificação de medidas fixas no layout do projeto.</a:t>
            </a:r>
          </a:p>
          <a:p>
            <a:r>
              <a:rPr lang="pt-BR" dirty="0"/>
              <a:t>Imagens, vídeos e </a:t>
            </a:r>
            <a:r>
              <a:rPr lang="pt-BR" dirty="0" err="1"/>
              <a:t>etc</a:t>
            </a:r>
            <a:r>
              <a:rPr lang="pt-BR" dirty="0"/>
              <a:t> também devem ser flexíveis</a:t>
            </a:r>
          </a:p>
          <a:p>
            <a:r>
              <a:rPr lang="pt-BR" dirty="0"/>
              <a:t>Utilizando Media Queries, é possível ocultar, fazer aparecer e ocultar elementos conforme a resolução</a:t>
            </a:r>
          </a:p>
        </p:txBody>
      </p:sp>
      <p:pic>
        <p:nvPicPr>
          <p:cNvPr id="7" name="Graphic 6" descr="Cavalete">
            <a:extLst>
              <a:ext uri="{FF2B5EF4-FFF2-40B4-BE49-F238E27FC236}">
                <a16:creationId xmlns:a16="http://schemas.microsoft.com/office/drawing/2014/main" id="{42D959B4-A019-442D-85B4-00990181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9254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3. Orientações Gerais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 err="1"/>
              <a:t>Responsividade</a:t>
            </a:r>
            <a:r>
              <a:rPr lang="pt-BR" dirty="0"/>
              <a:t>. Capacidade de resposta é crítico. Certifique-se que o usuário sabe o que está acontecendo a cada interação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Polidez.</a:t>
            </a:r>
            <a:r>
              <a:rPr lang="pt-BR" dirty="0"/>
              <a:t> Estar atento a cada detalhe.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Dedos. </a:t>
            </a:r>
            <a:r>
              <a:rPr lang="pt-BR" dirty="0"/>
              <a:t>Na maior parte das vezes, é para o polegar que devemos projetar. As funcionalidades estão ao alcance? Estão com um bom espaçamento entre eles? A dica é elementos com 44px. Esteja consciente com o posicionamento de funcionalidades críticas, como “Apagar” ou “Cancelar Pedido”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Conteúdo.</a:t>
            </a:r>
            <a:r>
              <a:rPr lang="pt-BR" dirty="0"/>
              <a:t> Coloque seu conteúdo em primeiro lugar, reduzindo os </a:t>
            </a:r>
            <a:r>
              <a:rPr lang="pt-BR" dirty="0" err="1"/>
              <a:t>dificultadores</a:t>
            </a:r>
            <a:r>
              <a:rPr lang="pt-BR" dirty="0"/>
              <a:t> (botões, abas, caixas de seleção, </a:t>
            </a:r>
            <a:r>
              <a:rPr lang="pt-BR" dirty="0" err="1"/>
              <a:t>sliders</a:t>
            </a:r>
            <a:r>
              <a:rPr lang="pt-BR" dirty="0"/>
              <a:t>)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Controles.</a:t>
            </a:r>
            <a:r>
              <a:rPr lang="pt-BR" dirty="0"/>
              <a:t> Se precisar deles, tente colocá-los na parte inferior da tela (sob o conteúdo)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Rolagem. </a:t>
            </a:r>
            <a:r>
              <a:rPr lang="pt-BR" dirty="0"/>
              <a:t>Evite!</a:t>
            </a:r>
          </a:p>
        </p:txBody>
      </p:sp>
    </p:spTree>
    <p:extLst>
      <p:ext uri="{BB962C8B-B14F-4D97-AF65-F5344CB8AC3E}">
        <p14:creationId xmlns:p14="http://schemas.microsoft.com/office/powerpoint/2010/main" val="4288940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4. Modelos de Navegação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Escolha o modelo mais adequado e vá até o 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2334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5. Inputs do usuário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dirty="0"/>
              <a:t>Digitar em mobiles é sempre complicado. Tente tornar esse tipo de interação mais fácil</a:t>
            </a:r>
          </a:p>
          <a:p>
            <a:pPr marL="826008" lvl="1" indent="-346075">
              <a:buFont typeface="Courier New" panose="02070309020205020404" pitchFamily="49" charset="0"/>
              <a:buChar char="o"/>
            </a:pPr>
            <a:r>
              <a:rPr lang="pt-BR" dirty="0"/>
              <a:t>Corretores ortográficos</a:t>
            </a:r>
          </a:p>
          <a:p>
            <a:pPr marL="826008" lvl="1" indent="-346075">
              <a:buFont typeface="Courier New" panose="02070309020205020404" pitchFamily="49" charset="0"/>
              <a:buChar char="o"/>
            </a:pPr>
            <a:r>
              <a:rPr lang="pt-BR" dirty="0"/>
              <a:t>Teclados específicos para texto, número, e-mail, URL...</a:t>
            </a:r>
          </a:p>
          <a:p>
            <a:pPr marL="826008" lvl="1" indent="-346075">
              <a:buFont typeface="Courier New" panose="02070309020205020404" pitchFamily="49" charset="0"/>
              <a:buChar char="o"/>
            </a:pPr>
            <a:r>
              <a:rPr lang="pt-BR" dirty="0"/>
              <a:t>Se o </a:t>
            </a:r>
            <a:r>
              <a:rPr lang="pt-BR" dirty="0" err="1"/>
              <a:t>app</a:t>
            </a:r>
            <a:r>
              <a:rPr lang="pt-BR" dirty="0"/>
              <a:t> requer muita digitação, prepare para funcionar em layout </a:t>
            </a:r>
            <a:r>
              <a:rPr lang="pt-BR" i="1" dirty="0" err="1"/>
              <a:t>landscape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847796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6. Gestos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dirty="0"/>
              <a:t>Problema é que precisam ser descobertos. Tente expor quando a página for carregada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Duas mãos</a:t>
            </a:r>
            <a:r>
              <a:rPr lang="pt-BR" dirty="0"/>
              <a:t>. Gestos </a:t>
            </a:r>
            <a:r>
              <a:rPr lang="pt-BR" dirty="0" err="1"/>
              <a:t>multi-touch</a:t>
            </a:r>
            <a:r>
              <a:rPr lang="pt-BR" dirty="0"/>
              <a:t> requerem duas mãos. Verifique se seu usuário poderá usar a funcionalidade nos cenários de uso da ferramenta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Bom de ter.</a:t>
            </a:r>
            <a:r>
              <a:rPr lang="pt-BR" dirty="0"/>
              <a:t> Gestos são desejáveis mas não essenciais. Pese as prioridades.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Sem substituição.</a:t>
            </a:r>
            <a:r>
              <a:rPr lang="pt-BR" dirty="0"/>
              <a:t> Ainda não existe um padrão comum para gestos, por isso é cedo para descartar controles visíveis.</a:t>
            </a:r>
          </a:p>
        </p:txBody>
      </p:sp>
    </p:spTree>
    <p:extLst>
      <p:ext uri="{BB962C8B-B14F-4D97-AF65-F5344CB8AC3E}">
        <p14:creationId xmlns:p14="http://schemas.microsoft.com/office/powerpoint/2010/main" val="3164685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7. Orientação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dirty="0" err="1"/>
              <a:t>Portrait</a:t>
            </a:r>
            <a:r>
              <a:rPr lang="pt-BR" dirty="0"/>
              <a:t> (em pé) é a mais comum. 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dirty="0"/>
              <a:t>Pense em interfaces considerando o cenário de uso. Se houver necessidade de digitação, esteja preparado para </a:t>
            </a:r>
            <a:r>
              <a:rPr lang="pt-BR" dirty="0" err="1"/>
              <a:t>landscape</a:t>
            </a:r>
            <a:endParaRPr lang="pt-BR" dirty="0"/>
          </a:p>
          <a:p>
            <a:pPr marL="533400" indent="-346075">
              <a:buFont typeface="Courier New" panose="02070309020205020404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751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8. Comunicações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Forneça feedback</a:t>
            </a:r>
            <a:r>
              <a:rPr lang="pt-BR" dirty="0"/>
              <a:t>. Informe a cada interação. Senão o usuário vai achar que o </a:t>
            </a:r>
            <a:r>
              <a:rPr lang="pt-BR" dirty="0" err="1"/>
              <a:t>app</a:t>
            </a:r>
            <a:r>
              <a:rPr lang="pt-BR" dirty="0"/>
              <a:t> travou. Feedback tátil ou visual. Se for demorar, apresente um indicador de </a:t>
            </a:r>
            <a:r>
              <a:rPr lang="pt-BR" i="1" dirty="0" err="1"/>
              <a:t>loading</a:t>
            </a:r>
            <a:endParaRPr lang="pt-BR" i="1" dirty="0"/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Alertas modais</a:t>
            </a:r>
            <a:r>
              <a:rPr lang="pt-BR" dirty="0"/>
              <a:t>. São muito agressivos e invasivos. Use só quando algo der muito errado.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Confirmações.</a:t>
            </a:r>
            <a:r>
              <a:rPr lang="pt-BR" dirty="0"/>
              <a:t> Utilize para validar ações críticas (“Confirma exclusão deste projeto?”). O botão padrão deve ser a escolha mais segura.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6776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9. Inicialização do </a:t>
            </a:r>
            <a:r>
              <a:rPr lang="pt-BR" dirty="0" err="1"/>
              <a:t>app</a:t>
            </a:r>
            <a:endParaRPr lang="pt-BR" dirty="0"/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dirty="0"/>
              <a:t>Quando um usuário retorna para um aplicativo, o </a:t>
            </a:r>
            <a:r>
              <a:rPr lang="pt-BR" dirty="0" err="1"/>
              <a:t>app</a:t>
            </a:r>
            <a:r>
              <a:rPr lang="pt-BR" dirty="0"/>
              <a:t> deve retomar as operações de onde ele parou. Isso passa a “ilusão de velocidade”</a:t>
            </a:r>
          </a:p>
        </p:txBody>
      </p:sp>
    </p:spTree>
    <p:extLst>
      <p:ext uri="{BB962C8B-B14F-4D97-AF65-F5344CB8AC3E}">
        <p14:creationId xmlns:p14="http://schemas.microsoft.com/office/powerpoint/2010/main" val="156053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0257-7AD7-D648-97E7-95DED570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 para Mobile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2500D-8EC6-AE44-9C30-2430184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313"/>
          </a:xfrm>
        </p:spPr>
        <p:txBody>
          <a:bodyPr>
            <a:normAutofit/>
          </a:bodyPr>
          <a:lstStyle/>
          <a:p>
            <a:r>
              <a:rPr lang="pt-BR" dirty="0"/>
              <a:t>10. Primeiras impressões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Seu ícone.</a:t>
            </a:r>
            <a:r>
              <a:rPr lang="pt-BR" dirty="0"/>
              <a:t> Ele irá competir por atenção em um mar de outros ícones. Represente bem o que seu </a:t>
            </a:r>
            <a:r>
              <a:rPr lang="pt-BR" dirty="0" err="1"/>
              <a:t>app</a:t>
            </a:r>
            <a:r>
              <a:rPr lang="pt-BR" dirty="0"/>
              <a:t> faz. Invista!</a:t>
            </a:r>
          </a:p>
          <a:p>
            <a:pPr marL="533400" indent="-346075">
              <a:buFont typeface="Courier New" panose="02070309020205020404" pitchFamily="49" charset="0"/>
              <a:buChar char="o"/>
            </a:pPr>
            <a:r>
              <a:rPr lang="pt-BR" b="1" dirty="0"/>
              <a:t>Primeiro lançamento. </a:t>
            </a:r>
            <a:r>
              <a:rPr lang="pt-BR" dirty="0"/>
              <a:t>Aqui é encantar ou decepcionar. Se o usuário ficar confuso ou frustrado ao tentar se familiarizar com seu </a:t>
            </a:r>
            <a:r>
              <a:rPr lang="pt-BR" dirty="0" err="1"/>
              <a:t>app</a:t>
            </a:r>
            <a:r>
              <a:rPr lang="pt-BR" dirty="0"/>
              <a:t>, vai abandoná-lo. </a:t>
            </a:r>
          </a:p>
          <a:p>
            <a:pPr marL="826008" lvl="1" indent="-346075">
              <a:buFont typeface="Courier New" panose="02070309020205020404" pitchFamily="49" charset="0"/>
              <a:buChar char="o"/>
            </a:pPr>
            <a:r>
              <a:rPr lang="pt-BR" dirty="0"/>
              <a:t>Se for um </a:t>
            </a:r>
            <a:r>
              <a:rPr lang="pt-BR" dirty="0" err="1"/>
              <a:t>app</a:t>
            </a:r>
            <a:r>
              <a:rPr lang="pt-BR" dirty="0"/>
              <a:t> com funcionalidades complexas, inclua “Dicas e Truques”, orientações gerais</a:t>
            </a:r>
          </a:p>
          <a:p>
            <a:pPr marL="826008" lvl="1" indent="-346075">
              <a:buFont typeface="Courier New" panose="02070309020205020404" pitchFamily="49" charset="0"/>
              <a:buChar char="o"/>
            </a:pPr>
            <a:r>
              <a:rPr lang="pt-BR" dirty="0"/>
              <a:t>Se sair muito texto de ajuda, é sinal de que sua interface precisa ser repensada...</a:t>
            </a:r>
          </a:p>
        </p:txBody>
      </p:sp>
    </p:spTree>
    <p:extLst>
      <p:ext uri="{BB962C8B-B14F-4D97-AF65-F5344CB8AC3E}">
        <p14:creationId xmlns:p14="http://schemas.microsoft.com/office/powerpoint/2010/main" val="4263157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9C2A8-3260-8646-91B9-E65B48D6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Esboço e 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006084-90ED-1D41-BB6D-18EA9AEE7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 </a:t>
            </a:r>
            <a:r>
              <a:rPr lang="pt-BR" b="1" dirty="0" err="1"/>
              <a:t>Simple</a:t>
            </a:r>
            <a:r>
              <a:rPr lang="pt-BR" b="1" dirty="0"/>
              <a:t> </a:t>
            </a:r>
            <a:r>
              <a:rPr lang="pt-BR" b="1" dirty="0" err="1"/>
              <a:t>Device</a:t>
            </a:r>
            <a:r>
              <a:rPr lang="pt-BR" b="1" dirty="0"/>
              <a:t> </a:t>
            </a:r>
            <a:r>
              <a:rPr lang="pt-BR" b="1" dirty="0" err="1"/>
              <a:t>Diagram</a:t>
            </a:r>
            <a:r>
              <a:rPr lang="pt-BR" b="1" dirty="0"/>
              <a:t> for </a:t>
            </a:r>
            <a:r>
              <a:rPr lang="pt-BR" b="1" dirty="0" err="1"/>
              <a:t>Responsive</a:t>
            </a:r>
            <a:r>
              <a:rPr lang="pt-BR" b="1" dirty="0"/>
              <a:t> Design Planning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/e0g0w </a:t>
            </a:r>
          </a:p>
          <a:p>
            <a:pPr>
              <a:spcBef>
                <a:spcPts val="0"/>
              </a:spcBef>
            </a:pPr>
            <a:r>
              <a:rPr lang="pt-BR" dirty="0"/>
              <a:t>Diagrama para apoiar no planejamento de web design responsivo</a:t>
            </a:r>
          </a:p>
          <a:p>
            <a:r>
              <a:rPr lang="pt-BR" b="1" dirty="0" err="1"/>
              <a:t>Responsive</a:t>
            </a:r>
            <a:r>
              <a:rPr lang="pt-BR" b="1" dirty="0"/>
              <a:t> Web Design Sketch </a:t>
            </a:r>
            <a:r>
              <a:rPr lang="pt-BR" b="1" dirty="0" err="1"/>
              <a:t>Sheets</a:t>
            </a:r>
            <a:r>
              <a:rPr lang="pt-BR" b="1" dirty="0"/>
              <a:t>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</a:t>
            </a:r>
            <a:r>
              <a:rPr lang="pt-BR" dirty="0" err="1"/>
              <a:t>dPHlf</a:t>
            </a:r>
            <a:r>
              <a:rPr lang="pt-BR" dirty="0"/>
              <a:t> </a:t>
            </a:r>
          </a:p>
          <a:p>
            <a:pPr>
              <a:spcBef>
                <a:spcPts val="0"/>
              </a:spcBef>
            </a:pPr>
            <a:r>
              <a:rPr lang="pt-BR" dirty="0"/>
              <a:t>Conjunto de modelos demarcados, indicando vários tamanhos de tela, para o planejamento e esboço das telas em sites responsivos serem bem rápidos.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207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18D09-A0BC-2A41-8774-F8039ED9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84C72E-FD1A-CE47-A29A-546B568B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746377" cy="4249056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err="1"/>
              <a:t>Fluid</a:t>
            </a:r>
            <a:r>
              <a:rPr lang="pt-BR" b="1" dirty="0"/>
              <a:t> Grids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</a:t>
            </a:r>
            <a:r>
              <a:rPr lang="pt-BR" dirty="0" err="1"/>
              <a:t>dUOhD</a:t>
            </a:r>
            <a:endParaRPr lang="pt-BR" b="1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pt-BR" dirty="0"/>
              <a:t>Ajuda no desenvolvimento de grids, bastando especificar quantas colunas, tamanho de cada uma e espaço entre elas</a:t>
            </a:r>
          </a:p>
          <a:p>
            <a:r>
              <a:rPr lang="pt-BR" b="1" dirty="0" err="1"/>
              <a:t>PXtoEM</a:t>
            </a:r>
            <a:r>
              <a:rPr lang="pt-BR" b="1" dirty="0"/>
              <a:t>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/e0j9U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pt-BR" dirty="0"/>
              <a:t>Tabela interativa de conversão de pixels para outras unidades como </a:t>
            </a:r>
            <a:r>
              <a:rPr lang="pt-BR" dirty="0" err="1"/>
              <a:t>EMs</a:t>
            </a:r>
            <a:r>
              <a:rPr lang="pt-BR" dirty="0"/>
              <a:t>, porcentagem e Pontos.</a:t>
            </a:r>
          </a:p>
          <a:p>
            <a:r>
              <a:rPr lang="pt-BR" b="1" dirty="0" err="1"/>
              <a:t>resizeMyBrowser</a:t>
            </a:r>
            <a:r>
              <a:rPr lang="pt-BR" b="1" dirty="0"/>
              <a:t>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</a:t>
            </a:r>
            <a:r>
              <a:rPr lang="pt-BR" dirty="0" err="1"/>
              <a:t>dUNNr</a:t>
            </a:r>
            <a:endParaRPr lang="pt-BR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pt-BR" dirty="0"/>
              <a:t>Resoluções mais comuns (dos </a:t>
            </a:r>
            <a:r>
              <a:rPr lang="pt-BR" dirty="0" err="1"/>
              <a:t>devices</a:t>
            </a:r>
            <a:r>
              <a:rPr lang="pt-BR" dirty="0"/>
              <a:t> mais populares) que, ao serem clicados, abrem uma nova janela com aquele tamanho escolhido. </a:t>
            </a:r>
          </a:p>
          <a:p>
            <a:r>
              <a:rPr lang="pt-BR" b="1" dirty="0"/>
              <a:t>The </a:t>
            </a:r>
            <a:r>
              <a:rPr lang="pt-BR" b="1" dirty="0" err="1"/>
              <a:t>Responsive</a:t>
            </a:r>
            <a:r>
              <a:rPr lang="pt-BR" b="1" dirty="0"/>
              <a:t> </a:t>
            </a:r>
            <a:r>
              <a:rPr lang="pt-BR" b="1" dirty="0" err="1"/>
              <a:t>Calculator</a:t>
            </a:r>
            <a:r>
              <a:rPr lang="pt-BR" b="1" dirty="0"/>
              <a:t>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/e0eDr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pt-BR" dirty="0"/>
              <a:t>Calculadora específica para web design responsivo, ajudando a converter pixels para porcentagens. </a:t>
            </a:r>
          </a:p>
        </p:txBody>
      </p:sp>
    </p:spTree>
    <p:extLst>
      <p:ext uri="{BB962C8B-B14F-4D97-AF65-F5344CB8AC3E}">
        <p14:creationId xmlns:p14="http://schemas.microsoft.com/office/powerpoint/2010/main" val="91190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081DE494-385B-1D42-BB7D-0D507B017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2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4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887-C357-5D47-8362-CFC957F0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Testes de </a:t>
            </a:r>
            <a:r>
              <a:rPr lang="pt-BR" dirty="0" err="1"/>
              <a:t>responsividade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6C9943-9EE1-2C4F-B1A1-A75461B3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644777" cy="42780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 err="1"/>
              <a:t>Demonstrating</a:t>
            </a:r>
            <a:r>
              <a:rPr lang="pt-BR" b="1" dirty="0"/>
              <a:t> </a:t>
            </a:r>
            <a:r>
              <a:rPr lang="pt-BR" b="1" dirty="0" err="1"/>
              <a:t>Responsive</a:t>
            </a:r>
            <a:r>
              <a:rPr lang="pt-BR" b="1" dirty="0"/>
              <a:t> Design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</a:t>
            </a:r>
            <a:r>
              <a:rPr lang="pt-BR" dirty="0" err="1"/>
              <a:t>dULxj</a:t>
            </a:r>
            <a:endParaRPr lang="pt-BR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pt-BR" sz="2100" dirty="0"/>
              <a:t>Para ver como site fica visto em um celular em </a:t>
            </a:r>
            <a:r>
              <a:rPr lang="pt-BR" sz="2100" dirty="0" err="1"/>
              <a:t>landscape</a:t>
            </a:r>
            <a:r>
              <a:rPr lang="pt-BR" sz="2100" dirty="0"/>
              <a:t> e </a:t>
            </a:r>
            <a:r>
              <a:rPr lang="pt-BR" sz="2100" dirty="0" err="1"/>
              <a:t>portrait</a:t>
            </a:r>
            <a:r>
              <a:rPr lang="pt-BR" sz="2100" dirty="0"/>
              <a:t>, </a:t>
            </a:r>
            <a:r>
              <a:rPr lang="pt-BR" sz="2100" dirty="0" err="1"/>
              <a:t>tablet</a:t>
            </a:r>
            <a:r>
              <a:rPr lang="pt-BR" sz="2100" dirty="0"/>
              <a:t> também com as 2 orientações e desktop, alterando, de forma interativa, as visualizações para visualizar. </a:t>
            </a:r>
          </a:p>
          <a:p>
            <a:pPr marL="0" indent="0">
              <a:buNone/>
            </a:pPr>
            <a:r>
              <a:rPr lang="pt-BR" b="1" dirty="0" err="1"/>
              <a:t>Responsive</a:t>
            </a:r>
            <a:r>
              <a:rPr lang="pt-BR" b="1" dirty="0"/>
              <a:t> Play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/dSD1b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pt-BR" sz="2100" dirty="0"/>
              <a:t>Checar o desenvolvimento com web design responsivo ao permitir visualizar uma animação de um </a:t>
            </a:r>
            <a:r>
              <a:rPr lang="pt-BR" sz="2100" dirty="0" err="1"/>
              <a:t>viewport</a:t>
            </a:r>
            <a:r>
              <a:rPr lang="pt-BR" sz="2100" dirty="0"/>
              <a:t> se estendendo conforme uma faixa de largura e tempo definidos por quem usa a ferramenta. </a:t>
            </a:r>
          </a:p>
          <a:p>
            <a:pPr marL="0" indent="0">
              <a:buNone/>
            </a:pPr>
            <a:r>
              <a:rPr lang="pt-BR" b="1" dirty="0" err="1"/>
              <a:t>Responsive</a:t>
            </a:r>
            <a:r>
              <a:rPr lang="pt-BR" b="1" dirty="0"/>
              <a:t> Web Design </a:t>
            </a:r>
            <a:r>
              <a:rPr lang="pt-BR" b="1" dirty="0" err="1"/>
              <a:t>Testing</a:t>
            </a:r>
            <a:r>
              <a:rPr lang="pt-BR" b="1" dirty="0"/>
              <a:t> Tool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</a:t>
            </a:r>
            <a:r>
              <a:rPr lang="pt-BR" dirty="0" err="1"/>
              <a:t>dUNFe</a:t>
            </a:r>
            <a:endParaRPr lang="pt-BR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pt-BR" sz="2100" dirty="0"/>
              <a:t>Torna possível visualizar site nas larguras de 240, 320, 480, 768, 1024 pixels. </a:t>
            </a:r>
          </a:p>
          <a:p>
            <a:pPr marL="0" indent="0">
              <a:buNone/>
            </a:pPr>
            <a:r>
              <a:rPr lang="pt-BR" b="1" dirty="0" err="1"/>
              <a:t>Screenfly</a:t>
            </a:r>
            <a:r>
              <a:rPr lang="pt-BR" b="1" dirty="0"/>
              <a:t> 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ow.ly</a:t>
            </a:r>
            <a:r>
              <a:rPr lang="pt-BR" dirty="0"/>
              <a:t>/e0cUU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pt-BR" dirty="0"/>
              <a:t>Escolha a visualização de um </a:t>
            </a:r>
            <a:r>
              <a:rPr lang="pt-BR" i="1" dirty="0"/>
              <a:t>site </a:t>
            </a:r>
            <a:r>
              <a:rPr lang="pt-BR" dirty="0"/>
              <a:t>em diversos tipos de dispositivos (</a:t>
            </a:r>
            <a:r>
              <a:rPr lang="pt-BR" i="1" dirty="0"/>
              <a:t>Desktop</a:t>
            </a:r>
            <a:r>
              <a:rPr lang="pt-BR" dirty="0"/>
              <a:t>, </a:t>
            </a:r>
            <a:r>
              <a:rPr lang="pt-BR" i="1" dirty="0"/>
              <a:t>Tablet</a:t>
            </a:r>
            <a:r>
              <a:rPr lang="pt-BR" dirty="0"/>
              <a:t>, </a:t>
            </a:r>
            <a:r>
              <a:rPr lang="pt-BR" i="1" dirty="0"/>
              <a:t>Mobile </a:t>
            </a:r>
            <a:r>
              <a:rPr lang="pt-BR" dirty="0"/>
              <a:t>e TV), inclusive com variações das principais resoluções/modelos de cada um. </a:t>
            </a:r>
          </a:p>
        </p:txBody>
      </p:sp>
    </p:spTree>
    <p:extLst>
      <p:ext uri="{BB962C8B-B14F-4D97-AF65-F5344CB8AC3E}">
        <p14:creationId xmlns:p14="http://schemas.microsoft.com/office/powerpoint/2010/main" val="2426867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69410-02F2-0D40-B8B3-DEF8D529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Templates</a:t>
            </a:r>
            <a:r>
              <a:rPr lang="pt-BR" dirty="0"/>
              <a:t> e Frameworks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B49E76-4112-2B49-A058-F7ED544A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846947"/>
            <a:ext cx="11814629" cy="4307113"/>
          </a:xfrm>
        </p:spPr>
        <p:txBody>
          <a:bodyPr>
            <a:noAutofit/>
          </a:bodyPr>
          <a:lstStyle/>
          <a:p>
            <a:r>
              <a:rPr lang="pt-BR" sz="1400" b="1" dirty="0"/>
              <a:t>1140 CSS Grid 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ow.ly</a:t>
            </a:r>
            <a:r>
              <a:rPr lang="pt-BR" sz="1400" dirty="0"/>
              <a:t>/dPJw1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400" dirty="0"/>
              <a:t>Para monitores de 1280px e, em monitores menores, torna-se fluido e se adapta à largura do navegador. A partir de certo ponto, ele usa </a:t>
            </a:r>
            <a:r>
              <a:rPr lang="pt-BR" sz="1400" i="1" dirty="0"/>
              <a:t>Media Queries </a:t>
            </a:r>
            <a:r>
              <a:rPr lang="pt-BR" sz="1400" dirty="0"/>
              <a:t>para servir uma versão </a:t>
            </a:r>
            <a:r>
              <a:rPr lang="pt-BR" sz="1400" dirty="0" err="1"/>
              <a:t>móvel</a:t>
            </a:r>
            <a:r>
              <a:rPr lang="pt-BR" sz="1400" dirty="0"/>
              <a:t> que, essencialmente, empilha todas as colunas para que o fluxo de informação ainda faça sentido. </a:t>
            </a:r>
          </a:p>
          <a:p>
            <a:r>
              <a:rPr lang="pt-BR" sz="1400" b="1" dirty="0"/>
              <a:t>320 </a:t>
            </a:r>
            <a:r>
              <a:rPr lang="pt-BR" sz="1400" b="1" dirty="0" err="1"/>
              <a:t>and</a:t>
            </a:r>
            <a:r>
              <a:rPr lang="pt-BR" sz="1400" b="1" dirty="0"/>
              <a:t> </a:t>
            </a:r>
            <a:r>
              <a:rPr lang="pt-BR" sz="1400" b="1" dirty="0" err="1"/>
              <a:t>Up</a:t>
            </a:r>
            <a:r>
              <a:rPr lang="pt-BR" sz="1400" b="1" dirty="0"/>
              <a:t> 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ow.ly</a:t>
            </a:r>
            <a:r>
              <a:rPr lang="pt-BR" sz="1400" dirty="0"/>
              <a:t>/</a:t>
            </a:r>
            <a:r>
              <a:rPr lang="pt-BR" sz="1400" dirty="0" err="1"/>
              <a:t>dPLxU</a:t>
            </a:r>
            <a:endParaRPr lang="pt-BR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400" dirty="0"/>
              <a:t>Modelos para design responsivo mais conhecidos. Agrada aos que gostam de LESS e SASS para mexer com o CSS e já vem com </a:t>
            </a:r>
            <a:r>
              <a:rPr lang="pt-BR" sz="1400" dirty="0" err="1"/>
              <a:t>Modernizr</a:t>
            </a:r>
            <a:r>
              <a:rPr lang="pt-BR" sz="1400" dirty="0"/>
              <a:t> e </a:t>
            </a:r>
            <a:r>
              <a:rPr lang="pt-BR" sz="1400" dirty="0" err="1"/>
              <a:t>Selectivizr</a:t>
            </a:r>
            <a:r>
              <a:rPr lang="pt-BR" sz="1400" dirty="0"/>
              <a:t>. </a:t>
            </a:r>
          </a:p>
          <a:p>
            <a:r>
              <a:rPr lang="pt-BR" sz="1400" b="1" dirty="0"/>
              <a:t>Foundation 3 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ow.ly</a:t>
            </a:r>
            <a:r>
              <a:rPr lang="pt-BR" sz="1400" dirty="0"/>
              <a:t>/</a:t>
            </a:r>
            <a:r>
              <a:rPr lang="pt-BR" sz="1400" dirty="0" err="1"/>
              <a:t>dQqdG</a:t>
            </a:r>
            <a:endParaRPr lang="pt-BR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400" dirty="0"/>
              <a:t>Se auto intitula o mais avançada framework responsivo de front-</a:t>
            </a:r>
            <a:r>
              <a:rPr lang="pt-BR" sz="1400" dirty="0" err="1"/>
              <a:t>end</a:t>
            </a:r>
            <a:r>
              <a:rPr lang="pt-BR" sz="1400" dirty="0"/>
              <a:t> do mundo. Sistema de grid é feito com SASS. Conta com alguns </a:t>
            </a:r>
            <a:r>
              <a:rPr lang="pt-BR" sz="1400" dirty="0" err="1"/>
              <a:t>add</a:t>
            </a:r>
            <a:r>
              <a:rPr lang="pt-BR" sz="1400" dirty="0"/>
              <a:t>- ons, como </a:t>
            </a:r>
            <a:r>
              <a:rPr lang="pt-BR" sz="1400" dirty="0" err="1"/>
              <a:t>templates</a:t>
            </a:r>
            <a:r>
              <a:rPr lang="pt-BR" sz="1400" dirty="0"/>
              <a:t> HTML, ícones de fontes, tabelas responsivas e mais. </a:t>
            </a:r>
          </a:p>
          <a:p>
            <a:r>
              <a:rPr lang="pt-BR" sz="1400" b="1" dirty="0" err="1"/>
              <a:t>Frameless</a:t>
            </a:r>
            <a:r>
              <a:rPr lang="pt-BR" sz="1400" b="1" dirty="0"/>
              <a:t> 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ow.ly</a:t>
            </a:r>
            <a:r>
              <a:rPr lang="pt-BR" sz="1400" dirty="0"/>
              <a:t>/</a:t>
            </a:r>
            <a:r>
              <a:rPr lang="pt-BR" sz="1400" dirty="0" err="1"/>
              <a:t>dPIZS</a:t>
            </a:r>
            <a:endParaRPr lang="pt-BR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400" dirty="0"/>
              <a:t>É um grid feito para designs responsivo com colunas de largura-fixa, ou seja, ao invés de tudo ser fluido, dependendo da resolução mais ou menos colunas são exibidas na tela. Seu slogan é “Adaptar coluna por coluna, não pixel por pixel”. </a:t>
            </a:r>
          </a:p>
          <a:p>
            <a:r>
              <a:rPr lang="pt-BR" sz="1400" b="1" dirty="0" err="1"/>
              <a:t>Initializr</a:t>
            </a:r>
            <a:r>
              <a:rPr lang="pt-BR" sz="1400" b="1" dirty="0"/>
              <a:t> 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ow.ly</a:t>
            </a:r>
            <a:r>
              <a:rPr lang="pt-BR" sz="1400" dirty="0"/>
              <a:t>/e0AjK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400" dirty="0"/>
              <a:t>É um gerador de </a:t>
            </a:r>
            <a:r>
              <a:rPr lang="pt-BR" sz="1400" dirty="0" err="1"/>
              <a:t>templates</a:t>
            </a:r>
            <a:r>
              <a:rPr lang="pt-BR" sz="1400" dirty="0"/>
              <a:t> para HTML5 para ajudar a começar a iniciar novos projetos. O kit conta com HTML5 </a:t>
            </a:r>
            <a:r>
              <a:rPr lang="pt-BR" sz="1400" dirty="0" err="1"/>
              <a:t>Boilerplate</a:t>
            </a:r>
            <a:r>
              <a:rPr lang="pt-BR" sz="1400" dirty="0"/>
              <a:t>, </a:t>
            </a:r>
            <a:r>
              <a:rPr lang="pt-BR" sz="1400" dirty="0" err="1"/>
              <a:t>Bootsrap</a:t>
            </a:r>
            <a:r>
              <a:rPr lang="pt-BR" sz="1400" dirty="0"/>
              <a:t>, </a:t>
            </a:r>
            <a:r>
              <a:rPr lang="pt-BR" sz="1400" dirty="0" err="1"/>
              <a:t>jQuery</a:t>
            </a:r>
            <a:r>
              <a:rPr lang="pt-BR" sz="1400" dirty="0"/>
              <a:t>, </a:t>
            </a:r>
            <a:r>
              <a:rPr lang="pt-BR" sz="1400" dirty="0" err="1"/>
              <a:t>Modernizr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59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A4013-0E52-8D48-A2F6-A297037A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fluido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5EC42E-E690-9746-8243-F726AE6E0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Não usar medidas absolutas no CSS</a:t>
            </a:r>
          </a:p>
          <a:p>
            <a:pPr lvl="1"/>
            <a:r>
              <a:rPr lang="pt-BR" dirty="0"/>
              <a:t>Especificar tamanhos, espaçamentos, margens, </a:t>
            </a:r>
            <a:r>
              <a:rPr lang="pt-BR" dirty="0" err="1"/>
              <a:t>paddings</a:t>
            </a:r>
            <a:r>
              <a:rPr lang="pt-BR" dirty="0"/>
              <a:t>... com porcentagens e </a:t>
            </a:r>
            <a:r>
              <a:rPr lang="pt-BR" dirty="0" err="1"/>
              <a:t>ems</a:t>
            </a:r>
            <a:endParaRPr lang="pt-BR" dirty="0"/>
          </a:p>
          <a:p>
            <a:r>
              <a:rPr lang="pt-BR" dirty="0"/>
              <a:t>Pixel (</a:t>
            </a:r>
            <a:r>
              <a:rPr lang="pt-BR" dirty="0" err="1"/>
              <a:t>px</a:t>
            </a:r>
            <a:r>
              <a:rPr lang="pt-BR" dirty="0"/>
              <a:t>) – medida fixa mais comum </a:t>
            </a:r>
          </a:p>
          <a:p>
            <a:pPr>
              <a:spcBef>
                <a:spcPts val="0"/>
              </a:spcBef>
            </a:pPr>
            <a:r>
              <a:rPr lang="pt-BR" sz="1600" dirty="0" err="1"/>
              <a:t>https</a:t>
            </a:r>
            <a:r>
              <a:rPr lang="pt-BR" sz="1600" dirty="0"/>
              <a:t>://</a:t>
            </a:r>
            <a:r>
              <a:rPr lang="pt-BR" sz="1600" dirty="0" err="1"/>
              <a:t>medium.com</a:t>
            </a:r>
            <a:r>
              <a:rPr lang="pt-BR" sz="1600" dirty="0"/>
              <a:t>/@</a:t>
            </a:r>
            <a:r>
              <a:rPr lang="pt-BR" sz="1600" dirty="0" err="1"/>
              <a:t>elvisoares</a:t>
            </a:r>
            <a:r>
              <a:rPr lang="pt-BR" sz="1600" dirty="0"/>
              <a:t>/pixel-perfect-boas-pr%C3%A1ticas-e-gestalt-9665e4f05230</a:t>
            </a:r>
            <a:endParaRPr lang="pt-BR" dirty="0"/>
          </a:p>
          <a:p>
            <a:r>
              <a:rPr lang="pt-BR" dirty="0"/>
              <a:t>Pontos (</a:t>
            </a:r>
            <a:r>
              <a:rPr lang="pt-BR" dirty="0" err="1"/>
              <a:t>pt</a:t>
            </a:r>
            <a:r>
              <a:rPr lang="pt-BR" dirty="0"/>
              <a:t>) – medida usada para configuração de impressão </a:t>
            </a:r>
            <a:r>
              <a:rPr lang="pt-BR" sz="1600" dirty="0"/>
              <a:t>1pt – 1/72 polegadas</a:t>
            </a:r>
          </a:p>
          <a:p>
            <a:r>
              <a:rPr lang="pt-BR" dirty="0"/>
              <a:t>Porcentagens (%) – unidade escalável para dispositivos móveis. Com relação a fonte, 100% </a:t>
            </a:r>
            <a:r>
              <a:rPr lang="pt-BR" dirty="0" err="1"/>
              <a:t>eq</a:t>
            </a:r>
            <a:r>
              <a:rPr lang="pt-BR" dirty="0"/>
              <a:t> 12pt. </a:t>
            </a:r>
            <a:r>
              <a:rPr lang="pt-BR" b="1" dirty="0"/>
              <a:t>Mais útil para tamanhos de layout.</a:t>
            </a:r>
          </a:p>
          <a:p>
            <a:r>
              <a:rPr lang="pt-BR" dirty="0" err="1"/>
              <a:t>Ems</a:t>
            </a:r>
            <a:r>
              <a:rPr lang="pt-BR" dirty="0"/>
              <a:t> (em) – Unidade relativa </a:t>
            </a:r>
            <a:r>
              <a:rPr lang="pt-BR" b="1" dirty="0"/>
              <a:t>mais indicada para fontes</a:t>
            </a:r>
            <a:r>
              <a:rPr lang="pt-BR" dirty="0"/>
              <a:t>, 1em = tamanho atual da fonte do elemento-pai. Se o tamanho da fonte é 12pt, 1em = 12pt.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51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F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58400-ECD0-F044-88A9-C458D98C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Aos fatos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ABE5FF-6AA6-492D-906B-EACBE4C6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Consideremos</a:t>
            </a:r>
            <a:r>
              <a:rPr lang="en-US" sz="1800" dirty="0">
                <a:solidFill>
                  <a:srgbClr val="FFFFFF"/>
                </a:solidFill>
              </a:rPr>
              <a:t> um site, </a:t>
            </a:r>
            <a:r>
              <a:rPr lang="en-US" sz="1800" dirty="0" err="1">
                <a:solidFill>
                  <a:srgbClr val="FFFFFF"/>
                </a:solidFill>
              </a:rPr>
              <a:t>inicialmente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pensada</a:t>
            </a:r>
            <a:r>
              <a:rPr lang="en-US" sz="1800" dirty="0">
                <a:solidFill>
                  <a:srgbClr val="FFFFFF"/>
                </a:solidFill>
              </a:rPr>
              <a:t> para desktop</a:t>
            </a:r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A05409A-0C23-1340-8E30-3A0A1F6D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08" y="1016000"/>
            <a:ext cx="7850642" cy="48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9EDC26-43BC-A444-8908-437B41A5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pt-BR" sz="4400" dirty="0">
                <a:solidFill>
                  <a:srgbClr val="FFFFFF"/>
                </a:solidFill>
              </a:rPr>
              <a:t>Estrutura adotada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BEFC67-F73E-B547-B10B-62C9745F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278" y="-1"/>
            <a:ext cx="7442037" cy="6400801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div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"container"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div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content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main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content-main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hero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&lt;h2&gt; </a:t>
            </a:r>
            <a:r>
              <a:rPr lang="pt-BR" sz="1400" dirty="0" err="1">
                <a:latin typeface="SFTT1000"/>
              </a:rPr>
              <a:t>Título</a:t>
            </a:r>
            <a:r>
              <a:rPr lang="pt-BR" sz="1400" dirty="0">
                <a:latin typeface="SFTT1000"/>
              </a:rPr>
              <a:t> Importante 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&lt;/h2&gt; </a:t>
            </a:r>
            <a:endParaRPr lang="pt-BR" sz="1400" dirty="0"/>
          </a:p>
          <a:p>
            <a:pPr marL="719138" indent="-77788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p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brief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  <a:r>
              <a:rPr lang="pt-BR" sz="1400" dirty="0" err="1">
                <a:latin typeface="SFTT1000"/>
              </a:rPr>
              <a:t>Descrição</a:t>
            </a:r>
            <a:r>
              <a:rPr lang="pt-BR" sz="1400" dirty="0">
                <a:latin typeface="SFTT1000"/>
              </a:rPr>
              <a:t> ou resumo de um </a:t>
            </a:r>
            <a:r>
              <a:rPr lang="pt-BR" sz="1400" dirty="0" err="1">
                <a:latin typeface="SFTT1000"/>
              </a:rPr>
              <a:t>conteúdo</a:t>
            </a:r>
            <a:r>
              <a:rPr lang="pt-BR" sz="1400" dirty="0">
                <a:latin typeface="SFTT1000"/>
              </a:rPr>
              <a:t> importante, que precisa ser....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p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 marL="90488" indent="-77788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section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last-contents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last-content-call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   &lt;h2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secondary-title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  <a:r>
              <a:rPr lang="pt-BR" sz="1400" dirty="0" err="1">
                <a:latin typeface="SFTT1000"/>
              </a:rPr>
              <a:t>Título</a:t>
            </a:r>
            <a:r>
              <a:rPr lang="pt-BR" sz="1400" dirty="0">
                <a:latin typeface="SFTT1000"/>
              </a:rPr>
              <a:t> de </a:t>
            </a:r>
            <a:r>
              <a:rPr lang="pt-BR" sz="1400" dirty="0" err="1">
                <a:latin typeface="SFTT1000"/>
              </a:rPr>
              <a:t>Conteúdo</a:t>
            </a:r>
            <a:r>
              <a:rPr lang="pt-BR" sz="1400" dirty="0">
                <a:latin typeface="SFTT1000"/>
              </a:rPr>
              <a:t> 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&lt;/h2&gt; </a:t>
            </a:r>
            <a:endParaRPr lang="pt-B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p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brief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  <a:r>
              <a:rPr lang="pt-BR" sz="1400" dirty="0">
                <a:latin typeface="SFTT1000"/>
              </a:rPr>
              <a:t>Resumo ou </a:t>
            </a:r>
            <a:r>
              <a:rPr lang="pt-BR" sz="1400" dirty="0" err="1">
                <a:latin typeface="SFTT1000"/>
              </a:rPr>
              <a:t>descrição</a:t>
            </a:r>
            <a:r>
              <a:rPr lang="pt-BR" sz="1400" dirty="0">
                <a:latin typeface="SFTT1000"/>
              </a:rPr>
              <a:t> deste </a:t>
            </a:r>
            <a:r>
              <a:rPr lang="pt-BR" sz="1400" dirty="0" err="1">
                <a:latin typeface="SFTT1000"/>
              </a:rPr>
              <a:t>conteúdo</a:t>
            </a:r>
            <a:r>
              <a:rPr lang="pt-BR" sz="1400" dirty="0">
                <a:latin typeface="SFTT1000"/>
              </a:rPr>
              <a:t>. &lt;/</a:t>
            </a:r>
            <a:r>
              <a:rPr lang="pt-BR" sz="1400" dirty="0" err="1">
                <a:latin typeface="SFTT1000"/>
              </a:rPr>
              <a:t>p</a:t>
            </a:r>
            <a:r>
              <a:rPr lang="pt-BR" sz="1400" dirty="0">
                <a:latin typeface="SFTT1000"/>
              </a:rPr>
              <a:t>&gt;</a:t>
            </a:r>
            <a:endParaRPr lang="pt-B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   &lt;a </a:t>
            </a:r>
            <a:r>
              <a:rPr lang="pt-BR" sz="1400" dirty="0" err="1">
                <a:latin typeface="SFTT1000"/>
              </a:rPr>
              <a:t>href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"#"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</a:t>
            </a:r>
            <a:r>
              <a:rPr lang="pt-BR" sz="1400" dirty="0">
                <a:latin typeface="SFTT1000"/>
              </a:rPr>
              <a:t>Leia mais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&lt;/a&gt;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last-content-call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    &lt;h2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secondary-title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  <a:r>
              <a:rPr lang="pt-BR" sz="1400" dirty="0" err="1">
                <a:latin typeface="SFTT1000"/>
              </a:rPr>
              <a:t>Título</a:t>
            </a:r>
            <a:r>
              <a:rPr lang="pt-BR" sz="1400" dirty="0">
                <a:latin typeface="SFTT1000"/>
              </a:rPr>
              <a:t> de </a:t>
            </a:r>
            <a:r>
              <a:rPr lang="pt-BR" sz="1400" dirty="0" err="1">
                <a:latin typeface="SFTT1000"/>
              </a:rPr>
              <a:t>Conteúdo</a:t>
            </a:r>
            <a:r>
              <a:rPr lang="pt-BR" sz="1400" dirty="0">
                <a:latin typeface="SFTT1000"/>
              </a:rPr>
              <a:t> 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&lt;/h2&gt; </a:t>
            </a:r>
            <a:endParaRPr lang="pt-B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p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brief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  <a:r>
              <a:rPr lang="pt-BR" sz="1400" dirty="0">
                <a:latin typeface="SFTT1000"/>
              </a:rPr>
              <a:t>Resumo ou </a:t>
            </a:r>
            <a:r>
              <a:rPr lang="pt-BR" sz="1400" dirty="0" err="1">
                <a:latin typeface="SFTT1000"/>
              </a:rPr>
              <a:t>descrição</a:t>
            </a:r>
            <a:r>
              <a:rPr lang="pt-BR" sz="1400" dirty="0">
                <a:latin typeface="SFTT1000"/>
              </a:rPr>
              <a:t> deste </a:t>
            </a:r>
            <a:r>
              <a:rPr lang="pt-BR" sz="1400" dirty="0" err="1">
                <a:latin typeface="SFTT1000"/>
              </a:rPr>
              <a:t>conteúdo</a:t>
            </a:r>
            <a:r>
              <a:rPr lang="pt-BR" sz="1400" dirty="0">
                <a:latin typeface="SFTT1000"/>
              </a:rPr>
              <a:t>. Deve ser algo que chame...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p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    &lt;a </a:t>
            </a:r>
            <a:r>
              <a:rPr lang="pt-BR" sz="1400" dirty="0" err="1">
                <a:latin typeface="SFTT1000"/>
              </a:rPr>
              <a:t>href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"#"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</a:t>
            </a:r>
            <a:r>
              <a:rPr lang="pt-BR" sz="1400" dirty="0">
                <a:latin typeface="SFTT1000"/>
              </a:rPr>
              <a:t>Leia mais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&lt;/a&gt;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article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latin typeface="SFTT1000"/>
              </a:rPr>
              <a:t>                  [...] </a:t>
            </a:r>
            <a:endParaRPr lang="pt-B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section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main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</a:t>
            </a:r>
            <a:endParaRPr lang="pt-B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&lt;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aside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 </a:t>
            </a:r>
            <a:r>
              <a:rPr lang="pt-BR" sz="1400" dirty="0" err="1">
                <a:latin typeface="SFTT1000"/>
              </a:rPr>
              <a:t>class</a:t>
            </a:r>
            <a:r>
              <a:rPr lang="pt-BR" sz="1400" dirty="0">
                <a:latin typeface="SFTT1000"/>
              </a:rPr>
              <a:t>=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 err="1">
                <a:solidFill>
                  <a:srgbClr val="2800FF"/>
                </a:solidFill>
                <a:latin typeface="SFTT1000"/>
              </a:rPr>
              <a:t>content-sidebar</a:t>
            </a:r>
            <a:r>
              <a:rPr lang="pt-BR" sz="1400" dirty="0">
                <a:solidFill>
                  <a:srgbClr val="2800FF"/>
                </a:solidFill>
                <a:latin typeface="SFTT1000"/>
              </a:rPr>
              <a:t>"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           </a:t>
            </a:r>
            <a:r>
              <a:rPr lang="pt-BR" sz="1400" dirty="0">
                <a:latin typeface="SFTT1000"/>
              </a:rPr>
              <a:t>[...] </a:t>
            </a:r>
            <a:endParaRPr lang="pt-B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    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aside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    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div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7F0054"/>
                </a:solidFill>
                <a:latin typeface="SFTT1000"/>
              </a:rPr>
              <a:t>&lt;/</a:t>
            </a:r>
            <a:r>
              <a:rPr lang="pt-BR" sz="1400" dirty="0" err="1">
                <a:solidFill>
                  <a:srgbClr val="7F0054"/>
                </a:solidFill>
                <a:latin typeface="SFTT1000"/>
              </a:rPr>
              <a:t>div</a:t>
            </a:r>
            <a:r>
              <a:rPr lang="pt-BR" sz="1400" dirty="0">
                <a:solidFill>
                  <a:srgbClr val="7F0054"/>
                </a:solidFill>
                <a:latin typeface="SFTT1000"/>
              </a:rPr>
              <a:t>&gt; </a:t>
            </a:r>
            <a:endParaRPr lang="pt-BR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660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F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D4BDE1-28B6-B645-99C9-6DFC48CB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endParaRPr lang="pt-BR" sz="4000">
              <a:solidFill>
                <a:srgbClr val="FFFFFF"/>
              </a:solidFill>
            </a:endParaRPr>
          </a:p>
        </p:txBody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51016085-D3D2-4845-BEB5-F53E448E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FCDF1AA2-0B73-F342-84BD-64916B4F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34" y="899886"/>
            <a:ext cx="8078468" cy="50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91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181A32"/>
      </a:dk2>
      <a:lt2>
        <a:srgbClr val="F3F0F3"/>
      </a:lt2>
      <a:accent1>
        <a:srgbClr val="2FB82D"/>
      </a:accent1>
      <a:accent2>
        <a:srgbClr val="21B75E"/>
      </a:accent2>
      <a:accent3>
        <a:srgbClr val="2DB59C"/>
      </a:accent3>
      <a:accent4>
        <a:srgbClr val="24A1C8"/>
      </a:accent4>
      <a:accent5>
        <a:srgbClr val="366FDA"/>
      </a:accent5>
      <a:accent6>
        <a:srgbClr val="3D32CC"/>
      </a:accent6>
      <a:hlink>
        <a:srgbClr val="BD3FBF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3502</Words>
  <Application>Microsoft Macintosh PowerPoint</Application>
  <PresentationFormat>Widescreen</PresentationFormat>
  <Paragraphs>398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9" baseType="lpstr">
      <vt:lpstr>Arial</vt:lpstr>
      <vt:lpstr>Avenir Next LT Pro</vt:lpstr>
      <vt:lpstr>Avenir Next LT Pro Light</vt:lpstr>
      <vt:lpstr>Calibri</vt:lpstr>
      <vt:lpstr>Courier New</vt:lpstr>
      <vt:lpstr>SFTT1000</vt:lpstr>
      <vt:lpstr>Wingdings</vt:lpstr>
      <vt:lpstr>RetrospectVTI</vt:lpstr>
      <vt:lpstr>Design Responsivo</vt:lpstr>
      <vt:lpstr>Design Responsivo</vt:lpstr>
      <vt:lpstr>O que considerar?</vt:lpstr>
      <vt:lpstr>Como?</vt:lpstr>
      <vt:lpstr>Apresentação do PowerPoint</vt:lpstr>
      <vt:lpstr>Layout fluido</vt:lpstr>
      <vt:lpstr>Aos fatos</vt:lpstr>
      <vt:lpstr>Estrutura adotada</vt:lpstr>
      <vt:lpstr>Apresentação do PowerPoint</vt:lpstr>
      <vt:lpstr>Pensando em um CSS fixo https://gist.github.com/3630828  </vt:lpstr>
      <vt:lpstr>Meta tag viewport</vt:lpstr>
      <vt:lpstr>Exemplos da meta tag viewport</vt:lpstr>
      <vt:lpstr>Configuração ideal de viewport</vt:lpstr>
      <vt:lpstr>Convertendo em layout fluido https://gist.github.com/3630828  </vt:lpstr>
      <vt:lpstr>Apresentação do PowerPoint</vt:lpstr>
      <vt:lpstr>Fluidez em imagens e recursos </vt:lpstr>
      <vt:lpstr>Quebrou...</vt:lpstr>
      <vt:lpstr>Solução</vt:lpstr>
      <vt:lpstr>Problema das imagens em layout fluidos  Peso e tamanho </vt:lpstr>
      <vt:lpstr>Que formatos de imagens usar?</vt:lpstr>
      <vt:lpstr>Formatos de imagens 2</vt:lpstr>
      <vt:lpstr>Media Queries</vt:lpstr>
      <vt:lpstr>Media Queries</vt:lpstr>
      <vt:lpstr>Media Queries em um mesmo arquivo</vt:lpstr>
      <vt:lpstr>Outras declarações</vt:lpstr>
      <vt:lpstr>Outros aspectos</vt:lpstr>
      <vt:lpstr>Breakpoints – Padrão Less Framework</vt:lpstr>
      <vt:lpstr>Breakpoints – Padrão Twitter Bootstrap</vt:lpstr>
      <vt:lpstr>Tópicos de Web Mobile</vt:lpstr>
      <vt:lpstr>Como as pessoas usam dispositivos móveis</vt:lpstr>
      <vt:lpstr>Hora e lugar</vt:lpstr>
      <vt:lpstr>Padrões de Navegação Mobile</vt:lpstr>
      <vt:lpstr>Âncora no rodapé</vt:lpstr>
      <vt:lpstr>Menu de seleção</vt:lpstr>
      <vt:lpstr>Alternância</vt:lpstr>
      <vt:lpstr>Slide à esquerda</vt:lpstr>
      <vt:lpstr>Navegação Pull Down</vt:lpstr>
      <vt:lpstr>Princípios de Design para Mobile</vt:lpstr>
      <vt:lpstr>Princípios de Design para Mobile</vt:lpstr>
      <vt:lpstr>Princípios de Design para Mobile</vt:lpstr>
      <vt:lpstr>Princípios de Design para Mobile</vt:lpstr>
      <vt:lpstr>Princípios de Design para Mobile</vt:lpstr>
      <vt:lpstr>Princípios de Design para Mobile</vt:lpstr>
      <vt:lpstr>Princípios de Design para Mobile</vt:lpstr>
      <vt:lpstr>Princípios de Design para Mobile</vt:lpstr>
      <vt:lpstr>Princípios de Design para Mobile</vt:lpstr>
      <vt:lpstr>Princípios de Design para Mobile</vt:lpstr>
      <vt:lpstr>Esboço e planejamento</vt:lpstr>
      <vt:lpstr>Ferramentas</vt:lpstr>
      <vt:lpstr>Testes de responsividade</vt:lpstr>
      <vt:lpstr>Templates e Frameworks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Responsivo</dc:title>
  <dc:creator>RAFAEL ELIAS DE LIMA ESCALFONI</dc:creator>
  <cp:lastModifiedBy>RAFAEL ELIAS DE LIMA ESCALFONI</cp:lastModifiedBy>
  <cp:revision>1</cp:revision>
  <dcterms:created xsi:type="dcterms:W3CDTF">2021-03-23T20:50:18Z</dcterms:created>
  <dcterms:modified xsi:type="dcterms:W3CDTF">2021-11-26T14:25:37Z</dcterms:modified>
</cp:coreProperties>
</file>