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8" r:id="rId3"/>
    <p:sldId id="259" r:id="rId4"/>
    <p:sldId id="373" r:id="rId5"/>
    <p:sldId id="374" r:id="rId6"/>
    <p:sldId id="260" r:id="rId7"/>
    <p:sldId id="376" r:id="rId8"/>
    <p:sldId id="261" r:id="rId9"/>
    <p:sldId id="262" r:id="rId10"/>
    <p:sldId id="263" r:id="rId11"/>
    <p:sldId id="264" r:id="rId12"/>
    <p:sldId id="265" r:id="rId13"/>
    <p:sldId id="377" r:id="rId14"/>
    <p:sldId id="266" r:id="rId15"/>
    <p:sldId id="267" r:id="rId16"/>
    <p:sldId id="268" r:id="rId17"/>
    <p:sldId id="269" r:id="rId18"/>
    <p:sldId id="270" r:id="rId19"/>
    <p:sldId id="271" r:id="rId20"/>
    <p:sldId id="375" r:id="rId21"/>
  </p:sldIdLst>
  <p:sldSz cx="9144000" cy="5143500" type="screen16x9"/>
  <p:notesSz cx="6858000" cy="9144000"/>
  <p:embeddedFontLst>
    <p:embeddedFont>
      <p:font typeface="Garamond" panose="02020404030301010803" pitchFamily="18" charset="0"/>
      <p:regular r:id="rId23"/>
      <p:bold r:id="rId24"/>
      <p:italic r:id="rId25"/>
      <p:boldItalic r:id="rId26"/>
    </p:embeddedFont>
    <p:embeddedFont>
      <p:font typeface="Nixie One" panose="02000503080000020004" pitchFamily="2" charset="0"/>
      <p:regular r:id="rId27"/>
    </p:embeddedFont>
    <p:embeddedFont>
      <p:font typeface="Roboto Slab" pitchFamily="2" charset="0"/>
      <p:regular r:id="rId28"/>
      <p:bold r:id="rId29"/>
    </p:embeddedFont>
    <p:embeddedFont>
      <p:font typeface="Verdana" panose="020B0604030504040204" pitchFamily="34" charset="0"/>
      <p:regular r:id="rId30"/>
      <p:bold r:id="rId31"/>
      <p:italic r:id="rId32"/>
      <p:boldItalic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FAEL ELIAS DE LIMA ESCALFONI" initials="REDLE" lastIdx="1" clrIdx="0">
    <p:extLst>
      <p:ext uri="{19B8F6BF-5375-455C-9EA6-DF929625EA0E}">
        <p15:presenceInfo xmlns:p15="http://schemas.microsoft.com/office/powerpoint/2012/main" userId="S::09794563714@cefet-rj.br::77e1fd9a-a5e0-466f-b856-a830925030c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F50E8E5-13C4-4F20-BEA6-21C34AFA7481}">
  <a:tblStyle styleId="{2F50E8E5-13C4-4F20-BEA6-21C34AFA748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29"/>
    <p:restoredTop sz="94848"/>
  </p:normalViewPr>
  <p:slideViewPr>
    <p:cSldViewPr snapToGrid="0" snapToObjects="1">
      <p:cViewPr>
        <p:scale>
          <a:sx n="140" d="100"/>
          <a:sy n="140" d="100"/>
        </p:scale>
        <p:origin x="33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font" Target="fonts/font11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font" Target="fonts/font10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font" Target="fonts/font8.fntdata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7974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71505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73532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0697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4288500"/>
            <a:ext cx="9144000" cy="2475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0" y="500626"/>
            <a:ext cx="9144000" cy="38241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0" y="4493605"/>
            <a:ext cx="9144000" cy="118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0" y="4584075"/>
            <a:ext cx="9144000" cy="5595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685800" y="2601425"/>
            <a:ext cx="5810400" cy="11598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6000"/>
            </a:lvl2pPr>
            <a:lvl3pPr lvl="2" algn="ctr">
              <a:spcBef>
                <a:spcPts val="0"/>
              </a:spcBef>
              <a:buSzPct val="100000"/>
              <a:defRPr sz="6000"/>
            </a:lvl3pPr>
            <a:lvl4pPr lvl="3" algn="ctr">
              <a:spcBef>
                <a:spcPts val="0"/>
              </a:spcBef>
              <a:buSzPct val="100000"/>
              <a:defRPr sz="6000"/>
            </a:lvl4pPr>
            <a:lvl5pPr lvl="4" algn="ctr">
              <a:spcBef>
                <a:spcPts val="0"/>
              </a:spcBef>
              <a:buSzPct val="100000"/>
              <a:defRPr sz="6000"/>
            </a:lvl5pPr>
            <a:lvl6pPr lvl="5" algn="ctr">
              <a:spcBef>
                <a:spcPts val="0"/>
              </a:spcBef>
              <a:buSzPct val="100000"/>
              <a:defRPr sz="6000"/>
            </a:lvl6pPr>
            <a:lvl7pPr lvl="6" algn="ctr">
              <a:spcBef>
                <a:spcPts val="0"/>
              </a:spcBef>
              <a:buSzPct val="100000"/>
              <a:defRPr sz="6000"/>
            </a:lvl7pPr>
            <a:lvl8pPr lvl="7" algn="ctr">
              <a:spcBef>
                <a:spcPts val="0"/>
              </a:spcBef>
              <a:buSzPct val="100000"/>
              <a:defRPr sz="6000"/>
            </a:lvl8pPr>
            <a:lvl9pPr lvl="8" algn="ctr">
              <a:spcBef>
                <a:spcPts val="0"/>
              </a:spcBef>
              <a:buSzPct val="100000"/>
              <a:defRPr sz="6000"/>
            </a:lvl9pPr>
          </a:lstStyle>
          <a:p>
            <a:endParaRPr dirty="0"/>
          </a:p>
        </p:txBody>
      </p:sp>
      <p:sp>
        <p:nvSpPr>
          <p:cNvPr id="8" name="Shape 17">
            <a:extLst>
              <a:ext uri="{FF2B5EF4-FFF2-40B4-BE49-F238E27FC236}">
                <a16:creationId xmlns:a16="http://schemas.microsoft.com/office/drawing/2014/main" id="{01F09E5D-341B-6D45-9515-B99F999CD51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85800" y="3793574"/>
            <a:ext cx="4505700" cy="462576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4BF6E"/>
              </a:buClr>
              <a:buSzPct val="100000"/>
              <a:buNone/>
              <a:defRPr sz="1600" b="1">
                <a:solidFill>
                  <a:srgbClr val="94BF6E"/>
                </a:solidFill>
              </a:defRPr>
            </a:lvl1pPr>
            <a:lvl2pPr lvl="1" rtl="0">
              <a:spcBef>
                <a:spcPts val="0"/>
              </a:spcBef>
              <a:buClr>
                <a:srgbClr val="94BF6E"/>
              </a:buClr>
              <a:buSzPct val="100000"/>
              <a:buNone/>
              <a:defRPr sz="1800" b="1">
                <a:solidFill>
                  <a:srgbClr val="94BF6E"/>
                </a:solidFill>
              </a:defRPr>
            </a:lvl2pPr>
            <a:lvl3pPr lvl="2" rtl="0">
              <a:spcBef>
                <a:spcPts val="0"/>
              </a:spcBef>
              <a:buClr>
                <a:srgbClr val="94BF6E"/>
              </a:buClr>
              <a:buSzPct val="100000"/>
              <a:buNone/>
              <a:defRPr sz="1800" b="1">
                <a:solidFill>
                  <a:srgbClr val="94BF6E"/>
                </a:solidFill>
              </a:defRPr>
            </a:lvl3pPr>
            <a:lvl4pPr lvl="3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4pPr>
            <a:lvl5pPr lvl="4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5pPr>
            <a:lvl6pPr lvl="5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6pPr>
            <a:lvl7pPr lvl="6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7pPr>
            <a:lvl8pPr lvl="7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8pPr>
            <a:lvl9pPr lvl="8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style A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>
            <a:off x="0" y="1148250"/>
            <a:ext cx="9144000" cy="28470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85" name="Shape 85"/>
          <p:cNvSpPr/>
          <p:nvPr/>
        </p:nvSpPr>
        <p:spPr>
          <a:xfrm>
            <a:off x="0" y="500625"/>
            <a:ext cx="9144000" cy="7320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/>
          <p:nvPr/>
        </p:nvSpPr>
        <p:spPr>
          <a:xfrm>
            <a:off x="0" y="3962800"/>
            <a:ext cx="9144000" cy="370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/>
          <p:nvPr/>
        </p:nvSpPr>
        <p:spPr>
          <a:xfrm>
            <a:off x="0" y="4333125"/>
            <a:ext cx="9144000" cy="8103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6FC99CD8-8BCD-2B4C-A07B-0BF24E2B9E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D3A66-09B7-F34A-88FD-F73AFECA296A}" type="datetimeFigureOut">
              <a:rPr lang="pt-BR" altLang="pt-BR"/>
              <a:pPr/>
              <a:t>03/01/2021</a:t>
            </a:fld>
            <a:endParaRPr lang="pt-BR" altLang="pt-BR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4A7B506E-42E4-4F44-8F8F-B5D8963715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A4E2284A-C481-424E-8B5E-2797C1E64C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5928A7-4D90-7A40-B157-0928FBAF473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63095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33" name="Shape 33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7" name="Shape 37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rgbClr val="18637B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39" name="Shape 39"/>
          <p:cNvSpPr txBox="1">
            <a:spLocks noGrp="1"/>
          </p:cNvSpPr>
          <p:nvPr>
            <p:ph type="body" idx="1" hasCustomPrompt="1"/>
          </p:nvPr>
        </p:nvSpPr>
        <p:spPr>
          <a:xfrm>
            <a:off x="374904" y="1767275"/>
            <a:ext cx="8311921" cy="3158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355600" lvl="0" indent="-355600">
              <a:spcBef>
                <a:spcPts val="0"/>
              </a:spcBef>
              <a:buSzPct val="100000"/>
              <a:buNone/>
              <a:tabLst/>
              <a:defRPr sz="2000">
                <a:latin typeface="Garamond" panose="02020404030301010803" pitchFamily="18" charset="0"/>
              </a:defRPr>
            </a:lvl1pPr>
            <a:lvl2pPr marL="407988" marR="0" lvl="1" indent="-254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§"/>
              <a:tabLst/>
              <a:defRPr sz="2000">
                <a:latin typeface="Garamond" panose="02020404030301010803" pitchFamily="18" charset="0"/>
              </a:defRPr>
            </a:lvl2pPr>
            <a:lvl3pPr lvl="2">
              <a:spcBef>
                <a:spcPts val="0"/>
              </a:spcBef>
              <a:buSzPct val="100000"/>
              <a:defRPr sz="2800"/>
            </a:lvl3pPr>
            <a:lvl4pPr lvl="3">
              <a:spcBef>
                <a:spcPts val="0"/>
              </a:spcBef>
              <a:buSzPct val="100000"/>
              <a:defRPr sz="2800"/>
            </a:lvl4pPr>
            <a:lvl5pPr lvl="4">
              <a:spcBef>
                <a:spcPts val="0"/>
              </a:spcBef>
              <a:buSzPct val="100000"/>
              <a:defRPr sz="2800"/>
            </a:lvl5pPr>
            <a:lvl6pPr lvl="5">
              <a:spcBef>
                <a:spcPts val="0"/>
              </a:spcBef>
              <a:buSzPct val="100000"/>
              <a:defRPr sz="2800"/>
            </a:lvl6pPr>
            <a:lvl7pPr lvl="6">
              <a:spcBef>
                <a:spcPts val="0"/>
              </a:spcBef>
              <a:buSzPct val="100000"/>
              <a:defRPr sz="2800"/>
            </a:lvl7pPr>
            <a:lvl8pPr marL="669925" lvl="7" indent="-307975">
              <a:spcBef>
                <a:spcPts val="0"/>
              </a:spcBef>
              <a:buSzPct val="100000"/>
              <a:tabLst/>
              <a:defRPr sz="1600"/>
            </a:lvl8pPr>
            <a:lvl9pPr lvl="8">
              <a:spcBef>
                <a:spcPts val="0"/>
              </a:spcBef>
              <a:buSzPct val="100000"/>
              <a:defRPr sz="2800"/>
            </a:lvl9pPr>
          </a:lstStyle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Char char="▫"/>
              <a:tabLst/>
              <a:defRPr/>
            </a:pPr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7"/>
            <a:r>
              <a:rPr lang="pt-BR" dirty="0"/>
              <a:t>Terceiro nível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99385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4113600" y="2878750"/>
            <a:ext cx="4505700" cy="11598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1pPr>
            <a:lvl2pPr lvl="1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2pPr>
            <a:lvl3pPr lvl="2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3pPr>
            <a:lvl4pPr lvl="3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4pPr>
            <a:lvl5pPr lvl="4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5pPr>
            <a:lvl6pPr lvl="5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6pPr>
            <a:lvl7pPr lvl="6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7pPr>
            <a:lvl8pPr lvl="7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8pPr>
            <a:lvl9pPr lvl="8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4113600" y="3983050"/>
            <a:ext cx="4505700" cy="784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4BF6E"/>
              </a:buClr>
              <a:buSzPct val="100000"/>
              <a:buNone/>
              <a:defRPr sz="1800" b="1">
                <a:solidFill>
                  <a:srgbClr val="94BF6E"/>
                </a:solidFill>
              </a:defRPr>
            </a:lvl1pPr>
            <a:lvl2pPr lvl="1" rtl="0">
              <a:spcBef>
                <a:spcPts val="0"/>
              </a:spcBef>
              <a:buClr>
                <a:srgbClr val="94BF6E"/>
              </a:buClr>
              <a:buSzPct val="100000"/>
              <a:buNone/>
              <a:defRPr sz="1800" b="1">
                <a:solidFill>
                  <a:srgbClr val="94BF6E"/>
                </a:solidFill>
              </a:defRPr>
            </a:lvl2pPr>
            <a:lvl3pPr lvl="2" rtl="0">
              <a:spcBef>
                <a:spcPts val="0"/>
              </a:spcBef>
              <a:buClr>
                <a:srgbClr val="94BF6E"/>
              </a:buClr>
              <a:buSzPct val="100000"/>
              <a:buNone/>
              <a:defRPr sz="1800" b="1">
                <a:solidFill>
                  <a:srgbClr val="94BF6E"/>
                </a:solidFill>
              </a:defRPr>
            </a:lvl3pPr>
            <a:lvl4pPr lvl="3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4pPr>
            <a:lvl5pPr lvl="4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5pPr>
            <a:lvl6pPr lvl="5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6pPr>
            <a:lvl7pPr lvl="6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7pPr>
            <a:lvl8pPr lvl="7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8pPr>
            <a:lvl9pPr lvl="8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9pPr>
          </a:lstStyle>
          <a:p>
            <a:endParaRPr dirty="0"/>
          </a:p>
        </p:txBody>
      </p:sp>
      <p:sp>
        <p:nvSpPr>
          <p:cNvPr id="18" name="Shape 18"/>
          <p:cNvSpPr/>
          <p:nvPr/>
        </p:nvSpPr>
        <p:spPr>
          <a:xfrm>
            <a:off x="0" y="4288499"/>
            <a:ext cx="3474300" cy="2475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0" y="0"/>
            <a:ext cx="34743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20" name="Shape 20"/>
          <p:cNvSpPr/>
          <p:nvPr/>
        </p:nvSpPr>
        <p:spPr>
          <a:xfrm>
            <a:off x="0" y="500626"/>
            <a:ext cx="3474300" cy="38241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/>
          <p:nvPr/>
        </p:nvSpPr>
        <p:spPr>
          <a:xfrm>
            <a:off x="0" y="4493604"/>
            <a:ext cx="3474300" cy="118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/>
          <p:nvPr/>
        </p:nvSpPr>
        <p:spPr>
          <a:xfrm>
            <a:off x="0" y="4584075"/>
            <a:ext cx="3474300" cy="5595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68205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114454"/>
              </a:buClr>
              <a:buSzPct val="100000"/>
              <a:buFont typeface="Nixie One"/>
              <a:buChar char="▪"/>
              <a:defRPr sz="30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>
              <a:spcBef>
                <a:spcPts val="480"/>
              </a:spcBef>
              <a:buClr>
                <a:srgbClr val="114454"/>
              </a:buClr>
              <a:buSzPct val="100000"/>
              <a:buFont typeface="Nixie One"/>
              <a:buChar char="▫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>
              <a:spcBef>
                <a:spcPts val="480"/>
              </a:spcBef>
              <a:buClr>
                <a:srgbClr val="114454"/>
              </a:buClr>
              <a:buSzPct val="100000"/>
              <a:buFont typeface="Nixie One"/>
              <a:buChar char="■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●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○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■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●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○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■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7" r:id="rId2"/>
    <p:sldLayoutId id="2147483660" r:id="rId3"/>
    <p:sldLayoutId id="2147483661" r:id="rId4"/>
    <p:sldLayoutId id="2147483662" r:id="rId5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685800" y="2601425"/>
            <a:ext cx="7424928" cy="11598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r>
              <a:rPr lang="en-US" sz="4400" dirty="0" err="1"/>
              <a:t>Jquery</a:t>
            </a:r>
            <a:br>
              <a:rPr lang="en-US" sz="4400" dirty="0"/>
            </a:br>
            <a:r>
              <a:rPr lang="en-US" sz="2400" dirty="0" err="1"/>
              <a:t>Biblioteca</a:t>
            </a:r>
            <a:r>
              <a:rPr lang="en-US" sz="2400" dirty="0"/>
              <a:t> JavaScript cross-browser</a:t>
            </a:r>
          </a:p>
        </p:txBody>
      </p:sp>
      <p:sp>
        <p:nvSpPr>
          <p:cNvPr id="2" name="Subtítulo 1">
            <a:extLst>
              <a:ext uri="{FF2B5EF4-FFF2-40B4-BE49-F238E27FC236}">
                <a16:creationId xmlns:a16="http://schemas.microsoft.com/office/drawing/2014/main" id="{5E4C26A1-5B5F-6E49-BF52-E0B508D3F9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793574"/>
            <a:ext cx="6958584" cy="462576"/>
          </a:xfrm>
        </p:spPr>
        <p:txBody>
          <a:bodyPr/>
          <a:lstStyle/>
          <a:p>
            <a:r>
              <a:rPr lang="en-US" dirty="0"/>
              <a:t>jQuery is a lightweight, “write less, do more”, JavaScript library</a:t>
            </a:r>
          </a:p>
        </p:txBody>
      </p:sp>
      <p:grpSp>
        <p:nvGrpSpPr>
          <p:cNvPr id="99" name="Shape 99"/>
          <p:cNvGrpSpPr/>
          <p:nvPr/>
        </p:nvGrpSpPr>
        <p:grpSpPr>
          <a:xfrm>
            <a:off x="753267" y="1029785"/>
            <a:ext cx="964541" cy="1011307"/>
            <a:chOff x="5961125" y="1623900"/>
            <a:chExt cx="427450" cy="448175"/>
          </a:xfrm>
        </p:grpSpPr>
        <p:sp>
          <p:nvSpPr>
            <p:cNvPr id="100" name="Shape 100"/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0" t="0" r="0" b="0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1" name="Shape 101"/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0" t="0" r="0" b="0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3" name="Shape 103"/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0" t="0" r="0" b="0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4" name="Shape 104"/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0" t="0" r="0" b="0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0" t="0" r="0" b="0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6" name="Shape 106"/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0" t="0" r="0" b="0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2" name="Subtítulo 1">
            <a:extLst>
              <a:ext uri="{FF2B5EF4-FFF2-40B4-BE49-F238E27FC236}">
                <a16:creationId xmlns:a16="http://schemas.microsoft.com/office/drawing/2014/main" id="{3D3394EF-5589-F447-9709-EF6175757383}"/>
              </a:ext>
            </a:extLst>
          </p:cNvPr>
          <p:cNvSpPr txBox="1">
            <a:spLocks/>
          </p:cNvSpPr>
          <p:nvPr/>
        </p:nvSpPr>
        <p:spPr>
          <a:xfrm>
            <a:off x="4250453" y="1007952"/>
            <a:ext cx="4791947" cy="179874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6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r>
              <a:rPr lang="pt-BR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Referências</a:t>
            </a:r>
          </a:p>
          <a:p>
            <a:pPr>
              <a:lnSpc>
                <a:spcPct val="114000"/>
              </a:lnSpc>
            </a:pPr>
            <a:r>
              <a:rPr lang="en-US" sz="1100" dirty="0"/>
              <a:t>https://w3schools.com/</a:t>
            </a:r>
            <a:r>
              <a:rPr lang="en-US" sz="1100" dirty="0" err="1"/>
              <a:t>jquery</a:t>
            </a:r>
            <a:endParaRPr lang="pt-BR" sz="11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>
              <a:lnSpc>
                <a:spcPct val="114000"/>
              </a:lnSpc>
            </a:pPr>
            <a:r>
              <a:rPr lang="pt-BR" sz="11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Curso WD-43 – Desenvolvimento Web com HTML, CSS e JavaScript CAELUM</a:t>
            </a:r>
          </a:p>
          <a:p>
            <a:r>
              <a:rPr lang="pt-BR" sz="1200" dirty="0"/>
              <a:t>Jon </a:t>
            </a:r>
            <a:r>
              <a:rPr lang="pt-BR" sz="1200" dirty="0" err="1"/>
              <a:t>Duckett</a:t>
            </a:r>
            <a:r>
              <a:rPr lang="pt-BR" sz="1200" dirty="0"/>
              <a:t> – </a:t>
            </a:r>
            <a:r>
              <a:rPr lang="pt-BR" sz="1200" dirty="0" err="1"/>
              <a:t>Javascript</a:t>
            </a:r>
            <a:r>
              <a:rPr lang="pt-BR" sz="1200" dirty="0"/>
              <a:t> &amp; </a:t>
            </a:r>
            <a:r>
              <a:rPr lang="pt-BR" sz="1200" dirty="0" err="1"/>
              <a:t>jQuery</a:t>
            </a:r>
            <a:r>
              <a:rPr lang="pt-BR" sz="1200" dirty="0"/>
              <a:t> – </a:t>
            </a:r>
            <a:r>
              <a:rPr lang="pt-BR" sz="1200" dirty="0" err="1"/>
              <a:t>interactive</a:t>
            </a:r>
            <a:r>
              <a:rPr lang="pt-BR" sz="1200" dirty="0"/>
              <a:t> front-</a:t>
            </a:r>
            <a:r>
              <a:rPr lang="pt-BR" sz="1200" dirty="0" err="1"/>
              <a:t>end</a:t>
            </a:r>
            <a:r>
              <a:rPr lang="pt-BR" sz="1200" dirty="0"/>
              <a:t> web </a:t>
            </a:r>
            <a:r>
              <a:rPr lang="pt-BR" sz="1200" dirty="0" err="1"/>
              <a:t>development</a:t>
            </a:r>
            <a:endParaRPr lang="pt-BR" sz="1200" dirty="0"/>
          </a:p>
          <a:p>
            <a:r>
              <a:rPr lang="pt-BR" sz="1200" dirty="0"/>
              <a:t>D. S. </a:t>
            </a:r>
            <a:r>
              <a:rPr lang="pt-BR" sz="1200" dirty="0" err="1"/>
              <a:t>McFarland</a:t>
            </a:r>
            <a:r>
              <a:rPr lang="pt-BR" sz="1200" dirty="0"/>
              <a:t> – JavaScript &amp; </a:t>
            </a:r>
            <a:r>
              <a:rPr lang="pt-BR" sz="1200" dirty="0" err="1"/>
              <a:t>jQuery</a:t>
            </a:r>
            <a:r>
              <a:rPr lang="pt-BR" sz="1200" dirty="0"/>
              <a:t> – </a:t>
            </a:r>
            <a:r>
              <a:rPr lang="pt-BR" sz="1200" dirty="0" err="1"/>
              <a:t>the</a:t>
            </a:r>
            <a:r>
              <a:rPr lang="pt-BR" sz="1200" dirty="0"/>
              <a:t> </a:t>
            </a:r>
            <a:r>
              <a:rPr lang="pt-BR" sz="1200" dirty="0" err="1"/>
              <a:t>missing</a:t>
            </a:r>
            <a:r>
              <a:rPr lang="pt-BR" sz="1200" dirty="0"/>
              <a:t> manual</a:t>
            </a:r>
            <a:endParaRPr lang="pt-BR" sz="1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Ready Event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Para </a:t>
            </a:r>
            <a:r>
              <a:rPr lang="en-US" sz="1800" dirty="0" err="1"/>
              <a:t>que</a:t>
            </a:r>
            <a:r>
              <a:rPr lang="en-US" sz="1800" dirty="0"/>
              <a:t> </a:t>
            </a:r>
            <a:r>
              <a:rPr lang="en-US" sz="1800" dirty="0" err="1"/>
              <a:t>os</a:t>
            </a:r>
            <a:r>
              <a:rPr lang="en-US" sz="1800" dirty="0"/>
              <a:t> </a:t>
            </a:r>
            <a:r>
              <a:rPr lang="en-US" sz="1800" dirty="0" err="1"/>
              <a:t>métodos</a:t>
            </a:r>
            <a:r>
              <a:rPr lang="en-US" sz="1800" dirty="0"/>
              <a:t> </a:t>
            </a:r>
            <a:r>
              <a:rPr lang="en-US" sz="1800" dirty="0" err="1"/>
              <a:t>jQuery</a:t>
            </a:r>
            <a:r>
              <a:rPr lang="en-US" sz="1800" dirty="0"/>
              <a:t> </a:t>
            </a:r>
            <a:r>
              <a:rPr lang="en-US" sz="1800" dirty="0" err="1"/>
              <a:t>executem</a:t>
            </a:r>
            <a:r>
              <a:rPr lang="en-US" sz="1800" dirty="0"/>
              <a:t> </a:t>
            </a:r>
            <a:r>
              <a:rPr lang="en-US" sz="1800" dirty="0" err="1"/>
              <a:t>apenas</a:t>
            </a:r>
            <a:r>
              <a:rPr lang="en-US" sz="1800" dirty="0"/>
              <a:t> </a:t>
            </a:r>
            <a:r>
              <a:rPr lang="en-US" sz="1800" dirty="0" err="1"/>
              <a:t>quando</a:t>
            </a:r>
            <a:r>
              <a:rPr lang="en-US" sz="1800" dirty="0"/>
              <a:t> a </a:t>
            </a:r>
            <a:r>
              <a:rPr lang="en-US" sz="1800" dirty="0" err="1"/>
              <a:t>página</a:t>
            </a:r>
            <a:r>
              <a:rPr lang="en-US" sz="1800" dirty="0"/>
              <a:t> </a:t>
            </a:r>
            <a:r>
              <a:rPr lang="en-US" sz="1800" dirty="0" err="1"/>
              <a:t>estiver</a:t>
            </a:r>
            <a:r>
              <a:rPr lang="en-US" sz="1800" dirty="0"/>
              <a:t> </a:t>
            </a:r>
            <a:r>
              <a:rPr lang="en-US" sz="1800" dirty="0" err="1"/>
              <a:t>carregada</a:t>
            </a:r>
            <a:r>
              <a:rPr lang="en-US" sz="1800" dirty="0"/>
              <a:t> (ready), </a:t>
            </a:r>
            <a:r>
              <a:rPr lang="en-US" sz="1800" dirty="0" err="1"/>
              <a:t>coloque</a:t>
            </a:r>
            <a:r>
              <a:rPr lang="en-US" sz="1800" dirty="0"/>
              <a:t> </a:t>
            </a:r>
            <a:r>
              <a:rPr lang="en-US" sz="1800" dirty="0" err="1"/>
              <a:t>seu</a:t>
            </a:r>
            <a:r>
              <a:rPr lang="en-US" sz="1800" dirty="0"/>
              <a:t> </a:t>
            </a:r>
            <a:r>
              <a:rPr lang="en-US" sz="1800" dirty="0" err="1"/>
              <a:t>código</a:t>
            </a:r>
            <a:r>
              <a:rPr lang="en-US" sz="1800" dirty="0"/>
              <a:t> </a:t>
            </a:r>
            <a:r>
              <a:rPr lang="en-US" sz="1800" dirty="0" err="1"/>
              <a:t>dentro</a:t>
            </a:r>
            <a:r>
              <a:rPr lang="en-US" sz="1800" dirty="0"/>
              <a:t> do </a:t>
            </a:r>
            <a:r>
              <a:rPr lang="en-US" sz="1800" dirty="0" err="1"/>
              <a:t>evento</a:t>
            </a:r>
            <a:r>
              <a:rPr lang="en-US" sz="1800" dirty="0"/>
              <a:t> document ready event:</a:t>
            </a:r>
          </a:p>
          <a:p>
            <a:pPr marL="401241" lvl="1">
              <a:buNone/>
              <a:tabLst>
                <a:tab pos="406004" algn="l"/>
              </a:tabLst>
            </a:pPr>
            <a:r>
              <a:rPr lang="en-US" sz="1350" dirty="0">
                <a:latin typeface="Courier"/>
                <a:cs typeface="Courier"/>
              </a:rPr>
              <a:t>$(document).ready(function(){</a:t>
            </a:r>
          </a:p>
          <a:p>
            <a:pPr marL="401241" lvl="1">
              <a:buNone/>
              <a:tabLst>
                <a:tab pos="406004" algn="l"/>
              </a:tabLst>
            </a:pPr>
            <a:r>
              <a:rPr lang="en-US" sz="1200" dirty="0">
                <a:solidFill>
                  <a:srgbClr val="7F7F7F"/>
                </a:solidFill>
                <a:latin typeface="Courier"/>
                <a:cs typeface="Courier"/>
              </a:rPr>
              <a:t>  // </a:t>
            </a:r>
            <a:r>
              <a:rPr lang="en-US" sz="1200" dirty="0" err="1">
                <a:solidFill>
                  <a:srgbClr val="7F7F7F"/>
                </a:solidFill>
                <a:latin typeface="Courier"/>
                <a:cs typeface="Courier"/>
              </a:rPr>
              <a:t>seu</a:t>
            </a:r>
            <a:r>
              <a:rPr lang="en-US" sz="1200" dirty="0">
                <a:solidFill>
                  <a:srgbClr val="7F7F7F"/>
                </a:solidFill>
                <a:latin typeface="Courier"/>
                <a:cs typeface="Courier"/>
              </a:rPr>
              <a:t> </a:t>
            </a:r>
            <a:r>
              <a:rPr lang="en-US" sz="1200" dirty="0" err="1">
                <a:solidFill>
                  <a:srgbClr val="7F7F7F"/>
                </a:solidFill>
                <a:latin typeface="Courier"/>
                <a:cs typeface="Courier"/>
              </a:rPr>
              <a:t>código</a:t>
            </a:r>
            <a:r>
              <a:rPr lang="en-US" sz="1200" dirty="0">
                <a:solidFill>
                  <a:srgbClr val="7F7F7F"/>
                </a:solidFill>
                <a:latin typeface="Courier"/>
                <a:cs typeface="Courier"/>
              </a:rPr>
              <a:t> </a:t>
            </a:r>
            <a:r>
              <a:rPr lang="en-US" sz="1200" dirty="0" err="1">
                <a:solidFill>
                  <a:srgbClr val="7F7F7F"/>
                </a:solidFill>
                <a:latin typeface="Courier"/>
                <a:cs typeface="Courier"/>
              </a:rPr>
              <a:t>aqui</a:t>
            </a:r>
            <a:endParaRPr lang="en-US" sz="1200" dirty="0">
              <a:solidFill>
                <a:srgbClr val="7F7F7F"/>
              </a:solidFill>
              <a:latin typeface="Courier"/>
              <a:cs typeface="Courier"/>
            </a:endParaRPr>
          </a:p>
          <a:p>
            <a:pPr marL="401241" lvl="1">
              <a:buNone/>
              <a:tabLst>
                <a:tab pos="406004" algn="l"/>
              </a:tabLst>
            </a:pPr>
            <a:r>
              <a:rPr lang="en-US" sz="1350" dirty="0">
                <a:latin typeface="Courier"/>
                <a:cs typeface="Courier"/>
              </a:rPr>
              <a:t>});</a:t>
            </a:r>
          </a:p>
          <a:p>
            <a:pPr lvl="0">
              <a:buClr>
                <a:srgbClr val="006666"/>
              </a:buClr>
            </a:pPr>
            <a:r>
              <a:rPr lang="en-US" sz="1800" dirty="0" err="1">
                <a:solidFill>
                  <a:srgbClr val="000000"/>
                </a:solidFill>
              </a:rPr>
              <a:t>Seu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uso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é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tão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comum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que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foi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simplificado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para</a:t>
            </a:r>
            <a:r>
              <a:rPr lang="en-US" sz="1800" dirty="0">
                <a:solidFill>
                  <a:srgbClr val="000000"/>
                </a:solidFill>
              </a:rPr>
              <a:t>:</a:t>
            </a:r>
          </a:p>
          <a:p>
            <a:pPr marL="406004">
              <a:buNone/>
            </a:pPr>
            <a:r>
              <a:rPr lang="en-US" sz="1350" dirty="0">
                <a:latin typeface="Courier"/>
                <a:cs typeface="Courier"/>
              </a:rPr>
              <a:t>$(function(){</a:t>
            </a:r>
          </a:p>
          <a:p>
            <a:pPr marL="406004">
              <a:buNone/>
            </a:pPr>
            <a:r>
              <a:rPr lang="en-US" sz="1200" dirty="0">
                <a:solidFill>
                  <a:srgbClr val="7F7F7F"/>
                </a:solidFill>
                <a:latin typeface="Courier"/>
                <a:cs typeface="Courier"/>
              </a:rPr>
              <a:t>  // </a:t>
            </a:r>
            <a:r>
              <a:rPr lang="en-US" sz="1200" dirty="0" err="1">
                <a:solidFill>
                  <a:srgbClr val="7F7F7F"/>
                </a:solidFill>
                <a:latin typeface="Courier"/>
                <a:cs typeface="Courier"/>
              </a:rPr>
              <a:t>seu</a:t>
            </a:r>
            <a:r>
              <a:rPr lang="en-US" sz="1200" dirty="0">
                <a:solidFill>
                  <a:srgbClr val="7F7F7F"/>
                </a:solidFill>
                <a:latin typeface="Courier"/>
                <a:cs typeface="Courier"/>
              </a:rPr>
              <a:t> </a:t>
            </a:r>
            <a:r>
              <a:rPr lang="en-US" sz="1200" dirty="0" err="1">
                <a:solidFill>
                  <a:srgbClr val="7F7F7F"/>
                </a:solidFill>
                <a:latin typeface="Courier"/>
                <a:cs typeface="Courier"/>
              </a:rPr>
              <a:t>código</a:t>
            </a:r>
            <a:r>
              <a:rPr lang="en-US" sz="1200" dirty="0">
                <a:solidFill>
                  <a:srgbClr val="7F7F7F"/>
                </a:solidFill>
                <a:latin typeface="Courier"/>
                <a:cs typeface="Courier"/>
              </a:rPr>
              <a:t> </a:t>
            </a:r>
            <a:r>
              <a:rPr lang="en-US" sz="1200" dirty="0" err="1">
                <a:solidFill>
                  <a:srgbClr val="7F7F7F"/>
                </a:solidFill>
                <a:latin typeface="Courier"/>
                <a:cs typeface="Courier"/>
              </a:rPr>
              <a:t>aqui</a:t>
            </a:r>
            <a:endParaRPr lang="en-US" sz="1200" dirty="0">
              <a:solidFill>
                <a:srgbClr val="7F7F7F"/>
              </a:solidFill>
              <a:latin typeface="Courier"/>
              <a:cs typeface="Courier"/>
            </a:endParaRPr>
          </a:p>
          <a:p>
            <a:pPr marL="406004">
              <a:buNone/>
            </a:pPr>
            <a:r>
              <a:rPr lang="en-US" sz="1350" dirty="0">
                <a:latin typeface="Courier"/>
                <a:cs typeface="Courier"/>
              </a:rPr>
              <a:t>});</a:t>
            </a:r>
          </a:p>
          <a:p>
            <a:pPr>
              <a:buNone/>
            </a:pPr>
            <a:endParaRPr lang="en-US" sz="15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864362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Eventos</a:t>
            </a:r>
            <a:r>
              <a:rPr lang="en-US" dirty="0"/>
              <a:t> </a:t>
            </a:r>
            <a:r>
              <a:rPr lang="en-US" dirty="0" err="1"/>
              <a:t>JQuery</a:t>
            </a:r>
            <a:endParaRPr lang="en-US" dirty="0"/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1EBA7AFC-1F37-1049-9AF5-409C177FB8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6" name="Content Placeholder 5" descr="Captura de Tela 2016-01-21 às 16.46.04.pn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391" r="-13391"/>
          <a:stretch>
            <a:fillRect/>
          </a:stretch>
        </p:blipFill>
        <p:spPr>
          <a:xfrm>
            <a:off x="243940" y="1274571"/>
            <a:ext cx="8831537" cy="1633729"/>
          </a:xfrm>
        </p:spPr>
      </p:pic>
      <p:sp>
        <p:nvSpPr>
          <p:cNvPr id="9" name="TextBox 8"/>
          <p:cNvSpPr txBox="1"/>
          <p:nvPr/>
        </p:nvSpPr>
        <p:spPr>
          <a:xfrm>
            <a:off x="1663700" y="2908300"/>
            <a:ext cx="599201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Courier New"/>
              <a:buChar char="o"/>
            </a:pPr>
            <a:r>
              <a:rPr lang="en-US" sz="1500" dirty="0">
                <a:latin typeface="Verdana"/>
              </a:rPr>
              <a:t>Um </a:t>
            </a:r>
            <a:r>
              <a:rPr lang="en-US" sz="1500" dirty="0" err="1">
                <a:latin typeface="Verdana"/>
              </a:rPr>
              <a:t>evento</a:t>
            </a:r>
            <a:r>
              <a:rPr lang="en-US" sz="1500" dirty="0">
                <a:latin typeface="Verdana"/>
              </a:rPr>
              <a:t> </a:t>
            </a:r>
            <a:r>
              <a:rPr lang="en-US" sz="1500" dirty="0" err="1">
                <a:latin typeface="Verdana"/>
              </a:rPr>
              <a:t>representa</a:t>
            </a:r>
            <a:r>
              <a:rPr lang="en-US" sz="1500" dirty="0">
                <a:latin typeface="Verdana"/>
              </a:rPr>
              <a:t> o </a:t>
            </a:r>
            <a:r>
              <a:rPr lang="en-US" sz="1500" dirty="0" err="1">
                <a:latin typeface="Verdana"/>
              </a:rPr>
              <a:t>momento</a:t>
            </a:r>
            <a:r>
              <a:rPr lang="en-US" sz="1500" dirty="0">
                <a:latin typeface="Verdana"/>
              </a:rPr>
              <a:t> </a:t>
            </a:r>
            <a:r>
              <a:rPr lang="en-US" sz="1500" dirty="0" err="1">
                <a:latin typeface="Verdana"/>
              </a:rPr>
              <a:t>preciso</a:t>
            </a:r>
            <a:r>
              <a:rPr lang="en-US" sz="1500" dirty="0">
                <a:latin typeface="Verdana"/>
              </a:rPr>
              <a:t> </a:t>
            </a:r>
            <a:r>
              <a:rPr lang="en-US" sz="1500" dirty="0" err="1">
                <a:latin typeface="Verdana"/>
              </a:rPr>
              <a:t>quando</a:t>
            </a:r>
            <a:r>
              <a:rPr lang="en-US" sz="1500" dirty="0">
                <a:latin typeface="Verdana"/>
              </a:rPr>
              <a:t> </a:t>
            </a:r>
            <a:r>
              <a:rPr lang="en-US" sz="1500" dirty="0" err="1">
                <a:latin typeface="Verdana"/>
              </a:rPr>
              <a:t>alguma</a:t>
            </a:r>
            <a:r>
              <a:rPr lang="en-US" sz="1500" dirty="0">
                <a:latin typeface="Verdana"/>
              </a:rPr>
              <a:t> </a:t>
            </a:r>
            <a:r>
              <a:rPr lang="en-US" sz="1500" dirty="0" err="1">
                <a:latin typeface="Verdana"/>
              </a:rPr>
              <a:t>coisa</a:t>
            </a:r>
            <a:r>
              <a:rPr lang="en-US" sz="1500" dirty="0">
                <a:latin typeface="Verdana"/>
              </a:rPr>
              <a:t> </a:t>
            </a:r>
            <a:r>
              <a:rPr lang="en-US" sz="1500" dirty="0" err="1">
                <a:latin typeface="Verdana"/>
              </a:rPr>
              <a:t>acontece</a:t>
            </a:r>
            <a:endParaRPr lang="en-US" sz="1500" dirty="0">
              <a:latin typeface="Verdana"/>
            </a:endParaRPr>
          </a:p>
          <a:p>
            <a:pPr marL="257175" indent="-257175">
              <a:buFont typeface="Courier New"/>
              <a:buChar char="o"/>
            </a:pPr>
            <a:r>
              <a:rPr lang="en-US" sz="1500" dirty="0" err="1">
                <a:latin typeface="Verdana"/>
              </a:rPr>
              <a:t>Sintaxe</a:t>
            </a:r>
            <a:r>
              <a:rPr lang="en-US" sz="1500" dirty="0">
                <a:latin typeface="Verdana"/>
              </a:rPr>
              <a:t> </a:t>
            </a:r>
            <a:r>
              <a:rPr lang="en-US" sz="1500" dirty="0" err="1">
                <a:latin typeface="Verdana"/>
              </a:rPr>
              <a:t>para</a:t>
            </a:r>
            <a:r>
              <a:rPr lang="en-US" sz="1500" dirty="0">
                <a:latin typeface="Verdana"/>
              </a:rPr>
              <a:t> </a:t>
            </a:r>
            <a:r>
              <a:rPr lang="en-US" sz="1500" dirty="0" err="1">
                <a:latin typeface="Verdana"/>
              </a:rPr>
              <a:t>eventos</a:t>
            </a:r>
            <a:r>
              <a:rPr lang="en-US" sz="1500" dirty="0">
                <a:latin typeface="Verdana"/>
              </a:rPr>
              <a:t>:</a:t>
            </a:r>
          </a:p>
          <a:p>
            <a:pPr marL="600075" lvl="1" indent="-257175">
              <a:buFont typeface="Courier New"/>
              <a:buChar char="o"/>
            </a:pPr>
            <a:r>
              <a:rPr lang="en-US" sz="1500" dirty="0">
                <a:latin typeface="Verdana"/>
              </a:rPr>
              <a:t>Para a </a:t>
            </a:r>
            <a:r>
              <a:rPr lang="en-US" sz="1500" dirty="0" err="1">
                <a:latin typeface="Verdana"/>
              </a:rPr>
              <a:t>maioria</a:t>
            </a:r>
            <a:r>
              <a:rPr lang="en-US" sz="1500" dirty="0">
                <a:latin typeface="Verdana"/>
              </a:rPr>
              <a:t> dos </a:t>
            </a:r>
            <a:r>
              <a:rPr lang="en-US" sz="1500" dirty="0" err="1">
                <a:latin typeface="Verdana"/>
              </a:rPr>
              <a:t>eventos</a:t>
            </a:r>
            <a:r>
              <a:rPr lang="en-US" sz="1500" dirty="0">
                <a:latin typeface="Verdana"/>
              </a:rPr>
              <a:t> DOM tem um </a:t>
            </a:r>
            <a:r>
              <a:rPr lang="en-US" sz="1500" dirty="0" err="1">
                <a:latin typeface="Verdana"/>
              </a:rPr>
              <a:t>evento</a:t>
            </a:r>
            <a:r>
              <a:rPr lang="en-US" sz="1500" dirty="0">
                <a:latin typeface="Verdana"/>
              </a:rPr>
              <a:t> </a:t>
            </a:r>
            <a:r>
              <a:rPr lang="en-US" sz="1500" dirty="0" err="1">
                <a:latin typeface="Verdana"/>
              </a:rPr>
              <a:t>jquery</a:t>
            </a:r>
            <a:r>
              <a:rPr lang="en-US" sz="1500" dirty="0">
                <a:latin typeface="Verdana"/>
              </a:rPr>
              <a:t> </a:t>
            </a:r>
            <a:r>
              <a:rPr lang="en-US" sz="1500" dirty="0" err="1">
                <a:latin typeface="Verdana"/>
              </a:rPr>
              <a:t>equivalente</a:t>
            </a:r>
            <a:r>
              <a:rPr lang="en-US" sz="1500" dirty="0">
                <a:latin typeface="Verdana"/>
              </a:rPr>
              <a:t>:</a:t>
            </a:r>
          </a:p>
          <a:p>
            <a:pPr lvl="1"/>
            <a:r>
              <a:rPr lang="en-US" sz="1500" dirty="0">
                <a:latin typeface="Courier"/>
                <a:cs typeface="Courier"/>
              </a:rPr>
              <a:t>$(“p”).click( </a:t>
            </a:r>
            <a:r>
              <a:rPr lang="en-US" sz="1500" dirty="0">
                <a:solidFill>
                  <a:srgbClr val="FFFFFF">
                    <a:lumMod val="50000"/>
                  </a:srgbClr>
                </a:solidFill>
                <a:latin typeface="Courier"/>
                <a:cs typeface="Courier"/>
              </a:rPr>
              <a:t>//</a:t>
            </a:r>
            <a:r>
              <a:rPr lang="en-US" sz="1500" dirty="0" err="1">
                <a:solidFill>
                  <a:srgbClr val="FFFFFF">
                    <a:lumMod val="50000"/>
                  </a:srgbClr>
                </a:solidFill>
                <a:latin typeface="Courier"/>
                <a:cs typeface="Courier"/>
              </a:rPr>
              <a:t>fazer</a:t>
            </a:r>
            <a:r>
              <a:rPr lang="en-US" sz="1500" dirty="0">
                <a:solidFill>
                  <a:srgbClr val="FFFFFF">
                    <a:lumMod val="50000"/>
                  </a:srgbClr>
                </a:solidFill>
                <a:latin typeface="Courier"/>
                <a:cs typeface="Courier"/>
              </a:rPr>
              <a:t> </a:t>
            </a:r>
            <a:r>
              <a:rPr lang="en-US" sz="1500" dirty="0" err="1">
                <a:solidFill>
                  <a:srgbClr val="FFFFFF">
                    <a:lumMod val="50000"/>
                  </a:srgbClr>
                </a:solidFill>
                <a:latin typeface="Courier"/>
                <a:cs typeface="Courier"/>
              </a:rPr>
              <a:t>algo</a:t>
            </a:r>
            <a:r>
              <a:rPr lang="en-US" sz="1500" dirty="0">
                <a:solidFill>
                  <a:srgbClr val="FFFFFF">
                    <a:lumMod val="50000"/>
                  </a:srgbClr>
                </a:solidFill>
                <a:latin typeface="Courier"/>
                <a:cs typeface="Courier"/>
              </a:rPr>
              <a:t> </a:t>
            </a:r>
            <a:r>
              <a:rPr lang="en-US" sz="1500" dirty="0" err="1">
                <a:solidFill>
                  <a:srgbClr val="FFFFFF">
                    <a:lumMod val="50000"/>
                  </a:srgbClr>
                </a:solidFill>
                <a:latin typeface="Courier"/>
                <a:cs typeface="Courier"/>
              </a:rPr>
              <a:t>aqui</a:t>
            </a:r>
            <a:r>
              <a:rPr lang="en-US" sz="1500" dirty="0">
                <a:solidFill>
                  <a:srgbClr val="FFFFFF">
                    <a:lumMod val="50000"/>
                  </a:srgbClr>
                </a:solidFill>
                <a:latin typeface="Courier"/>
                <a:cs typeface="Courier"/>
              </a:rPr>
              <a:t>!!!</a:t>
            </a:r>
            <a:r>
              <a:rPr lang="en-US" sz="1500" dirty="0">
                <a:latin typeface="Courier"/>
                <a:cs typeface="Courier"/>
              </a:rPr>
              <a:t>);</a:t>
            </a:r>
          </a:p>
          <a:p>
            <a:pPr lvl="1"/>
            <a:endParaRPr lang="en-US" sz="1500" dirty="0"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915074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 </a:t>
            </a:r>
            <a:r>
              <a:rPr lang="en-US" dirty="0" err="1"/>
              <a:t>método</a:t>
            </a:r>
            <a:r>
              <a:rPr lang="en-US" dirty="0"/>
              <a:t> on()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Organize </a:t>
            </a:r>
            <a:r>
              <a:rPr lang="en-US" sz="1800" dirty="0" err="1"/>
              <a:t>seu</a:t>
            </a:r>
            <a:r>
              <a:rPr lang="en-US" sz="1800" dirty="0"/>
              <a:t> </a:t>
            </a:r>
            <a:r>
              <a:rPr lang="en-US" sz="1800" dirty="0" err="1"/>
              <a:t>código</a:t>
            </a:r>
            <a:r>
              <a:rPr lang="en-US" sz="1800" dirty="0"/>
              <a:t> com o </a:t>
            </a:r>
            <a:r>
              <a:rPr lang="en-US" sz="1800" dirty="0" err="1"/>
              <a:t>método</a:t>
            </a:r>
            <a:r>
              <a:rPr lang="en-US" sz="1800" dirty="0"/>
              <a:t> on(). </a:t>
            </a:r>
            <a:r>
              <a:rPr lang="en-US" sz="1800" dirty="0" err="1"/>
              <a:t>Assim</a:t>
            </a:r>
            <a:r>
              <a:rPr lang="en-US" sz="1800" dirty="0"/>
              <a:t>, </a:t>
            </a:r>
            <a:r>
              <a:rPr lang="en-US" sz="1800" dirty="0" err="1"/>
              <a:t>você</a:t>
            </a:r>
            <a:r>
              <a:rPr lang="en-US" sz="1800" dirty="0"/>
              <a:t> </a:t>
            </a:r>
            <a:r>
              <a:rPr lang="en-US" sz="1800" dirty="0" err="1"/>
              <a:t>poderá</a:t>
            </a:r>
            <a:r>
              <a:rPr lang="en-US" sz="1800" dirty="0"/>
              <a:t> </a:t>
            </a:r>
            <a:r>
              <a:rPr lang="en-US" sz="1800" dirty="0" err="1"/>
              <a:t>listar</a:t>
            </a:r>
            <a:r>
              <a:rPr lang="en-US" sz="1800" dirty="0"/>
              <a:t> </a:t>
            </a:r>
            <a:r>
              <a:rPr lang="en-US" sz="1800" dirty="0" err="1"/>
              <a:t>todos</a:t>
            </a:r>
            <a:r>
              <a:rPr lang="en-US" sz="1800" dirty="0"/>
              <a:t> </a:t>
            </a:r>
            <a:r>
              <a:rPr lang="en-US" sz="1800" dirty="0" err="1"/>
              <a:t>os</a:t>
            </a:r>
            <a:r>
              <a:rPr lang="en-US" sz="1800" dirty="0"/>
              <a:t> </a:t>
            </a:r>
            <a:r>
              <a:rPr lang="en-US" sz="1800" dirty="0" err="1"/>
              <a:t>eventos</a:t>
            </a:r>
            <a:r>
              <a:rPr lang="en-US" sz="1800" dirty="0"/>
              <a:t> de um </a:t>
            </a:r>
            <a:r>
              <a:rPr lang="en-US" sz="1800" dirty="0" err="1"/>
              <a:t>elemento</a:t>
            </a:r>
            <a:r>
              <a:rPr lang="en-US" sz="1800" dirty="0"/>
              <a:t>:</a:t>
            </a:r>
          </a:p>
          <a:p>
            <a:pPr>
              <a:buNone/>
            </a:pPr>
            <a:r>
              <a:rPr lang="en-US" sz="1200" dirty="0"/>
              <a:t>$(“p”).on(“click”, </a:t>
            </a:r>
            <a:r>
              <a:rPr lang="en-US" sz="1200" b="1" dirty="0"/>
              <a:t>function</a:t>
            </a:r>
            <a:r>
              <a:rPr lang="en-US" sz="1200" dirty="0"/>
              <a:t>({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/>
              <a:t>  alert(“callback”);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/>
              <a:t>});</a:t>
            </a:r>
          </a:p>
          <a:p>
            <a:pPr>
              <a:spcBef>
                <a:spcPts val="0"/>
              </a:spcBef>
              <a:buNone/>
            </a:pPr>
            <a:endParaRPr lang="en-US" sz="825" dirty="0"/>
          </a:p>
          <a:p>
            <a:pPr>
              <a:buNone/>
            </a:pPr>
            <a:r>
              <a:rPr lang="en-US" sz="1200" dirty="0"/>
              <a:t>$(“p”).</a:t>
            </a:r>
            <a:r>
              <a:rPr lang="en-US" sz="1200" b="1" dirty="0"/>
              <a:t>on</a:t>
            </a:r>
            <a:r>
              <a:rPr lang="en-US" sz="1200" dirty="0"/>
              <a:t>({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/>
              <a:t>    </a:t>
            </a:r>
            <a:r>
              <a:rPr lang="en-US" sz="1200" b="1" dirty="0" err="1"/>
              <a:t>mouseenter</a:t>
            </a:r>
            <a:r>
              <a:rPr lang="en-US" sz="1200" dirty="0"/>
              <a:t>: </a:t>
            </a:r>
            <a:r>
              <a:rPr lang="en-US" sz="1200" b="1" dirty="0"/>
              <a:t>function</a:t>
            </a:r>
            <a:r>
              <a:rPr lang="en-US" sz="1200" dirty="0"/>
              <a:t>() 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/>
              <a:t>        $(</a:t>
            </a:r>
            <a:r>
              <a:rPr lang="en-US" sz="1200" b="1" dirty="0"/>
              <a:t>this</a:t>
            </a:r>
            <a:r>
              <a:rPr lang="en-US" sz="1200" dirty="0"/>
              <a:t>).</a:t>
            </a:r>
            <a:r>
              <a:rPr lang="en-US" sz="1200" dirty="0" err="1"/>
              <a:t>css</a:t>
            </a:r>
            <a:r>
              <a:rPr lang="en-US" sz="1200" dirty="0"/>
              <a:t>(“background-color”, “</a:t>
            </a:r>
            <a:r>
              <a:rPr lang="en-US" sz="1200" dirty="0" err="1"/>
              <a:t>lightgray</a:t>
            </a:r>
            <a:r>
              <a:rPr lang="en-US" sz="1200" dirty="0"/>
              <a:t>”);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/>
              <a:t>    },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/>
              <a:t>    </a:t>
            </a:r>
            <a:r>
              <a:rPr lang="en-US" sz="1200" b="1" dirty="0" err="1"/>
              <a:t>mouseleave</a:t>
            </a:r>
            <a:r>
              <a:rPr lang="en-US" sz="1200" dirty="0"/>
              <a:t>: </a:t>
            </a:r>
            <a:r>
              <a:rPr lang="en-US" sz="1200" b="1" dirty="0"/>
              <a:t>function</a:t>
            </a:r>
            <a:r>
              <a:rPr lang="en-US" sz="1200" dirty="0"/>
              <a:t>() 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/>
              <a:t>        $(</a:t>
            </a:r>
            <a:r>
              <a:rPr lang="en-US" sz="1200" b="1" dirty="0"/>
              <a:t>this</a:t>
            </a:r>
            <a:r>
              <a:rPr lang="en-US" sz="1200" dirty="0"/>
              <a:t>).</a:t>
            </a:r>
            <a:r>
              <a:rPr lang="en-US" sz="1200" dirty="0" err="1"/>
              <a:t>css</a:t>
            </a:r>
            <a:r>
              <a:rPr lang="en-US" sz="1200" dirty="0"/>
              <a:t>(“background-color”, “</a:t>
            </a:r>
            <a:r>
              <a:rPr lang="en-US" sz="1200" dirty="0" err="1"/>
              <a:t>lightblue</a:t>
            </a:r>
            <a:r>
              <a:rPr lang="en-US" sz="1200" dirty="0"/>
              <a:t>”);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/>
              <a:t>    },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/>
              <a:t>    </a:t>
            </a:r>
            <a:r>
              <a:rPr lang="en-US" sz="1200" b="1" dirty="0"/>
              <a:t>click</a:t>
            </a:r>
            <a:r>
              <a:rPr lang="en-US" sz="1200" dirty="0"/>
              <a:t>: </a:t>
            </a:r>
            <a:r>
              <a:rPr lang="en-US" sz="1200" b="1" dirty="0"/>
              <a:t>function</a:t>
            </a:r>
            <a:r>
              <a:rPr lang="en-US" sz="1200" dirty="0"/>
              <a:t>() 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/>
              <a:t>        $(</a:t>
            </a:r>
            <a:r>
              <a:rPr lang="en-US" sz="1200" b="1" dirty="0"/>
              <a:t>this</a:t>
            </a:r>
            <a:r>
              <a:rPr lang="en-US" sz="1200" dirty="0"/>
              <a:t>).</a:t>
            </a:r>
            <a:r>
              <a:rPr lang="en-US" sz="1200" dirty="0" err="1"/>
              <a:t>css</a:t>
            </a:r>
            <a:r>
              <a:rPr lang="en-US" sz="1200" dirty="0"/>
              <a:t>(“background-color”, ”yellow”);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/>
              <a:t>    }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/>
              <a:t>});</a:t>
            </a:r>
          </a:p>
          <a:p>
            <a:pPr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29901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ctrTitle"/>
          </p:nvPr>
        </p:nvSpPr>
        <p:spPr>
          <a:xfrm>
            <a:off x="4113600" y="2878750"/>
            <a:ext cx="4505700" cy="11598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dirty="0"/>
              <a:t>jQuery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subTitle" idx="1"/>
          </p:nvPr>
        </p:nvSpPr>
        <p:spPr>
          <a:xfrm>
            <a:off x="4113600" y="3983050"/>
            <a:ext cx="4505700" cy="78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err="1"/>
              <a:t>Efeitos</a:t>
            </a:r>
            <a:endParaRPr lang="en" dirty="0"/>
          </a:p>
        </p:txBody>
      </p:sp>
      <p:sp>
        <p:nvSpPr>
          <p:cNvPr id="135" name="Shape 135"/>
          <p:cNvSpPr txBox="1"/>
          <p:nvPr/>
        </p:nvSpPr>
        <p:spPr>
          <a:xfrm>
            <a:off x="0" y="503350"/>
            <a:ext cx="3471300" cy="3818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0000" dirty="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12080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7153" y="573438"/>
            <a:ext cx="3208800" cy="1028700"/>
          </a:xfrm>
        </p:spPr>
        <p:txBody>
          <a:bodyPr/>
          <a:lstStyle/>
          <a:p>
            <a:r>
              <a:rPr lang="en-US" dirty="0" err="1">
                <a:solidFill>
                  <a:schemeClr val="bg1">
                    <a:lumMod val="85000"/>
                  </a:schemeClr>
                </a:solidFill>
              </a:rPr>
              <a:t>Efeitos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</a:rPr>
              <a:t>JQuery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1B8A7-757A-AD4E-BD56-7CE2CDB411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" name="Picture 6" descr="Captura de Tela 2016-01-21 às 17.10.2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52387"/>
            <a:ext cx="6324600" cy="503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35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Efeitos</a:t>
            </a:r>
            <a:r>
              <a:rPr lang="en-US" dirty="0"/>
              <a:t> Hide &amp; Show, Toggle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Sintaxe</a:t>
            </a:r>
            <a:r>
              <a:rPr lang="en-US" dirty="0"/>
              <a:t>:</a:t>
            </a:r>
          </a:p>
          <a:p>
            <a:pPr marL="342900" lvl="1">
              <a:buNone/>
            </a:pPr>
            <a:r>
              <a:rPr lang="en-US" sz="1350" dirty="0">
                <a:latin typeface="Courier"/>
                <a:cs typeface="Courier"/>
              </a:rPr>
              <a:t>$(</a:t>
            </a:r>
            <a:r>
              <a:rPr lang="en-US" sz="1350" dirty="0" err="1">
                <a:latin typeface="Courier"/>
                <a:cs typeface="Courier"/>
              </a:rPr>
              <a:t>seletor</a:t>
            </a:r>
            <a:r>
              <a:rPr lang="en-US" sz="1350" dirty="0">
                <a:latin typeface="Courier"/>
                <a:cs typeface="Courier"/>
              </a:rPr>
              <a:t>).hide(</a:t>
            </a:r>
            <a:r>
              <a:rPr lang="en-US" sz="1350" i="1" dirty="0">
                <a:latin typeface="Courier"/>
                <a:cs typeface="Courier"/>
              </a:rPr>
              <a:t>speed*</a:t>
            </a:r>
            <a:r>
              <a:rPr lang="en-US" sz="1350" dirty="0">
                <a:latin typeface="Courier"/>
                <a:cs typeface="Courier"/>
              </a:rPr>
              <a:t>, </a:t>
            </a:r>
            <a:r>
              <a:rPr lang="en-US" sz="1350" i="1" dirty="0">
                <a:latin typeface="Courier"/>
                <a:cs typeface="Courier"/>
              </a:rPr>
              <a:t>callback*</a:t>
            </a:r>
            <a:r>
              <a:rPr lang="en-US" sz="1350" dirty="0">
                <a:latin typeface="Courier"/>
                <a:cs typeface="Courier"/>
              </a:rPr>
              <a:t>);</a:t>
            </a:r>
          </a:p>
          <a:p>
            <a:pPr marL="342900" lvl="1">
              <a:buNone/>
            </a:pPr>
            <a:endParaRPr lang="en-US" sz="525" dirty="0">
              <a:latin typeface="Courier"/>
              <a:cs typeface="Courier"/>
            </a:endParaRPr>
          </a:p>
          <a:p>
            <a:pPr marL="342900" lvl="1">
              <a:buNone/>
            </a:pPr>
            <a:r>
              <a:rPr lang="en-US" sz="1350" dirty="0">
                <a:latin typeface="Courier"/>
                <a:cs typeface="Courier"/>
              </a:rPr>
              <a:t>$(</a:t>
            </a:r>
            <a:r>
              <a:rPr lang="en-US" sz="1350" dirty="0" err="1">
                <a:latin typeface="Courier"/>
                <a:cs typeface="Courier"/>
              </a:rPr>
              <a:t>seletor</a:t>
            </a:r>
            <a:r>
              <a:rPr lang="en-US" sz="1350" dirty="0">
                <a:latin typeface="Courier"/>
                <a:cs typeface="Courier"/>
              </a:rPr>
              <a:t>).show(</a:t>
            </a:r>
            <a:r>
              <a:rPr lang="en-US" sz="1350" i="1" dirty="0">
                <a:latin typeface="Courier"/>
                <a:cs typeface="Courier"/>
              </a:rPr>
              <a:t>speed*</a:t>
            </a:r>
            <a:r>
              <a:rPr lang="en-US" sz="1350" dirty="0">
                <a:latin typeface="Courier"/>
                <a:cs typeface="Courier"/>
              </a:rPr>
              <a:t>, </a:t>
            </a:r>
            <a:r>
              <a:rPr lang="en-US" sz="1350" i="1" dirty="0">
                <a:latin typeface="Courier"/>
                <a:cs typeface="Courier"/>
              </a:rPr>
              <a:t>callback*</a:t>
            </a:r>
            <a:r>
              <a:rPr lang="en-US" sz="1350" dirty="0">
                <a:latin typeface="Courier"/>
                <a:cs typeface="Courier"/>
              </a:rPr>
              <a:t>);</a:t>
            </a:r>
          </a:p>
          <a:p>
            <a:pPr marL="342900" lvl="1">
              <a:buNone/>
            </a:pPr>
            <a:endParaRPr lang="en-US" sz="525" dirty="0">
              <a:latin typeface="Courier"/>
              <a:cs typeface="Courier"/>
            </a:endParaRPr>
          </a:p>
          <a:p>
            <a:pPr marL="342900" lvl="1">
              <a:buNone/>
            </a:pPr>
            <a:r>
              <a:rPr lang="en-US" sz="1350" dirty="0">
                <a:latin typeface="Courier"/>
                <a:cs typeface="Courier"/>
              </a:rPr>
              <a:t>$(</a:t>
            </a:r>
            <a:r>
              <a:rPr lang="en-US" sz="1350" dirty="0" err="1">
                <a:latin typeface="Courier"/>
                <a:cs typeface="Courier"/>
              </a:rPr>
              <a:t>seletor</a:t>
            </a:r>
            <a:r>
              <a:rPr lang="en-US" sz="1350" dirty="0">
                <a:latin typeface="Courier"/>
                <a:cs typeface="Courier"/>
              </a:rPr>
              <a:t>).toggle(</a:t>
            </a:r>
            <a:r>
              <a:rPr lang="en-US" sz="1350" i="1" dirty="0">
                <a:latin typeface="Courier"/>
                <a:cs typeface="Courier"/>
              </a:rPr>
              <a:t>speed*</a:t>
            </a:r>
            <a:r>
              <a:rPr lang="en-US" sz="1350" dirty="0">
                <a:latin typeface="Courier"/>
                <a:cs typeface="Courier"/>
              </a:rPr>
              <a:t>, </a:t>
            </a:r>
            <a:r>
              <a:rPr lang="en-US" sz="1350" i="1" dirty="0">
                <a:latin typeface="Courier"/>
                <a:cs typeface="Courier"/>
              </a:rPr>
              <a:t>callback*</a:t>
            </a:r>
            <a:r>
              <a:rPr lang="en-US" sz="1350" dirty="0">
                <a:latin typeface="Courier"/>
                <a:cs typeface="Courier"/>
              </a:rPr>
              <a:t>);</a:t>
            </a:r>
          </a:p>
          <a:p>
            <a:pPr marL="342900" lvl="1">
              <a:buNone/>
            </a:pPr>
            <a:endParaRPr lang="en-US" sz="1350" dirty="0">
              <a:latin typeface="Courier"/>
              <a:cs typeface="Courier"/>
            </a:endParaRPr>
          </a:p>
          <a:p>
            <a:pPr marL="342900" lvl="1">
              <a:buNone/>
            </a:pPr>
            <a:r>
              <a:rPr lang="en-US" dirty="0"/>
              <a:t>speed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milisegundos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[“</a:t>
            </a:r>
            <a:r>
              <a:rPr lang="en-US" dirty="0" err="1"/>
              <a:t>slow”|”fast</a:t>
            </a:r>
            <a:r>
              <a:rPr lang="en-US" dirty="0"/>
              <a:t>”]</a:t>
            </a:r>
          </a:p>
          <a:p>
            <a:pPr marL="342900" lvl="1">
              <a:buNone/>
            </a:pPr>
            <a:endParaRPr lang="en-US" dirty="0"/>
          </a:p>
          <a:p>
            <a:pPr marL="342900" lvl="1">
              <a:buNone/>
            </a:pPr>
            <a:r>
              <a:rPr lang="en-US" dirty="0"/>
              <a:t>*</a:t>
            </a:r>
            <a:r>
              <a:rPr lang="en-US" dirty="0" err="1"/>
              <a:t>opcionais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779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Efeito</a:t>
            </a:r>
            <a:r>
              <a:rPr lang="en-US" dirty="0"/>
              <a:t> fade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fadeIn</a:t>
            </a:r>
            <a:endParaRPr lang="en-US" dirty="0"/>
          </a:p>
          <a:p>
            <a:r>
              <a:rPr lang="en-US" dirty="0" err="1"/>
              <a:t>fadeOut</a:t>
            </a:r>
            <a:r>
              <a:rPr lang="en-US" dirty="0"/>
              <a:t> </a:t>
            </a:r>
          </a:p>
          <a:p>
            <a:r>
              <a:rPr lang="en-US" dirty="0" err="1"/>
              <a:t>fadeToggle</a:t>
            </a:r>
            <a:endParaRPr lang="en-US" dirty="0"/>
          </a:p>
          <a:p>
            <a:pPr lvl="1"/>
            <a:r>
              <a:rPr lang="en-US" dirty="0"/>
              <a:t>$(</a:t>
            </a:r>
            <a:r>
              <a:rPr lang="en-US" dirty="0" err="1"/>
              <a:t>seletor</a:t>
            </a:r>
            <a:r>
              <a:rPr lang="en-US" dirty="0"/>
              <a:t>).</a:t>
            </a:r>
            <a:r>
              <a:rPr lang="en-US" dirty="0" err="1"/>
              <a:t>fadeIn</a:t>
            </a:r>
            <a:r>
              <a:rPr lang="en-US" dirty="0"/>
              <a:t>(speed*, callback*);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$(</a:t>
            </a:r>
            <a:r>
              <a:rPr lang="en-US" dirty="0" err="1"/>
              <a:t>seletor</a:t>
            </a:r>
            <a:r>
              <a:rPr lang="en-US" dirty="0"/>
              <a:t>).</a:t>
            </a:r>
            <a:r>
              <a:rPr lang="en-US" dirty="0" err="1"/>
              <a:t>fadeOut</a:t>
            </a:r>
            <a:r>
              <a:rPr lang="en-US" dirty="0"/>
              <a:t>(speed*, callback*);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$(</a:t>
            </a:r>
            <a:r>
              <a:rPr lang="en-US" dirty="0" err="1"/>
              <a:t>seletor</a:t>
            </a:r>
            <a:r>
              <a:rPr lang="en-US" dirty="0"/>
              <a:t>).</a:t>
            </a:r>
            <a:r>
              <a:rPr lang="en-US" dirty="0" err="1"/>
              <a:t>fadeToggle</a:t>
            </a:r>
            <a:r>
              <a:rPr lang="en-US" dirty="0"/>
              <a:t>(speed*, callback*);</a:t>
            </a:r>
          </a:p>
          <a:p>
            <a:r>
              <a:rPr lang="en-US" dirty="0" err="1"/>
              <a:t>fadeTo</a:t>
            </a:r>
            <a:endParaRPr lang="en-US" dirty="0"/>
          </a:p>
          <a:p>
            <a:pPr lvl="1"/>
            <a:r>
              <a:rPr lang="en-US" dirty="0"/>
              <a:t>$(</a:t>
            </a:r>
            <a:r>
              <a:rPr lang="en-US" dirty="0" err="1"/>
              <a:t>seletor</a:t>
            </a:r>
            <a:r>
              <a:rPr lang="en-US" dirty="0"/>
              <a:t>).</a:t>
            </a:r>
            <a:r>
              <a:rPr lang="en-US" dirty="0" err="1"/>
              <a:t>fadeTo</a:t>
            </a:r>
            <a:r>
              <a:rPr lang="en-US" dirty="0"/>
              <a:t>(speed*, opacity*, callback*);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708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Efeito</a:t>
            </a:r>
            <a:r>
              <a:rPr lang="en-US" dirty="0"/>
              <a:t> Slide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slideDown</a:t>
            </a:r>
            <a:endParaRPr lang="en-US" dirty="0"/>
          </a:p>
          <a:p>
            <a:r>
              <a:rPr lang="en-US" dirty="0" err="1"/>
              <a:t>slideUp</a:t>
            </a:r>
            <a:endParaRPr lang="en-US" dirty="0"/>
          </a:p>
          <a:p>
            <a:r>
              <a:rPr lang="en-US" dirty="0" err="1"/>
              <a:t>slideToggle</a:t>
            </a:r>
            <a:endParaRPr lang="en-US" dirty="0"/>
          </a:p>
          <a:p>
            <a:pPr marL="342900" lvl="1">
              <a:buNone/>
            </a:pPr>
            <a:r>
              <a:rPr lang="en-US" sz="1350" dirty="0">
                <a:latin typeface="Courier"/>
                <a:cs typeface="Courier"/>
              </a:rPr>
              <a:t>$(</a:t>
            </a:r>
            <a:r>
              <a:rPr lang="en-US" sz="1350" dirty="0" err="1">
                <a:latin typeface="Courier"/>
                <a:cs typeface="Courier"/>
              </a:rPr>
              <a:t>seletor</a:t>
            </a:r>
            <a:r>
              <a:rPr lang="en-US" sz="1350" dirty="0">
                <a:latin typeface="Courier"/>
                <a:cs typeface="Courier"/>
              </a:rPr>
              <a:t>).</a:t>
            </a:r>
            <a:r>
              <a:rPr lang="en-US" sz="1350" dirty="0" err="1">
                <a:latin typeface="Courier"/>
                <a:cs typeface="Courier"/>
              </a:rPr>
              <a:t>slideDown</a:t>
            </a:r>
            <a:r>
              <a:rPr lang="en-US" sz="1350" dirty="0">
                <a:latin typeface="Courier"/>
                <a:cs typeface="Courier"/>
              </a:rPr>
              <a:t>(</a:t>
            </a:r>
            <a:r>
              <a:rPr lang="en-US" sz="1350" i="1" dirty="0">
                <a:latin typeface="Courier"/>
                <a:cs typeface="Courier"/>
              </a:rPr>
              <a:t>speed*</a:t>
            </a:r>
            <a:r>
              <a:rPr lang="en-US" sz="1350" dirty="0">
                <a:latin typeface="Courier"/>
                <a:cs typeface="Courier"/>
              </a:rPr>
              <a:t>, </a:t>
            </a:r>
            <a:r>
              <a:rPr lang="en-US" sz="1350" i="1" dirty="0">
                <a:latin typeface="Courier"/>
                <a:cs typeface="Courier"/>
              </a:rPr>
              <a:t>callback*</a:t>
            </a:r>
            <a:r>
              <a:rPr lang="en-US" sz="1350" dirty="0">
                <a:latin typeface="Courier"/>
                <a:cs typeface="Courier"/>
              </a:rPr>
              <a:t>);</a:t>
            </a:r>
          </a:p>
          <a:p>
            <a:pPr marL="342900" lvl="1">
              <a:buNone/>
            </a:pPr>
            <a:endParaRPr lang="en-US" sz="525" dirty="0">
              <a:latin typeface="Courier"/>
              <a:cs typeface="Courier"/>
            </a:endParaRPr>
          </a:p>
          <a:p>
            <a:pPr marL="342900" lvl="1">
              <a:buNone/>
            </a:pPr>
            <a:r>
              <a:rPr lang="en-US" sz="1350" dirty="0">
                <a:latin typeface="Courier"/>
                <a:cs typeface="Courier"/>
              </a:rPr>
              <a:t>$(</a:t>
            </a:r>
            <a:r>
              <a:rPr lang="en-US" sz="1350" dirty="0" err="1">
                <a:latin typeface="Courier"/>
                <a:cs typeface="Courier"/>
              </a:rPr>
              <a:t>seletor</a:t>
            </a:r>
            <a:r>
              <a:rPr lang="en-US" sz="1350" dirty="0">
                <a:latin typeface="Courier"/>
                <a:cs typeface="Courier"/>
              </a:rPr>
              <a:t>).</a:t>
            </a:r>
            <a:r>
              <a:rPr lang="en-US" sz="1350" dirty="0" err="1">
                <a:latin typeface="Courier"/>
                <a:cs typeface="Courier"/>
              </a:rPr>
              <a:t>slideUp</a:t>
            </a:r>
            <a:r>
              <a:rPr lang="en-US" sz="1350" dirty="0">
                <a:latin typeface="Courier"/>
                <a:cs typeface="Courier"/>
              </a:rPr>
              <a:t>(</a:t>
            </a:r>
            <a:r>
              <a:rPr lang="en-US" sz="1350" i="1" dirty="0">
                <a:latin typeface="Courier"/>
                <a:cs typeface="Courier"/>
              </a:rPr>
              <a:t>speed*</a:t>
            </a:r>
            <a:r>
              <a:rPr lang="en-US" sz="1350" dirty="0">
                <a:latin typeface="Courier"/>
                <a:cs typeface="Courier"/>
              </a:rPr>
              <a:t>, </a:t>
            </a:r>
            <a:r>
              <a:rPr lang="en-US" sz="1350" i="1" dirty="0">
                <a:latin typeface="Courier"/>
                <a:cs typeface="Courier"/>
              </a:rPr>
              <a:t>callback*</a:t>
            </a:r>
            <a:r>
              <a:rPr lang="en-US" sz="1350" dirty="0">
                <a:latin typeface="Courier"/>
                <a:cs typeface="Courier"/>
              </a:rPr>
              <a:t>);</a:t>
            </a:r>
          </a:p>
          <a:p>
            <a:pPr marL="342900" lvl="1">
              <a:buNone/>
            </a:pPr>
            <a:endParaRPr lang="en-US" sz="525" dirty="0">
              <a:latin typeface="Courier"/>
              <a:cs typeface="Courier"/>
            </a:endParaRPr>
          </a:p>
          <a:p>
            <a:pPr marL="342900" lvl="1">
              <a:buNone/>
            </a:pPr>
            <a:r>
              <a:rPr lang="en-US" sz="1350" dirty="0">
                <a:latin typeface="Courier"/>
                <a:cs typeface="Courier"/>
              </a:rPr>
              <a:t>$(</a:t>
            </a:r>
            <a:r>
              <a:rPr lang="en-US" sz="1350" dirty="0" err="1">
                <a:latin typeface="Courier"/>
                <a:cs typeface="Courier"/>
              </a:rPr>
              <a:t>seletor</a:t>
            </a:r>
            <a:r>
              <a:rPr lang="en-US" sz="1350" dirty="0">
                <a:latin typeface="Courier"/>
                <a:cs typeface="Courier"/>
              </a:rPr>
              <a:t>).</a:t>
            </a:r>
            <a:r>
              <a:rPr lang="en-US" sz="1350" dirty="0" err="1">
                <a:latin typeface="Courier"/>
                <a:cs typeface="Courier"/>
              </a:rPr>
              <a:t>slideToggle</a:t>
            </a:r>
            <a:r>
              <a:rPr lang="en-US" sz="1350" dirty="0">
                <a:latin typeface="Courier"/>
                <a:cs typeface="Courier"/>
              </a:rPr>
              <a:t>(</a:t>
            </a:r>
            <a:r>
              <a:rPr lang="en-US" sz="1350" i="1" dirty="0">
                <a:latin typeface="Courier"/>
                <a:cs typeface="Courier"/>
              </a:rPr>
              <a:t>speed*</a:t>
            </a:r>
            <a:r>
              <a:rPr lang="en-US" sz="1350" dirty="0">
                <a:latin typeface="Courier"/>
                <a:cs typeface="Courier"/>
              </a:rPr>
              <a:t>, </a:t>
            </a:r>
            <a:r>
              <a:rPr lang="en-US" sz="1350" i="1" dirty="0">
                <a:latin typeface="Courier"/>
                <a:cs typeface="Courier"/>
              </a:rPr>
              <a:t>callback*</a:t>
            </a:r>
            <a:r>
              <a:rPr lang="en-US" sz="1350" dirty="0">
                <a:latin typeface="Courier"/>
                <a:cs typeface="Courier"/>
              </a:rPr>
              <a:t>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7557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Efeito</a:t>
            </a:r>
            <a:r>
              <a:rPr lang="en-US" dirty="0"/>
              <a:t> Animation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1350" dirty="0">
                <a:latin typeface="Courier"/>
                <a:cs typeface="Courier"/>
              </a:rPr>
              <a:t>$(selector).animation({</a:t>
            </a:r>
            <a:r>
              <a:rPr lang="en-US" sz="1350" dirty="0" err="1">
                <a:latin typeface="Courier"/>
                <a:cs typeface="Courier"/>
              </a:rPr>
              <a:t>params</a:t>
            </a:r>
            <a:r>
              <a:rPr lang="en-US" sz="1350" dirty="0">
                <a:latin typeface="Courier"/>
                <a:cs typeface="Courier"/>
              </a:rPr>
              <a:t>}, speed, callback);</a:t>
            </a:r>
          </a:p>
          <a:p>
            <a:endParaRPr lang="en-US" sz="450" dirty="0">
              <a:cs typeface="Courier"/>
            </a:endParaRPr>
          </a:p>
          <a:p>
            <a:r>
              <a:rPr lang="en-US" sz="1350" dirty="0" err="1">
                <a:cs typeface="Courier"/>
              </a:rPr>
              <a:t>Exemplo</a:t>
            </a:r>
            <a:r>
              <a:rPr lang="en-US" sz="1350" dirty="0">
                <a:cs typeface="Courier"/>
              </a:rPr>
              <a:t>:</a:t>
            </a:r>
          </a:p>
          <a:p>
            <a:pPr>
              <a:buNone/>
            </a:pPr>
            <a:endParaRPr lang="en-US" sz="300" dirty="0">
              <a:latin typeface="Courier"/>
              <a:cs typeface="Courier"/>
            </a:endParaRPr>
          </a:p>
          <a:p>
            <a:pPr>
              <a:buNone/>
            </a:pPr>
            <a:r>
              <a:rPr lang="en-US" sz="1200" dirty="0">
                <a:latin typeface="Courier"/>
                <a:cs typeface="Courier"/>
              </a:rPr>
              <a:t>$("button").click(function(){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>
                <a:latin typeface="Courier"/>
                <a:cs typeface="Courier"/>
              </a:rPr>
              <a:t>    $("div").animate({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>
                <a:latin typeface="Courier"/>
                <a:cs typeface="Courier"/>
              </a:rPr>
              <a:t>        left: '250px',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>
                <a:latin typeface="Courier"/>
                <a:cs typeface="Courier"/>
              </a:rPr>
              <a:t>        opacity: '0.5',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>
                <a:latin typeface="Courier"/>
                <a:cs typeface="Courier"/>
              </a:rPr>
              <a:t>        height: '150px',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>
                <a:latin typeface="Courier"/>
                <a:cs typeface="Courier"/>
              </a:rPr>
              <a:t>        width: '150px'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>
                <a:latin typeface="Courier"/>
                <a:cs typeface="Courier"/>
              </a:rPr>
              <a:t>    });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>
                <a:latin typeface="Courier"/>
                <a:cs typeface="Courier"/>
              </a:rPr>
              <a:t>});</a:t>
            </a:r>
          </a:p>
          <a:p>
            <a:pPr>
              <a:buNone/>
            </a:pPr>
            <a:endParaRPr lang="en-US" sz="1200" dirty="0">
              <a:latin typeface="Courier"/>
              <a:cs typeface="Courier"/>
            </a:endParaRPr>
          </a:p>
          <a:p>
            <a:pPr>
              <a:buNone/>
            </a:pPr>
            <a:r>
              <a:rPr lang="en-US" sz="1200" dirty="0">
                <a:latin typeface="Courier"/>
                <a:cs typeface="Courier"/>
              </a:rPr>
              <a:t>$("button").click(function(){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>
                <a:latin typeface="Courier"/>
                <a:cs typeface="Courier"/>
              </a:rPr>
              <a:t>    $("div").animate({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>
                <a:latin typeface="Courier"/>
                <a:cs typeface="Courier"/>
              </a:rPr>
              <a:t>        height: 'toggle’ //hide </a:t>
            </a:r>
            <a:r>
              <a:rPr lang="en-US" sz="1200" dirty="0" err="1">
                <a:latin typeface="Courier"/>
                <a:cs typeface="Courier"/>
              </a:rPr>
              <a:t>ou</a:t>
            </a:r>
            <a:r>
              <a:rPr lang="en-US" sz="1200" dirty="0">
                <a:latin typeface="Courier"/>
                <a:cs typeface="Courier"/>
              </a:rPr>
              <a:t> show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>
                <a:latin typeface="Courier"/>
                <a:cs typeface="Courier"/>
              </a:rPr>
              <a:t>    });</a:t>
            </a:r>
          </a:p>
          <a:p>
            <a:pPr>
              <a:spcBef>
                <a:spcPts val="0"/>
              </a:spcBef>
              <a:buNone/>
            </a:pPr>
            <a:r>
              <a:rPr lang="en-US" sz="1200" dirty="0">
                <a:latin typeface="Courier"/>
                <a:cs typeface="Courier"/>
              </a:rPr>
              <a:t>});</a:t>
            </a:r>
          </a:p>
          <a:p>
            <a:pPr>
              <a:buNone/>
            </a:pPr>
            <a:endParaRPr lang="en-US" sz="135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907888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Efeito</a:t>
            </a:r>
            <a:r>
              <a:rPr lang="en-US" dirty="0"/>
              <a:t> stop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err="1"/>
              <a:t>Parar</a:t>
            </a:r>
            <a:r>
              <a:rPr lang="en-US" sz="1800" dirty="0"/>
              <a:t> um </a:t>
            </a:r>
            <a:r>
              <a:rPr lang="en-US" sz="1800" dirty="0" err="1"/>
              <a:t>efeito</a:t>
            </a:r>
            <a:r>
              <a:rPr lang="en-US" sz="1800" dirty="0"/>
              <a:t> antes do </a:t>
            </a:r>
            <a:r>
              <a:rPr lang="en-US" sz="1800" dirty="0" err="1"/>
              <a:t>seu</a:t>
            </a:r>
            <a:r>
              <a:rPr lang="en-US" sz="1800" dirty="0"/>
              <a:t> </a:t>
            </a:r>
            <a:r>
              <a:rPr lang="en-US" sz="1800" dirty="0" err="1"/>
              <a:t>término</a:t>
            </a:r>
            <a:r>
              <a:rPr lang="en-US" sz="1800" dirty="0"/>
              <a:t> </a:t>
            </a:r>
            <a:r>
              <a:rPr lang="en-US" sz="1800" dirty="0" err="1"/>
              <a:t>previsto</a:t>
            </a:r>
            <a:endParaRPr lang="en-US" sz="1800" dirty="0"/>
          </a:p>
          <a:p>
            <a:pPr>
              <a:buNone/>
            </a:pPr>
            <a:r>
              <a:rPr lang="en-US" sz="1500" dirty="0">
                <a:latin typeface="Courier"/>
                <a:cs typeface="Courier"/>
              </a:rPr>
              <a:t>  </a:t>
            </a:r>
            <a:r>
              <a:rPr lang="en-US" sz="1350" dirty="0">
                <a:latin typeface="Courier"/>
                <a:cs typeface="Courier"/>
              </a:rPr>
              <a:t>$(</a:t>
            </a:r>
            <a:r>
              <a:rPr lang="en-US" sz="1350" dirty="0" err="1">
                <a:latin typeface="Courier"/>
                <a:cs typeface="Courier"/>
              </a:rPr>
              <a:t>seletor</a:t>
            </a:r>
            <a:r>
              <a:rPr lang="en-US" sz="1350" dirty="0">
                <a:latin typeface="Courier"/>
                <a:cs typeface="Courier"/>
              </a:rPr>
              <a:t>).stop(</a:t>
            </a:r>
            <a:r>
              <a:rPr lang="en-US" sz="1350" i="1" dirty="0" err="1">
                <a:latin typeface="Courier"/>
                <a:cs typeface="Courier"/>
              </a:rPr>
              <a:t>stopAll</a:t>
            </a:r>
            <a:r>
              <a:rPr lang="en-US" sz="1350" dirty="0">
                <a:latin typeface="Courier"/>
                <a:cs typeface="Courier"/>
              </a:rPr>
              <a:t>, </a:t>
            </a:r>
            <a:r>
              <a:rPr lang="en-US" sz="1350" i="1" dirty="0" err="1">
                <a:latin typeface="Courier"/>
                <a:cs typeface="Courier"/>
              </a:rPr>
              <a:t>goToEnd</a:t>
            </a:r>
            <a:r>
              <a:rPr lang="en-US" sz="1350" dirty="0">
                <a:latin typeface="Courier"/>
                <a:cs typeface="Courier"/>
              </a:rPr>
              <a:t>);</a:t>
            </a:r>
          </a:p>
          <a:p>
            <a:pPr lvl="1"/>
            <a:r>
              <a:rPr lang="en-US" sz="1200" dirty="0" err="1">
                <a:latin typeface="Courier"/>
                <a:cs typeface="Courier"/>
              </a:rPr>
              <a:t>stopAll</a:t>
            </a:r>
            <a:r>
              <a:rPr lang="en-US" sz="1200" dirty="0">
                <a:latin typeface="Courier"/>
                <a:cs typeface="Courier"/>
              </a:rPr>
              <a:t> </a:t>
            </a:r>
            <a:r>
              <a:rPr lang="en-US" sz="1050" dirty="0">
                <a:cs typeface="Courier"/>
              </a:rPr>
              <a:t>– se </a:t>
            </a:r>
            <a:r>
              <a:rPr lang="en-US" sz="1050" dirty="0" err="1">
                <a:cs typeface="Courier"/>
              </a:rPr>
              <a:t>houver</a:t>
            </a:r>
            <a:r>
              <a:rPr lang="en-US" sz="1050" dirty="0">
                <a:cs typeface="Courier"/>
              </a:rPr>
              <a:t> </a:t>
            </a:r>
            <a:r>
              <a:rPr lang="en-US" sz="1050" dirty="0" err="1">
                <a:cs typeface="Courier"/>
              </a:rPr>
              <a:t>uma</a:t>
            </a:r>
            <a:r>
              <a:rPr lang="en-US" sz="1050" dirty="0">
                <a:cs typeface="Courier"/>
              </a:rPr>
              <a:t> </a:t>
            </a:r>
            <a:r>
              <a:rPr lang="en-US" sz="1050" dirty="0" err="1">
                <a:cs typeface="Courier"/>
              </a:rPr>
              <a:t>fila</a:t>
            </a:r>
            <a:r>
              <a:rPr lang="en-US" sz="1050" dirty="0">
                <a:cs typeface="Courier"/>
              </a:rPr>
              <a:t> de </a:t>
            </a:r>
            <a:r>
              <a:rPr lang="en-US" sz="1050" dirty="0" err="1">
                <a:cs typeface="Courier"/>
              </a:rPr>
              <a:t>efeitos</a:t>
            </a:r>
            <a:r>
              <a:rPr lang="en-US" sz="1050" dirty="0">
                <a:cs typeface="Courier"/>
              </a:rPr>
              <a:t>, </a:t>
            </a:r>
            <a:r>
              <a:rPr lang="en-US" sz="1050" dirty="0" err="1">
                <a:cs typeface="Courier"/>
              </a:rPr>
              <a:t>para</a:t>
            </a:r>
            <a:r>
              <a:rPr lang="en-US" sz="1050" dirty="0">
                <a:cs typeface="Courier"/>
              </a:rPr>
              <a:t> </a:t>
            </a:r>
            <a:r>
              <a:rPr lang="en-US" sz="1050" dirty="0" err="1">
                <a:cs typeface="Courier"/>
              </a:rPr>
              <a:t>todos</a:t>
            </a:r>
            <a:r>
              <a:rPr lang="en-US" sz="1050" dirty="0">
                <a:cs typeface="Courier"/>
              </a:rPr>
              <a:t>. </a:t>
            </a:r>
            <a:r>
              <a:rPr lang="en-US" sz="1050" dirty="0" err="1">
                <a:cs typeface="Courier"/>
              </a:rPr>
              <a:t>Por</a:t>
            </a:r>
            <a:r>
              <a:rPr lang="en-US" sz="1050" dirty="0">
                <a:cs typeface="Courier"/>
              </a:rPr>
              <a:t> default, </a:t>
            </a:r>
            <a:r>
              <a:rPr lang="en-US" sz="1050" dirty="0" err="1">
                <a:cs typeface="Courier"/>
              </a:rPr>
              <a:t>é</a:t>
            </a:r>
            <a:r>
              <a:rPr lang="en-US" sz="1050" dirty="0">
                <a:cs typeface="Courier"/>
              </a:rPr>
              <a:t> false.</a:t>
            </a:r>
          </a:p>
          <a:p>
            <a:pPr lvl="1"/>
            <a:r>
              <a:rPr lang="en-US" sz="1050" dirty="0" err="1">
                <a:cs typeface="Courier"/>
              </a:rPr>
              <a:t>goToEnd</a:t>
            </a:r>
            <a:r>
              <a:rPr lang="en-US" sz="1050" dirty="0">
                <a:cs typeface="Courier"/>
              </a:rPr>
              <a:t> – </a:t>
            </a:r>
            <a:r>
              <a:rPr lang="en-US" sz="1050" dirty="0" err="1">
                <a:cs typeface="Courier"/>
              </a:rPr>
              <a:t>encerra</a:t>
            </a:r>
            <a:r>
              <a:rPr lang="en-US" sz="1050" dirty="0">
                <a:cs typeface="Courier"/>
              </a:rPr>
              <a:t> a </a:t>
            </a:r>
            <a:r>
              <a:rPr lang="en-US" sz="1050" dirty="0" err="1">
                <a:cs typeface="Courier"/>
              </a:rPr>
              <a:t>animação</a:t>
            </a:r>
            <a:r>
              <a:rPr lang="en-US" sz="1050" dirty="0">
                <a:cs typeface="Courier"/>
              </a:rPr>
              <a:t> mas </a:t>
            </a:r>
            <a:r>
              <a:rPr lang="en-US" sz="1050" dirty="0" err="1">
                <a:cs typeface="Courier"/>
              </a:rPr>
              <a:t>leva</a:t>
            </a:r>
            <a:r>
              <a:rPr lang="en-US" sz="1050" dirty="0">
                <a:cs typeface="Courier"/>
              </a:rPr>
              <a:t> </a:t>
            </a:r>
            <a:r>
              <a:rPr lang="en-US" sz="1050" dirty="0" err="1">
                <a:cs typeface="Courier"/>
              </a:rPr>
              <a:t>ao</a:t>
            </a:r>
            <a:r>
              <a:rPr lang="en-US" sz="1050" dirty="0">
                <a:cs typeface="Courier"/>
              </a:rPr>
              <a:t> </a:t>
            </a:r>
            <a:r>
              <a:rPr lang="en-US" sz="1050" dirty="0" err="1">
                <a:cs typeface="Courier"/>
              </a:rPr>
              <a:t>fim</a:t>
            </a:r>
            <a:r>
              <a:rPr lang="en-US" sz="1050" dirty="0">
                <a:cs typeface="Courier"/>
              </a:rPr>
              <a:t> do </a:t>
            </a:r>
            <a:r>
              <a:rPr lang="en-US" sz="1050" dirty="0" err="1">
                <a:cs typeface="Courier"/>
              </a:rPr>
              <a:t>efeito</a:t>
            </a:r>
            <a:r>
              <a:rPr lang="en-US" sz="1050" dirty="0">
                <a:cs typeface="Courier"/>
              </a:rPr>
              <a:t>. default = false;</a:t>
            </a:r>
          </a:p>
          <a:p>
            <a:pPr marL="342900" lvl="1">
              <a:buNone/>
            </a:pPr>
            <a:endParaRPr lang="en-US" sz="300" dirty="0">
              <a:cs typeface="Courier"/>
            </a:endParaRPr>
          </a:p>
          <a:p>
            <a:pPr marL="63104" lvl="1">
              <a:buNone/>
            </a:pPr>
            <a:r>
              <a:rPr lang="en-US" sz="1050" dirty="0">
                <a:cs typeface="Courier"/>
              </a:rPr>
              <a:t>$("#start").click(function(){</a:t>
            </a:r>
          </a:p>
          <a:p>
            <a:pPr marL="63104" lvl="1">
              <a:spcBef>
                <a:spcPts val="0"/>
              </a:spcBef>
              <a:buNone/>
            </a:pPr>
            <a:r>
              <a:rPr lang="en-US" sz="1050" dirty="0">
                <a:cs typeface="Courier"/>
              </a:rPr>
              <a:t>        $("div").animate({left: '100px'}, 5000);</a:t>
            </a:r>
          </a:p>
          <a:p>
            <a:pPr marL="63104" lvl="1">
              <a:spcBef>
                <a:spcPts val="0"/>
              </a:spcBef>
              <a:buNone/>
            </a:pPr>
            <a:r>
              <a:rPr lang="en-US" sz="1050" dirty="0">
                <a:cs typeface="Courier"/>
              </a:rPr>
              <a:t>        $("div").animate({</a:t>
            </a:r>
            <a:r>
              <a:rPr lang="en-US" sz="1050" dirty="0" err="1">
                <a:cs typeface="Courier"/>
              </a:rPr>
              <a:t>fontSize</a:t>
            </a:r>
            <a:r>
              <a:rPr lang="en-US" sz="1050" dirty="0">
                <a:cs typeface="Courier"/>
              </a:rPr>
              <a:t>: '3em'}, 5000);</a:t>
            </a:r>
          </a:p>
          <a:p>
            <a:pPr marL="63104" lvl="1">
              <a:spcBef>
                <a:spcPts val="0"/>
              </a:spcBef>
              <a:buNone/>
            </a:pPr>
            <a:r>
              <a:rPr lang="en-US" sz="1050" dirty="0">
                <a:cs typeface="Courier"/>
              </a:rPr>
              <a:t>});</a:t>
            </a:r>
          </a:p>
          <a:p>
            <a:pPr marL="63104" lvl="1">
              <a:buNone/>
            </a:pPr>
            <a:endParaRPr lang="en-US" sz="450" dirty="0">
              <a:cs typeface="Courier"/>
            </a:endParaRPr>
          </a:p>
          <a:p>
            <a:pPr marL="63104" lvl="1">
              <a:buNone/>
            </a:pPr>
            <a:r>
              <a:rPr lang="en-US" sz="1050" dirty="0">
                <a:cs typeface="Courier"/>
              </a:rPr>
              <a:t>$("#stop").click(function(){</a:t>
            </a:r>
          </a:p>
          <a:p>
            <a:pPr marL="63104" lvl="1">
              <a:spcBef>
                <a:spcPts val="0"/>
              </a:spcBef>
              <a:buNone/>
            </a:pPr>
            <a:r>
              <a:rPr lang="en-US" sz="1050" dirty="0">
                <a:cs typeface="Courier"/>
              </a:rPr>
              <a:t>        $("div").stop();</a:t>
            </a:r>
          </a:p>
          <a:p>
            <a:pPr marL="63104" lvl="1">
              <a:spcBef>
                <a:spcPts val="0"/>
              </a:spcBef>
              <a:buNone/>
            </a:pPr>
            <a:r>
              <a:rPr lang="en-US" sz="1050" dirty="0">
                <a:cs typeface="Courier"/>
              </a:rPr>
              <a:t>});</a:t>
            </a:r>
          </a:p>
          <a:p>
            <a:pPr marL="63104" lvl="1">
              <a:buNone/>
            </a:pPr>
            <a:endParaRPr lang="en-US" sz="450" dirty="0">
              <a:cs typeface="Courier"/>
            </a:endParaRPr>
          </a:p>
          <a:p>
            <a:pPr marL="63104" lvl="1">
              <a:buNone/>
            </a:pPr>
            <a:r>
              <a:rPr lang="en-US" sz="1050" dirty="0">
                <a:cs typeface="Courier"/>
              </a:rPr>
              <a:t>$("#stop2").click(function(){</a:t>
            </a:r>
          </a:p>
          <a:p>
            <a:pPr marL="63104" lvl="1">
              <a:spcBef>
                <a:spcPts val="0"/>
              </a:spcBef>
              <a:buNone/>
            </a:pPr>
            <a:r>
              <a:rPr lang="en-US" sz="1050" dirty="0">
                <a:cs typeface="Courier"/>
              </a:rPr>
              <a:t>        $("div").stop(true);</a:t>
            </a:r>
          </a:p>
          <a:p>
            <a:pPr marL="63104" lvl="1">
              <a:spcBef>
                <a:spcPts val="0"/>
              </a:spcBef>
              <a:buNone/>
            </a:pPr>
            <a:r>
              <a:rPr lang="en-US" sz="1050" dirty="0">
                <a:cs typeface="Courier"/>
              </a:rPr>
              <a:t>});</a:t>
            </a:r>
          </a:p>
          <a:p>
            <a:pPr marL="63104" lvl="1">
              <a:buNone/>
            </a:pPr>
            <a:endParaRPr lang="en-US" sz="450" dirty="0">
              <a:cs typeface="Courier"/>
            </a:endParaRPr>
          </a:p>
          <a:p>
            <a:pPr marL="63104" lvl="1">
              <a:buNone/>
            </a:pPr>
            <a:r>
              <a:rPr lang="en-US" sz="1050" dirty="0">
                <a:cs typeface="Courier"/>
              </a:rPr>
              <a:t>$("#stop3").click(function(){</a:t>
            </a:r>
          </a:p>
          <a:p>
            <a:pPr marL="63104" lvl="1">
              <a:spcBef>
                <a:spcPts val="0"/>
              </a:spcBef>
              <a:buNone/>
            </a:pPr>
            <a:r>
              <a:rPr lang="en-US" sz="1050" dirty="0">
                <a:cs typeface="Courier"/>
              </a:rPr>
              <a:t>        $("div").stop(true, true);</a:t>
            </a:r>
          </a:p>
          <a:p>
            <a:pPr marL="63104" lvl="1">
              <a:spcBef>
                <a:spcPts val="0"/>
              </a:spcBef>
              <a:buNone/>
            </a:pPr>
            <a:r>
              <a:rPr lang="en-US" sz="1050" dirty="0">
                <a:cs typeface="Courier"/>
              </a:rPr>
              <a:t>}); </a:t>
            </a:r>
          </a:p>
        </p:txBody>
      </p:sp>
    </p:spTree>
    <p:extLst>
      <p:ext uri="{BB962C8B-B14F-4D97-AF65-F5344CB8AC3E}">
        <p14:creationId xmlns:p14="http://schemas.microsoft.com/office/powerpoint/2010/main" val="3732044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ctrTitle" idx="4294967295"/>
          </p:nvPr>
        </p:nvSpPr>
        <p:spPr>
          <a:xfrm>
            <a:off x="685800" y="499125"/>
            <a:ext cx="6593700" cy="7599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000" dirty="0" err="1"/>
              <a:t>Tabelas</a:t>
            </a:r>
            <a:r>
              <a:rPr lang="en" sz="2000" dirty="0"/>
              <a:t> e Frames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subTitle" idx="4294967295"/>
          </p:nvPr>
        </p:nvSpPr>
        <p:spPr>
          <a:xfrm>
            <a:off x="685800" y="1259025"/>
            <a:ext cx="5200200" cy="270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457200" lvl="0" indent="-457200" rtl="0">
              <a:spcBef>
                <a:spcPts val="0"/>
              </a:spcBef>
              <a:buClr>
                <a:schemeClr val="accent3">
                  <a:lumMod val="40000"/>
                  <a:lumOff val="60000"/>
                </a:schemeClr>
              </a:buClr>
              <a:buFont typeface="+mj-lt"/>
              <a:buAutoNum type="arabicPeriod"/>
            </a:pPr>
            <a:r>
              <a:rPr lang="en" sz="2000" b="1" dirty="0" err="1">
                <a:solidFill>
                  <a:srgbClr val="FFFFFF"/>
                </a:solidFill>
              </a:rPr>
              <a:t>Introdução</a:t>
            </a:r>
            <a:endParaRPr lang="en" sz="2000" b="1" dirty="0">
              <a:solidFill>
                <a:srgbClr val="FFFFFF"/>
              </a:solidFill>
            </a:endParaRPr>
          </a:p>
          <a:p>
            <a:pPr marL="457200" lvl="0" indent="-457200" rtl="0">
              <a:spcBef>
                <a:spcPts val="0"/>
              </a:spcBef>
              <a:buClr>
                <a:schemeClr val="accent3">
                  <a:lumMod val="40000"/>
                  <a:lumOff val="60000"/>
                </a:schemeClr>
              </a:buClr>
              <a:buFont typeface="+mj-lt"/>
              <a:buAutoNum type="arabicPeriod"/>
            </a:pPr>
            <a:r>
              <a:rPr lang="en" sz="2000" b="1" dirty="0" err="1">
                <a:solidFill>
                  <a:srgbClr val="FFFFFF"/>
                </a:solidFill>
              </a:rPr>
              <a:t>Aplicações</a:t>
            </a:r>
            <a:r>
              <a:rPr lang="en" sz="2000" b="1" dirty="0">
                <a:solidFill>
                  <a:srgbClr val="FFFFFF"/>
                </a:solidFill>
              </a:rPr>
              <a:t> do jQuery</a:t>
            </a:r>
          </a:p>
          <a:p>
            <a:pPr marL="457200" lvl="0" indent="-457200" rtl="0">
              <a:spcBef>
                <a:spcPts val="0"/>
              </a:spcBef>
              <a:buClr>
                <a:schemeClr val="accent3">
                  <a:lumMod val="40000"/>
                  <a:lumOff val="60000"/>
                </a:schemeClr>
              </a:buClr>
              <a:buFont typeface="+mj-lt"/>
              <a:buAutoNum type="arabicPeriod"/>
            </a:pPr>
            <a:r>
              <a:rPr lang="en" sz="2000" b="1" dirty="0" err="1">
                <a:solidFill>
                  <a:srgbClr val="FFFFFF"/>
                </a:solidFill>
              </a:rPr>
              <a:t>Efeitos</a:t>
            </a:r>
            <a:endParaRPr lang="en" sz="2000" b="1" dirty="0">
              <a:solidFill>
                <a:srgbClr val="FFFFFF"/>
              </a:solidFill>
            </a:endParaRPr>
          </a:p>
        </p:txBody>
      </p:sp>
      <p:pic>
        <p:nvPicPr>
          <p:cNvPr id="3" name="Imagem 2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A5C82BF7-70A7-324B-BC65-69BAF92451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4622" y="1259024"/>
            <a:ext cx="2669378" cy="27036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685800" y="2601425"/>
            <a:ext cx="7424928" cy="11598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r>
              <a:rPr lang="en-US" sz="4400" dirty="0" err="1"/>
              <a:t>Jquery</a:t>
            </a:r>
            <a:br>
              <a:rPr lang="en-US" sz="4400" dirty="0"/>
            </a:br>
            <a:r>
              <a:rPr lang="en-US" sz="2400" dirty="0" err="1"/>
              <a:t>Biblioteca</a:t>
            </a:r>
            <a:r>
              <a:rPr lang="en-US" sz="2400" dirty="0"/>
              <a:t> JavaScript cross-browser</a:t>
            </a:r>
          </a:p>
        </p:txBody>
      </p:sp>
      <p:sp>
        <p:nvSpPr>
          <p:cNvPr id="2" name="Subtítulo 1">
            <a:extLst>
              <a:ext uri="{FF2B5EF4-FFF2-40B4-BE49-F238E27FC236}">
                <a16:creationId xmlns:a16="http://schemas.microsoft.com/office/drawing/2014/main" id="{5E4C26A1-5B5F-6E49-BF52-E0B508D3F9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793574"/>
            <a:ext cx="6958584" cy="462576"/>
          </a:xfrm>
        </p:spPr>
        <p:txBody>
          <a:bodyPr/>
          <a:lstStyle/>
          <a:p>
            <a:r>
              <a:rPr lang="en-US" dirty="0"/>
              <a:t>jQuery is a lightweight, “write less, do more”, JavaScript library</a:t>
            </a:r>
          </a:p>
        </p:txBody>
      </p:sp>
      <p:grpSp>
        <p:nvGrpSpPr>
          <p:cNvPr id="99" name="Shape 99"/>
          <p:cNvGrpSpPr/>
          <p:nvPr/>
        </p:nvGrpSpPr>
        <p:grpSpPr>
          <a:xfrm>
            <a:off x="753267" y="1029785"/>
            <a:ext cx="964541" cy="1011307"/>
            <a:chOff x="5961125" y="1623900"/>
            <a:chExt cx="427450" cy="448175"/>
          </a:xfrm>
        </p:grpSpPr>
        <p:sp>
          <p:nvSpPr>
            <p:cNvPr id="100" name="Shape 100"/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0" t="0" r="0" b="0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1" name="Shape 101"/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0" t="0" r="0" b="0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3" name="Shape 103"/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0" t="0" r="0" b="0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4" name="Shape 104"/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0" t="0" r="0" b="0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0" t="0" r="0" b="0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6" name="Shape 106"/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0" t="0" r="0" b="0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2" name="Subtítulo 1">
            <a:extLst>
              <a:ext uri="{FF2B5EF4-FFF2-40B4-BE49-F238E27FC236}">
                <a16:creationId xmlns:a16="http://schemas.microsoft.com/office/drawing/2014/main" id="{3D3394EF-5589-F447-9709-EF6175757383}"/>
              </a:ext>
            </a:extLst>
          </p:cNvPr>
          <p:cNvSpPr txBox="1">
            <a:spLocks/>
          </p:cNvSpPr>
          <p:nvPr/>
        </p:nvSpPr>
        <p:spPr>
          <a:xfrm>
            <a:off x="4250453" y="1007952"/>
            <a:ext cx="4791947" cy="179874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6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r>
              <a:rPr lang="pt-BR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Referências</a:t>
            </a:r>
          </a:p>
          <a:p>
            <a:pPr>
              <a:lnSpc>
                <a:spcPct val="114000"/>
              </a:lnSpc>
            </a:pPr>
            <a:r>
              <a:rPr lang="en-US" sz="1100" dirty="0"/>
              <a:t>https://w3schools.com/</a:t>
            </a:r>
            <a:r>
              <a:rPr lang="en-US" sz="1100" dirty="0" err="1"/>
              <a:t>jquery</a:t>
            </a:r>
            <a:endParaRPr lang="pt-BR" sz="11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>
              <a:lnSpc>
                <a:spcPct val="114000"/>
              </a:lnSpc>
            </a:pPr>
            <a:r>
              <a:rPr lang="pt-BR" sz="11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Curso WD-43 – Desenvolvimento Web com HTML, CSS e JavaScript CAELUM</a:t>
            </a:r>
          </a:p>
          <a:p>
            <a:r>
              <a:rPr lang="pt-BR" sz="1200" dirty="0"/>
              <a:t>Jon </a:t>
            </a:r>
            <a:r>
              <a:rPr lang="pt-BR" sz="1200" dirty="0" err="1"/>
              <a:t>Duckett</a:t>
            </a:r>
            <a:r>
              <a:rPr lang="pt-BR" sz="1200" dirty="0"/>
              <a:t> – </a:t>
            </a:r>
            <a:r>
              <a:rPr lang="pt-BR" sz="1200" dirty="0" err="1"/>
              <a:t>Javascript</a:t>
            </a:r>
            <a:r>
              <a:rPr lang="pt-BR" sz="1200" dirty="0"/>
              <a:t> &amp; </a:t>
            </a:r>
            <a:r>
              <a:rPr lang="pt-BR" sz="1200" dirty="0" err="1"/>
              <a:t>jQuery</a:t>
            </a:r>
            <a:r>
              <a:rPr lang="pt-BR" sz="1200" dirty="0"/>
              <a:t> – </a:t>
            </a:r>
            <a:r>
              <a:rPr lang="pt-BR" sz="1200" dirty="0" err="1"/>
              <a:t>interactive</a:t>
            </a:r>
            <a:r>
              <a:rPr lang="pt-BR" sz="1200" dirty="0"/>
              <a:t> front-</a:t>
            </a:r>
            <a:r>
              <a:rPr lang="pt-BR" sz="1200" dirty="0" err="1"/>
              <a:t>end</a:t>
            </a:r>
            <a:r>
              <a:rPr lang="pt-BR" sz="1200" dirty="0"/>
              <a:t> web </a:t>
            </a:r>
            <a:r>
              <a:rPr lang="pt-BR" sz="1200" dirty="0" err="1"/>
              <a:t>development</a:t>
            </a:r>
            <a:endParaRPr lang="pt-BR" sz="1200" dirty="0"/>
          </a:p>
          <a:p>
            <a:r>
              <a:rPr lang="pt-BR" sz="1200" dirty="0"/>
              <a:t>D. S. </a:t>
            </a:r>
            <a:r>
              <a:rPr lang="pt-BR" sz="1200" dirty="0" err="1"/>
              <a:t>McFarland</a:t>
            </a:r>
            <a:r>
              <a:rPr lang="pt-BR" sz="1200" dirty="0"/>
              <a:t> – JavaScript &amp; </a:t>
            </a:r>
            <a:r>
              <a:rPr lang="pt-BR" sz="1200" dirty="0" err="1"/>
              <a:t>jQuery</a:t>
            </a:r>
            <a:r>
              <a:rPr lang="pt-BR" sz="1200" dirty="0"/>
              <a:t> – </a:t>
            </a:r>
            <a:r>
              <a:rPr lang="pt-BR" sz="1200" dirty="0" err="1"/>
              <a:t>the</a:t>
            </a:r>
            <a:r>
              <a:rPr lang="pt-BR" sz="1200" dirty="0"/>
              <a:t> </a:t>
            </a:r>
            <a:r>
              <a:rPr lang="pt-BR" sz="1200" dirty="0" err="1"/>
              <a:t>missing</a:t>
            </a:r>
            <a:r>
              <a:rPr lang="pt-BR" sz="1200" dirty="0"/>
              <a:t> manual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3350298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ctrTitle"/>
          </p:nvPr>
        </p:nvSpPr>
        <p:spPr>
          <a:xfrm>
            <a:off x="4113600" y="2878750"/>
            <a:ext cx="4505700" cy="11598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dirty="0"/>
              <a:t>jQuery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subTitle" idx="1"/>
          </p:nvPr>
        </p:nvSpPr>
        <p:spPr>
          <a:xfrm>
            <a:off x="4113600" y="3983050"/>
            <a:ext cx="4505700" cy="78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err="1"/>
              <a:t>Introdução</a:t>
            </a:r>
            <a:endParaRPr lang="en" dirty="0"/>
          </a:p>
        </p:txBody>
      </p:sp>
      <p:sp>
        <p:nvSpPr>
          <p:cNvPr id="135" name="Shape 135"/>
          <p:cNvSpPr txBox="1"/>
          <p:nvPr/>
        </p:nvSpPr>
        <p:spPr>
          <a:xfrm>
            <a:off x="0" y="503350"/>
            <a:ext cx="3471300" cy="3818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000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37866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JQuery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O </a:t>
            </a:r>
            <a:r>
              <a:rPr lang="en-US" sz="1800" dirty="0" err="1"/>
              <a:t>Jquery</a:t>
            </a:r>
            <a:r>
              <a:rPr lang="en-US" sz="1800" dirty="0"/>
              <a:t> </a:t>
            </a:r>
            <a:r>
              <a:rPr lang="en-US" sz="1800" dirty="0" err="1"/>
              <a:t>é</a:t>
            </a:r>
            <a:r>
              <a:rPr lang="en-US" sz="1800" dirty="0"/>
              <a:t> </a:t>
            </a:r>
            <a:r>
              <a:rPr lang="en-US" sz="1800" dirty="0" err="1"/>
              <a:t>uma</a:t>
            </a:r>
            <a:r>
              <a:rPr lang="en-US" sz="1800" dirty="0"/>
              <a:t> </a:t>
            </a:r>
            <a:r>
              <a:rPr lang="en-US" sz="1800" dirty="0" err="1"/>
              <a:t>biblioteca</a:t>
            </a:r>
            <a:r>
              <a:rPr lang="en-US" sz="1800" dirty="0"/>
              <a:t> </a:t>
            </a:r>
            <a:r>
              <a:rPr lang="en-US" sz="1800" dirty="0" err="1"/>
              <a:t>criada</a:t>
            </a:r>
            <a:r>
              <a:rPr lang="en-US" sz="1800" dirty="0"/>
              <a:t> </a:t>
            </a:r>
            <a:r>
              <a:rPr lang="en-US" sz="1800" dirty="0" err="1"/>
              <a:t>para</a:t>
            </a:r>
            <a:r>
              <a:rPr lang="en-US" sz="1800" dirty="0"/>
              <a:t> </a:t>
            </a:r>
            <a:r>
              <a:rPr lang="en-US" sz="1800" dirty="0" err="1"/>
              <a:t>simplificar</a:t>
            </a:r>
            <a:r>
              <a:rPr lang="en-US" sz="1800" dirty="0"/>
              <a:t> scripts client-side </a:t>
            </a:r>
            <a:r>
              <a:rPr lang="en-US" sz="1800" dirty="0" err="1"/>
              <a:t>que</a:t>
            </a:r>
            <a:r>
              <a:rPr lang="en-US" sz="1800" dirty="0"/>
              <a:t> </a:t>
            </a:r>
            <a:r>
              <a:rPr lang="en-US" sz="1800" dirty="0" err="1"/>
              <a:t>interagem</a:t>
            </a:r>
            <a:r>
              <a:rPr lang="en-US" sz="1800" dirty="0"/>
              <a:t> com HTML</a:t>
            </a:r>
          </a:p>
          <a:p>
            <a:pPr lvl="1"/>
            <a:r>
              <a:rPr lang="en-US" sz="1500" dirty="0" err="1"/>
              <a:t>Lançada</a:t>
            </a:r>
            <a:r>
              <a:rPr lang="en-US" sz="1500" dirty="0"/>
              <a:t> </a:t>
            </a:r>
            <a:r>
              <a:rPr lang="en-US" sz="1500" dirty="0" err="1"/>
              <a:t>em</a:t>
            </a:r>
            <a:r>
              <a:rPr lang="en-US" sz="1500" dirty="0"/>
              <a:t> 2006</a:t>
            </a:r>
          </a:p>
          <a:p>
            <a:pPr lvl="1"/>
            <a:r>
              <a:rPr lang="en-US" sz="1500" dirty="0"/>
              <a:t>Resolve </a:t>
            </a:r>
            <a:r>
              <a:rPr lang="en-US" sz="1500" dirty="0" err="1"/>
              <a:t>os</a:t>
            </a:r>
            <a:r>
              <a:rPr lang="en-US" sz="1500" dirty="0"/>
              <a:t> </a:t>
            </a:r>
            <a:r>
              <a:rPr lang="en-US" sz="1500" dirty="0" err="1"/>
              <a:t>problemas</a:t>
            </a:r>
            <a:r>
              <a:rPr lang="en-US" sz="1500" dirty="0"/>
              <a:t>:</a:t>
            </a:r>
          </a:p>
          <a:p>
            <a:pPr marL="271463" lvl="2" indent="-271463">
              <a:lnSpc>
                <a:spcPct val="150000"/>
              </a:lnSpc>
            </a:pPr>
            <a:r>
              <a:rPr lang="en-US" sz="1350" dirty="0" err="1"/>
              <a:t>Incompatibilidade</a:t>
            </a:r>
            <a:r>
              <a:rPr lang="en-US" sz="1350" dirty="0"/>
              <a:t> entre </a:t>
            </a:r>
            <a:r>
              <a:rPr lang="en-US" sz="1350" dirty="0" err="1"/>
              <a:t>navegadores</a:t>
            </a:r>
            <a:endParaRPr lang="en-US" sz="1350" dirty="0"/>
          </a:p>
          <a:p>
            <a:pPr marL="271463" lvl="2" indent="-271463">
              <a:lnSpc>
                <a:spcPct val="150000"/>
              </a:lnSpc>
            </a:pPr>
            <a:r>
              <a:rPr lang="en-US" sz="1350" dirty="0" err="1"/>
              <a:t>Reduz</a:t>
            </a:r>
            <a:r>
              <a:rPr lang="en-US" sz="1350" dirty="0"/>
              <a:t> </a:t>
            </a:r>
            <a:r>
              <a:rPr lang="en-US" sz="1350" dirty="0" err="1"/>
              <a:t>código</a:t>
            </a:r>
            <a:endParaRPr lang="en-US" sz="1350" dirty="0"/>
          </a:p>
          <a:p>
            <a:pPr marL="271463" lvl="2" indent="-271463">
              <a:lnSpc>
                <a:spcPct val="150000"/>
              </a:lnSpc>
            </a:pPr>
            <a:r>
              <a:rPr lang="en-US" sz="1350" dirty="0" err="1"/>
              <a:t>Promove</a:t>
            </a:r>
            <a:r>
              <a:rPr lang="en-US" sz="1350" dirty="0"/>
              <a:t> a </a:t>
            </a:r>
            <a:r>
              <a:rPr lang="en-US" sz="1350" dirty="0" err="1"/>
              <a:t>reutilização</a:t>
            </a:r>
            <a:r>
              <a:rPr lang="en-US" sz="1350" dirty="0"/>
              <a:t> de </a:t>
            </a:r>
            <a:r>
              <a:rPr lang="en-US" sz="1350" dirty="0" err="1"/>
              <a:t>código</a:t>
            </a:r>
            <a:r>
              <a:rPr lang="en-US" sz="1350" dirty="0"/>
              <a:t> </a:t>
            </a:r>
            <a:r>
              <a:rPr lang="en-US" sz="1350" dirty="0" err="1"/>
              <a:t>através</a:t>
            </a:r>
            <a:r>
              <a:rPr lang="en-US" sz="1350" dirty="0"/>
              <a:t> de plugins</a:t>
            </a:r>
          </a:p>
          <a:p>
            <a:pPr marL="271463" lvl="2" indent="-271463">
              <a:lnSpc>
                <a:spcPct val="150000"/>
              </a:lnSpc>
            </a:pPr>
            <a:r>
              <a:rPr lang="en-US" sz="1350" dirty="0" err="1"/>
              <a:t>Componentização</a:t>
            </a:r>
            <a:r>
              <a:rPr lang="en-US" sz="1350" dirty="0"/>
              <a:t> </a:t>
            </a:r>
            <a:r>
              <a:rPr lang="en-US" sz="1350" dirty="0" err="1"/>
              <a:t>através</a:t>
            </a:r>
            <a:r>
              <a:rPr lang="en-US" sz="1350" dirty="0"/>
              <a:t> de plugins</a:t>
            </a:r>
          </a:p>
          <a:p>
            <a:pPr marL="271463" lvl="2" indent="-271463">
              <a:lnSpc>
                <a:spcPct val="150000"/>
              </a:lnSpc>
            </a:pPr>
            <a:r>
              <a:rPr lang="en-US" sz="1350" dirty="0" err="1"/>
              <a:t>Trabalha</a:t>
            </a:r>
            <a:r>
              <a:rPr lang="en-US" sz="1350" dirty="0"/>
              <a:t> com AJAX e DOM</a:t>
            </a:r>
          </a:p>
        </p:txBody>
      </p:sp>
    </p:spTree>
    <p:extLst>
      <p:ext uri="{BB962C8B-B14F-4D97-AF65-F5344CB8AC3E}">
        <p14:creationId xmlns:p14="http://schemas.microsoft.com/office/powerpoint/2010/main" val="2730168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Simplificar</a:t>
            </a:r>
            <a:r>
              <a:rPr lang="en-US" dirty="0"/>
              <a:t> </a:t>
            </a:r>
            <a:r>
              <a:rPr lang="en-US" dirty="0" err="1"/>
              <a:t>código</a:t>
            </a:r>
            <a:r>
              <a:rPr lang="en-US" dirty="0"/>
              <a:t> JavaScript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JavaScript </a:t>
            </a:r>
            <a:r>
              <a:rPr lang="en-US" dirty="0" err="1"/>
              <a:t>puro</a:t>
            </a:r>
            <a:r>
              <a:rPr lang="en-US" dirty="0"/>
              <a:t>:</a:t>
            </a:r>
          </a:p>
          <a:p>
            <a:pPr marL="203597">
              <a:buNone/>
            </a:pPr>
            <a:r>
              <a:rPr lang="en-US" sz="1500" dirty="0" err="1">
                <a:solidFill>
                  <a:srgbClr val="008000"/>
                </a:solidFill>
                <a:latin typeface="Courier"/>
                <a:cs typeface="Courier"/>
              </a:rPr>
              <a:t>document</a:t>
            </a:r>
            <a:r>
              <a:rPr lang="en-US" sz="1500" dirty="0" err="1">
                <a:latin typeface="Courier"/>
                <a:cs typeface="Courier"/>
              </a:rPr>
              <a:t>.getElementById</a:t>
            </a:r>
            <a:r>
              <a:rPr lang="en-US" sz="1500" dirty="0">
                <a:latin typeface="Courier"/>
                <a:cs typeface="Courier"/>
              </a:rPr>
              <a:t>(</a:t>
            </a:r>
            <a:r>
              <a:rPr lang="en-US" sz="1500" dirty="0">
                <a:solidFill>
                  <a:srgbClr val="0000FF"/>
                </a:solidFill>
                <a:latin typeface="Courier"/>
                <a:cs typeface="Courier"/>
              </a:rPr>
              <a:t>“</a:t>
            </a:r>
            <a:r>
              <a:rPr lang="en-US" sz="1500" dirty="0" err="1">
                <a:solidFill>
                  <a:srgbClr val="0000FF"/>
                </a:solidFill>
                <a:latin typeface="Courier"/>
                <a:cs typeface="Courier"/>
              </a:rPr>
              <a:t>teste</a:t>
            </a:r>
            <a:r>
              <a:rPr lang="en-US" sz="1500" dirty="0">
                <a:solidFill>
                  <a:srgbClr val="0000FF"/>
                </a:solidFill>
                <a:latin typeface="Courier"/>
                <a:cs typeface="Courier"/>
              </a:rPr>
              <a:t>”</a:t>
            </a:r>
            <a:r>
              <a:rPr lang="en-US" sz="1500" dirty="0">
                <a:latin typeface="Courier"/>
                <a:cs typeface="Courier"/>
              </a:rPr>
              <a:t>).</a:t>
            </a:r>
            <a:r>
              <a:rPr lang="en-US" sz="1500" dirty="0">
                <a:solidFill>
                  <a:srgbClr val="800000"/>
                </a:solidFill>
                <a:latin typeface="Courier"/>
                <a:cs typeface="Courier"/>
              </a:rPr>
              <a:t>value</a:t>
            </a:r>
            <a:r>
              <a:rPr lang="en-US" sz="1500" dirty="0">
                <a:latin typeface="Courier"/>
                <a:cs typeface="Courier"/>
              </a:rPr>
              <a:t> = 5;</a:t>
            </a:r>
            <a:endParaRPr lang="en-US" sz="1800" dirty="0">
              <a:latin typeface="Courier"/>
              <a:cs typeface="Courier"/>
            </a:endParaRPr>
          </a:p>
          <a:p>
            <a:pPr>
              <a:buNone/>
            </a:pPr>
            <a:endParaRPr lang="en-US" sz="2100" dirty="0"/>
          </a:p>
          <a:p>
            <a:pPr>
              <a:buNone/>
            </a:pPr>
            <a:r>
              <a:rPr lang="en-US" dirty="0" err="1"/>
              <a:t>Mesmo</a:t>
            </a:r>
            <a:r>
              <a:rPr lang="en-US" dirty="0"/>
              <a:t> </a:t>
            </a:r>
            <a:r>
              <a:rPr lang="en-US" dirty="0" err="1"/>
              <a:t>código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JQuery</a:t>
            </a:r>
            <a:r>
              <a:rPr lang="en-US" dirty="0"/>
              <a:t>:</a:t>
            </a:r>
          </a:p>
          <a:p>
            <a:pPr marL="203597">
              <a:buNone/>
            </a:pPr>
            <a:r>
              <a:rPr lang="en-US" sz="1500" dirty="0">
                <a:latin typeface="Courier"/>
                <a:cs typeface="Courier"/>
              </a:rPr>
              <a:t>$(</a:t>
            </a:r>
            <a:r>
              <a:rPr lang="en-US" sz="1500" dirty="0">
                <a:solidFill>
                  <a:srgbClr val="0000FF"/>
                </a:solidFill>
                <a:latin typeface="Courier"/>
                <a:cs typeface="Courier"/>
              </a:rPr>
              <a:t>“#</a:t>
            </a:r>
            <a:r>
              <a:rPr lang="en-US" sz="1500" dirty="0" err="1">
                <a:solidFill>
                  <a:srgbClr val="0000FF"/>
                </a:solidFill>
                <a:latin typeface="Courier"/>
                <a:cs typeface="Courier"/>
              </a:rPr>
              <a:t>teste</a:t>
            </a:r>
            <a:r>
              <a:rPr lang="en-US" sz="1500" dirty="0">
                <a:solidFill>
                  <a:srgbClr val="0000FF"/>
                </a:solidFill>
                <a:latin typeface="Courier"/>
                <a:cs typeface="Courier"/>
              </a:rPr>
              <a:t>”</a:t>
            </a:r>
            <a:r>
              <a:rPr lang="en-US" sz="1500" dirty="0">
                <a:latin typeface="Courier"/>
                <a:cs typeface="Courier"/>
              </a:rPr>
              <a:t>).</a:t>
            </a:r>
            <a:r>
              <a:rPr lang="en-US" sz="1500" dirty="0" err="1">
                <a:solidFill>
                  <a:srgbClr val="800000"/>
                </a:solidFill>
                <a:latin typeface="Courier"/>
                <a:cs typeface="Courier"/>
              </a:rPr>
              <a:t>val</a:t>
            </a:r>
            <a:r>
              <a:rPr lang="en-US" sz="1500" dirty="0">
                <a:latin typeface="Courier"/>
                <a:cs typeface="Courier"/>
              </a:rPr>
              <a:t>(5);</a:t>
            </a:r>
            <a:endParaRPr lang="en-US" sz="1800" dirty="0">
              <a:latin typeface="Courier"/>
              <a:cs typeface="Courier"/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486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Como </a:t>
            </a:r>
            <a:r>
              <a:rPr lang="en-US" dirty="0" err="1"/>
              <a:t>usar</a:t>
            </a:r>
            <a:r>
              <a:rPr lang="en-US" dirty="0"/>
              <a:t> </a:t>
            </a:r>
            <a:r>
              <a:rPr lang="en-US" dirty="0" err="1"/>
              <a:t>JQuery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Faça</a:t>
            </a:r>
            <a:r>
              <a:rPr lang="en-US" dirty="0"/>
              <a:t> o download da </a:t>
            </a:r>
            <a:r>
              <a:rPr lang="en-US" dirty="0" err="1"/>
              <a:t>versão</a:t>
            </a:r>
            <a:r>
              <a:rPr lang="en-US" dirty="0"/>
              <a:t> </a:t>
            </a:r>
            <a:r>
              <a:rPr lang="en-US" dirty="0" err="1"/>
              <a:t>atual</a:t>
            </a:r>
            <a:r>
              <a:rPr lang="en-US" dirty="0"/>
              <a:t> </a:t>
            </a:r>
            <a:r>
              <a:rPr lang="en-US" dirty="0" err="1"/>
              <a:t>estável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jquery.com</a:t>
            </a:r>
            <a:endParaRPr lang="en-US" dirty="0"/>
          </a:p>
          <a:p>
            <a:r>
              <a:rPr lang="en-US" dirty="0" err="1"/>
              <a:t>Acrescente</a:t>
            </a:r>
            <a:r>
              <a:rPr lang="en-US" dirty="0"/>
              <a:t> o </a:t>
            </a:r>
            <a:r>
              <a:rPr lang="en-US" dirty="0" err="1"/>
              <a:t>arquivo</a:t>
            </a:r>
            <a:r>
              <a:rPr lang="en-US" dirty="0"/>
              <a:t> </a:t>
            </a:r>
            <a:r>
              <a:rPr lang="en-US" dirty="0" err="1"/>
              <a:t>jquery.js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sua</a:t>
            </a:r>
            <a:r>
              <a:rPr lang="en-US" dirty="0"/>
              <a:t> </a:t>
            </a:r>
            <a:r>
              <a:rPr lang="en-US" dirty="0" err="1"/>
              <a:t>página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sz="1500" dirty="0">
                <a:latin typeface="Courier"/>
                <a:cs typeface="Courier"/>
              </a:rPr>
              <a:t>&lt;script </a:t>
            </a:r>
            <a:r>
              <a:rPr lang="en-US" sz="1500" dirty="0" err="1">
                <a:latin typeface="Courier"/>
                <a:cs typeface="Courier"/>
              </a:rPr>
              <a:t>src</a:t>
            </a:r>
            <a:r>
              <a:rPr lang="en-US" sz="1500" dirty="0">
                <a:latin typeface="Courier"/>
                <a:cs typeface="Courier"/>
              </a:rPr>
              <a:t>=“</a:t>
            </a:r>
            <a:r>
              <a:rPr lang="en-US" sz="1500" dirty="0" err="1">
                <a:latin typeface="Courier"/>
                <a:cs typeface="Courier"/>
              </a:rPr>
              <a:t>jquery.min.js</a:t>
            </a:r>
            <a:r>
              <a:rPr lang="en-US" sz="1500" dirty="0">
                <a:latin typeface="Courier"/>
                <a:cs typeface="Courier"/>
              </a:rPr>
              <a:t>”&gt;&lt;/script&gt;</a:t>
            </a:r>
          </a:p>
          <a:p>
            <a:pPr>
              <a:buNone/>
            </a:pPr>
            <a:endParaRPr lang="en-US" sz="1500" dirty="0">
              <a:latin typeface="Courier"/>
              <a:cs typeface="Courier"/>
            </a:endParaRPr>
          </a:p>
          <a:p>
            <a:pPr>
              <a:buNone/>
            </a:pPr>
            <a:endParaRPr lang="en-US" sz="1500" dirty="0">
              <a:latin typeface="Courier"/>
              <a:cs typeface="Courier"/>
            </a:endParaRPr>
          </a:p>
          <a:p>
            <a:pPr>
              <a:buNone/>
            </a:pPr>
            <a:r>
              <a:rPr lang="en-US" sz="1500" dirty="0">
                <a:latin typeface="Courier"/>
                <a:cs typeface="Courier"/>
              </a:rPr>
              <a:t>o </a:t>
            </a:r>
            <a:r>
              <a:rPr lang="en-US" sz="1500" dirty="0" err="1">
                <a:latin typeface="Courier"/>
                <a:cs typeface="Courier"/>
              </a:rPr>
              <a:t>atributo</a:t>
            </a:r>
            <a:r>
              <a:rPr lang="en-US" sz="1500" dirty="0">
                <a:latin typeface="Courier"/>
                <a:cs typeface="Courier"/>
              </a:rPr>
              <a:t> type=“text/</a:t>
            </a:r>
            <a:r>
              <a:rPr lang="en-US" sz="1500" dirty="0" err="1">
                <a:latin typeface="Courier"/>
                <a:cs typeface="Courier"/>
              </a:rPr>
              <a:t>javascript</a:t>
            </a:r>
            <a:r>
              <a:rPr lang="en-US" sz="1500" dirty="0">
                <a:latin typeface="Courier"/>
                <a:cs typeface="Courier"/>
              </a:rPr>
              <a:t>” </a:t>
            </a:r>
            <a:r>
              <a:rPr lang="en-US" sz="1500" dirty="0" err="1">
                <a:latin typeface="Courier"/>
                <a:cs typeface="Courier"/>
              </a:rPr>
              <a:t>não</a:t>
            </a: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err="1">
                <a:latin typeface="Courier"/>
                <a:cs typeface="Courier"/>
              </a:rPr>
              <a:t>é</a:t>
            </a: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err="1">
                <a:latin typeface="Courier"/>
                <a:cs typeface="Courier"/>
              </a:rPr>
              <a:t>mais</a:t>
            </a: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err="1">
                <a:latin typeface="Courier"/>
                <a:cs typeface="Courier"/>
              </a:rPr>
              <a:t>necessário</a:t>
            </a: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err="1">
                <a:latin typeface="Courier"/>
                <a:cs typeface="Courier"/>
              </a:rPr>
              <a:t>em</a:t>
            </a:r>
            <a:r>
              <a:rPr lang="en-US" sz="1500" dirty="0">
                <a:latin typeface="Courier"/>
                <a:cs typeface="Courier"/>
              </a:rPr>
              <a:t> HTML5</a:t>
            </a:r>
          </a:p>
        </p:txBody>
      </p:sp>
    </p:spTree>
    <p:extLst>
      <p:ext uri="{BB962C8B-B14F-4D97-AF65-F5344CB8AC3E}">
        <p14:creationId xmlns:p14="http://schemas.microsoft.com/office/powerpoint/2010/main" val="1289968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ctrTitle"/>
          </p:nvPr>
        </p:nvSpPr>
        <p:spPr>
          <a:xfrm>
            <a:off x="4113600" y="2878750"/>
            <a:ext cx="4505700" cy="11598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dirty="0"/>
              <a:t>jQuery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subTitle" idx="1"/>
          </p:nvPr>
        </p:nvSpPr>
        <p:spPr>
          <a:xfrm>
            <a:off x="4113600" y="3983050"/>
            <a:ext cx="4505700" cy="78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err="1"/>
              <a:t>Aplicações</a:t>
            </a:r>
            <a:endParaRPr lang="en" dirty="0"/>
          </a:p>
        </p:txBody>
      </p:sp>
      <p:sp>
        <p:nvSpPr>
          <p:cNvPr id="135" name="Shape 135"/>
          <p:cNvSpPr txBox="1"/>
          <p:nvPr/>
        </p:nvSpPr>
        <p:spPr>
          <a:xfrm>
            <a:off x="0" y="503350"/>
            <a:ext cx="3471300" cy="3818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0000" dirty="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06824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Sintaxe</a:t>
            </a:r>
            <a:r>
              <a:rPr lang="en-US" dirty="0"/>
              <a:t> </a:t>
            </a:r>
            <a:r>
              <a:rPr lang="en-US" dirty="0" err="1"/>
              <a:t>básica</a:t>
            </a:r>
            <a:r>
              <a:rPr lang="en-US" dirty="0"/>
              <a:t> </a:t>
            </a:r>
            <a:r>
              <a:rPr lang="en-US" dirty="0" err="1"/>
              <a:t>jQuery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maior</a:t>
            </a:r>
            <a:r>
              <a:rPr lang="en-US" dirty="0"/>
              <a:t> parte do </a:t>
            </a:r>
            <a:r>
              <a:rPr lang="en-US" dirty="0" err="1"/>
              <a:t>uso</a:t>
            </a:r>
            <a:r>
              <a:rPr lang="en-US" dirty="0"/>
              <a:t> do </a:t>
            </a:r>
            <a:r>
              <a:rPr lang="en-US" dirty="0" err="1"/>
              <a:t>Jquery</a:t>
            </a:r>
            <a:r>
              <a:rPr lang="en-US" dirty="0"/>
              <a:t> </a:t>
            </a:r>
            <a:r>
              <a:rPr lang="en-US" dirty="0" err="1"/>
              <a:t>trata</a:t>
            </a:r>
            <a:r>
              <a:rPr lang="en-US" dirty="0"/>
              <a:t> a </a:t>
            </a:r>
            <a:r>
              <a:rPr lang="en-US" dirty="0" err="1"/>
              <a:t>manipulação</a:t>
            </a:r>
            <a:r>
              <a:rPr lang="en-US" dirty="0"/>
              <a:t> de </a:t>
            </a:r>
            <a:r>
              <a:rPr lang="en-US" dirty="0" err="1"/>
              <a:t>elementos</a:t>
            </a:r>
            <a:r>
              <a:rPr lang="en-US" dirty="0"/>
              <a:t> HTML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executar</a:t>
            </a:r>
            <a:r>
              <a:rPr lang="en-US" dirty="0"/>
              <a:t> </a:t>
            </a:r>
            <a:r>
              <a:rPr lang="en-US" dirty="0" err="1"/>
              <a:t>algum</a:t>
            </a:r>
            <a:r>
              <a:rPr lang="en-US" dirty="0"/>
              <a:t> </a:t>
            </a:r>
            <a:r>
              <a:rPr lang="en-US" dirty="0" err="1"/>
              <a:t>evento</a:t>
            </a:r>
            <a:endParaRPr lang="en-US" dirty="0"/>
          </a:p>
          <a:p>
            <a:pPr lvl="1"/>
            <a:r>
              <a:rPr lang="en-US" dirty="0" err="1"/>
              <a:t>Eventos</a:t>
            </a:r>
            <a:endParaRPr lang="en-US" dirty="0"/>
          </a:p>
          <a:p>
            <a:pPr lvl="1"/>
            <a:r>
              <a:rPr lang="en-US" dirty="0" err="1"/>
              <a:t>Efeitos</a:t>
            </a:r>
            <a:endParaRPr lang="en-US" dirty="0"/>
          </a:p>
          <a:p>
            <a:pPr lvl="1"/>
            <a:r>
              <a:rPr lang="en-US" dirty="0" err="1"/>
              <a:t>Manipulação</a:t>
            </a:r>
            <a:r>
              <a:rPr lang="en-US" dirty="0"/>
              <a:t> de DOM</a:t>
            </a:r>
          </a:p>
          <a:p>
            <a:pPr lvl="1"/>
            <a:r>
              <a:rPr lang="en-US" dirty="0"/>
              <a:t>AJAX</a:t>
            </a:r>
          </a:p>
          <a:p>
            <a:pPr lvl="1"/>
            <a:r>
              <a:rPr lang="en-US" dirty="0"/>
              <a:t>Plugins</a:t>
            </a:r>
          </a:p>
        </p:txBody>
      </p:sp>
    </p:spTree>
    <p:extLst>
      <p:ext uri="{BB962C8B-B14F-4D97-AF65-F5344CB8AC3E}">
        <p14:creationId xmlns:p14="http://schemas.microsoft.com/office/powerpoint/2010/main" val="3532256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Seletores</a:t>
            </a:r>
            <a:r>
              <a:rPr lang="en-US" dirty="0"/>
              <a:t> </a:t>
            </a:r>
            <a:r>
              <a:rPr lang="en-US" dirty="0" err="1"/>
              <a:t>JQuery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$(</a:t>
            </a:r>
            <a:r>
              <a:rPr lang="en-US" sz="1800" dirty="0" err="1"/>
              <a:t>seletor</a:t>
            </a:r>
            <a:r>
              <a:rPr lang="en-US" sz="1800" dirty="0"/>
              <a:t>).</a:t>
            </a:r>
            <a:r>
              <a:rPr lang="en-US" sz="1800" dirty="0" err="1"/>
              <a:t>metodo</a:t>
            </a:r>
            <a:r>
              <a:rPr lang="en-US" sz="1800" dirty="0"/>
              <a:t>()</a:t>
            </a:r>
          </a:p>
          <a:p>
            <a:pPr lvl="1"/>
            <a:r>
              <a:rPr lang="en-US" sz="1500" dirty="0"/>
              <a:t>$ - define o </a:t>
            </a:r>
            <a:r>
              <a:rPr lang="en-US" sz="1500" dirty="0" err="1"/>
              <a:t>acesso</a:t>
            </a:r>
            <a:r>
              <a:rPr lang="en-US" sz="1500" dirty="0"/>
              <a:t> </a:t>
            </a:r>
            <a:r>
              <a:rPr lang="en-US" sz="1500" dirty="0" err="1"/>
              <a:t>ao</a:t>
            </a:r>
            <a:r>
              <a:rPr lang="en-US" sz="1500" dirty="0"/>
              <a:t> </a:t>
            </a:r>
            <a:r>
              <a:rPr lang="en-US" sz="1500" dirty="0" err="1"/>
              <a:t>objeto</a:t>
            </a:r>
            <a:r>
              <a:rPr lang="en-US" sz="1500" dirty="0"/>
              <a:t> </a:t>
            </a:r>
            <a:r>
              <a:rPr lang="en-US" sz="1500" dirty="0" err="1"/>
              <a:t>jQuery</a:t>
            </a:r>
            <a:endParaRPr lang="en-US" sz="1500" dirty="0"/>
          </a:p>
          <a:p>
            <a:pPr lvl="1"/>
            <a:r>
              <a:rPr lang="en-US" sz="1500" dirty="0" err="1"/>
              <a:t>seletor</a:t>
            </a:r>
            <a:r>
              <a:rPr lang="en-US" sz="1500" dirty="0"/>
              <a:t> – </a:t>
            </a:r>
            <a:r>
              <a:rPr lang="en-US" sz="1500" dirty="0" err="1"/>
              <a:t>elemento</a:t>
            </a:r>
            <a:r>
              <a:rPr lang="en-US" sz="1500" dirty="0"/>
              <a:t> a </a:t>
            </a:r>
            <a:r>
              <a:rPr lang="en-US" sz="1500" dirty="0" err="1"/>
              <a:t>ser</a:t>
            </a:r>
            <a:r>
              <a:rPr lang="en-US" sz="1500" dirty="0"/>
              <a:t> </a:t>
            </a:r>
            <a:r>
              <a:rPr lang="en-US" sz="1500" dirty="0" err="1"/>
              <a:t>manipulado</a:t>
            </a:r>
            <a:endParaRPr lang="en-US" sz="1500" dirty="0"/>
          </a:p>
          <a:p>
            <a:pPr lvl="1"/>
            <a:r>
              <a:rPr lang="en-US" sz="1500" dirty="0" err="1"/>
              <a:t>metodo</a:t>
            </a:r>
            <a:r>
              <a:rPr lang="en-US" sz="1500" dirty="0"/>
              <a:t>() – </a:t>
            </a:r>
            <a:r>
              <a:rPr lang="en-US" sz="1500" dirty="0" err="1"/>
              <a:t>método</a:t>
            </a:r>
            <a:r>
              <a:rPr lang="en-US" sz="1500" dirty="0"/>
              <a:t>/</a:t>
            </a:r>
            <a:r>
              <a:rPr lang="en-US" sz="1500" dirty="0" err="1"/>
              <a:t>ação</a:t>
            </a:r>
            <a:r>
              <a:rPr lang="en-US" sz="1500" dirty="0"/>
              <a:t> a </a:t>
            </a:r>
            <a:r>
              <a:rPr lang="en-US" sz="1500" dirty="0" err="1"/>
              <a:t>ser</a:t>
            </a:r>
            <a:r>
              <a:rPr lang="en-US" sz="1500" dirty="0"/>
              <a:t> </a:t>
            </a:r>
            <a:r>
              <a:rPr lang="en-US" sz="1500" dirty="0" err="1"/>
              <a:t>executado</a:t>
            </a:r>
            <a:r>
              <a:rPr lang="en-US" sz="1500" dirty="0"/>
              <a:t> </a:t>
            </a:r>
          </a:p>
          <a:p>
            <a:pPr lvl="1"/>
            <a:r>
              <a:rPr lang="en-US" sz="1500" dirty="0" err="1"/>
              <a:t>Exemplos</a:t>
            </a:r>
            <a:r>
              <a:rPr lang="en-US" sz="1500" dirty="0"/>
              <a:t>:</a:t>
            </a:r>
          </a:p>
          <a:p>
            <a:pPr marL="342900" lvl="1">
              <a:buNone/>
            </a:pPr>
            <a:endParaRPr lang="en-US" sz="1050" dirty="0"/>
          </a:p>
          <a:p>
            <a:pPr marL="63104" lvl="1">
              <a:buNone/>
            </a:pPr>
            <a:r>
              <a:rPr lang="en-US" sz="1500" dirty="0">
                <a:latin typeface="Courier"/>
                <a:cs typeface="Courier"/>
              </a:rPr>
              <a:t>$(</a:t>
            </a:r>
            <a:r>
              <a:rPr lang="en-US" sz="1500" b="1" dirty="0">
                <a:latin typeface="Courier"/>
                <a:cs typeface="Courier"/>
              </a:rPr>
              <a:t>this</a:t>
            </a:r>
            <a:r>
              <a:rPr lang="en-US" sz="1500" dirty="0">
                <a:latin typeface="Courier"/>
                <a:cs typeface="Courier"/>
              </a:rPr>
              <a:t>).hide(); </a:t>
            </a:r>
            <a:r>
              <a:rPr lang="en-US" sz="1500" dirty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rPr>
              <a:t>//</a:t>
            </a:r>
            <a:r>
              <a:rPr lang="en-US" sz="1500" dirty="0" err="1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rPr>
              <a:t>elemento</a:t>
            </a:r>
            <a:r>
              <a:rPr lang="en-US" sz="1500" dirty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sz="1500" dirty="0" err="1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rPr>
              <a:t>atual</a:t>
            </a:r>
            <a:endParaRPr lang="en-US" sz="1500" dirty="0">
              <a:solidFill>
                <a:schemeClr val="bg1">
                  <a:lumMod val="50000"/>
                </a:schemeClr>
              </a:solidFill>
              <a:latin typeface="Courier"/>
              <a:cs typeface="Courier"/>
            </a:endParaRPr>
          </a:p>
          <a:p>
            <a:pPr marL="63104" lvl="1">
              <a:buNone/>
            </a:pPr>
            <a:r>
              <a:rPr lang="en-US" sz="1500" dirty="0">
                <a:latin typeface="Courier"/>
                <a:cs typeface="Courier"/>
              </a:rPr>
              <a:t>$(“p”).hide(); </a:t>
            </a:r>
            <a:r>
              <a:rPr lang="en-US" sz="1500" dirty="0">
                <a:solidFill>
                  <a:srgbClr val="7F7F7F"/>
                </a:solidFill>
                <a:latin typeface="Courier"/>
                <a:cs typeface="Courier"/>
              </a:rPr>
              <a:t>//</a:t>
            </a:r>
            <a:r>
              <a:rPr lang="en-US" sz="1500" dirty="0" err="1">
                <a:solidFill>
                  <a:srgbClr val="7F7F7F"/>
                </a:solidFill>
                <a:latin typeface="Courier"/>
                <a:cs typeface="Courier"/>
              </a:rPr>
              <a:t>todos</a:t>
            </a:r>
            <a:r>
              <a:rPr lang="en-US" sz="1500" dirty="0">
                <a:solidFill>
                  <a:srgbClr val="7F7F7F"/>
                </a:solidFill>
                <a:latin typeface="Courier"/>
                <a:cs typeface="Courier"/>
              </a:rPr>
              <a:t> </a:t>
            </a:r>
            <a:r>
              <a:rPr lang="en-US" sz="1500" dirty="0" err="1">
                <a:solidFill>
                  <a:srgbClr val="7F7F7F"/>
                </a:solidFill>
                <a:latin typeface="Courier"/>
                <a:cs typeface="Courier"/>
              </a:rPr>
              <a:t>os</a:t>
            </a:r>
            <a:r>
              <a:rPr lang="en-US" sz="1500" dirty="0">
                <a:solidFill>
                  <a:srgbClr val="7F7F7F"/>
                </a:solidFill>
                <a:latin typeface="Courier"/>
                <a:cs typeface="Courier"/>
              </a:rPr>
              <a:t> </a:t>
            </a:r>
            <a:r>
              <a:rPr lang="en-US" sz="1500" dirty="0" err="1">
                <a:solidFill>
                  <a:srgbClr val="7F7F7F"/>
                </a:solidFill>
                <a:latin typeface="Courier"/>
                <a:cs typeface="Courier"/>
              </a:rPr>
              <a:t>parágrafos</a:t>
            </a:r>
            <a:r>
              <a:rPr lang="en-US" sz="1500" dirty="0">
                <a:solidFill>
                  <a:srgbClr val="7F7F7F"/>
                </a:solidFill>
                <a:latin typeface="Courier"/>
                <a:cs typeface="Courier"/>
              </a:rPr>
              <a:t> da </a:t>
            </a:r>
            <a:r>
              <a:rPr lang="en-US" sz="1500" dirty="0" err="1">
                <a:solidFill>
                  <a:srgbClr val="7F7F7F"/>
                </a:solidFill>
                <a:latin typeface="Courier"/>
                <a:cs typeface="Courier"/>
              </a:rPr>
              <a:t>página</a:t>
            </a:r>
            <a:endParaRPr lang="en-US" sz="1500" dirty="0">
              <a:solidFill>
                <a:srgbClr val="7F7F7F"/>
              </a:solidFill>
              <a:latin typeface="Courier"/>
              <a:cs typeface="Courier"/>
            </a:endParaRPr>
          </a:p>
          <a:p>
            <a:pPr marL="63104" lvl="1">
              <a:buNone/>
            </a:pPr>
            <a:r>
              <a:rPr lang="en-US" sz="1500" dirty="0">
                <a:latin typeface="Courier"/>
                <a:cs typeface="Courier"/>
              </a:rPr>
              <a:t>$(“.test”).hide(); </a:t>
            </a:r>
            <a:r>
              <a:rPr lang="en-US" sz="1500" dirty="0">
                <a:solidFill>
                  <a:srgbClr val="7F7F7F"/>
                </a:solidFill>
                <a:latin typeface="Courier"/>
                <a:cs typeface="Courier"/>
              </a:rPr>
              <a:t>//</a:t>
            </a:r>
            <a:r>
              <a:rPr lang="en-US" sz="1500" dirty="0" err="1">
                <a:solidFill>
                  <a:srgbClr val="7F7F7F"/>
                </a:solidFill>
                <a:latin typeface="Courier"/>
                <a:cs typeface="Courier"/>
              </a:rPr>
              <a:t>classe</a:t>
            </a:r>
            <a:r>
              <a:rPr lang="en-US" sz="1500" dirty="0">
                <a:solidFill>
                  <a:srgbClr val="7F7F7F"/>
                </a:solidFill>
                <a:latin typeface="Courier"/>
                <a:cs typeface="Courier"/>
              </a:rPr>
              <a:t> test</a:t>
            </a:r>
          </a:p>
          <a:p>
            <a:pPr marL="63104" lvl="1">
              <a:buNone/>
            </a:pPr>
            <a:r>
              <a:rPr lang="en-US" sz="1500" dirty="0">
                <a:latin typeface="Courier"/>
                <a:cs typeface="Courier"/>
              </a:rPr>
              <a:t>$(“#test”).hide(); </a:t>
            </a:r>
            <a:r>
              <a:rPr lang="en-US" sz="1500" dirty="0">
                <a:solidFill>
                  <a:srgbClr val="7F7F7F"/>
                </a:solidFill>
                <a:latin typeface="Courier"/>
                <a:cs typeface="Courier"/>
              </a:rPr>
              <a:t>//id=test</a:t>
            </a:r>
          </a:p>
          <a:p>
            <a:pPr lvl="0">
              <a:buClr>
                <a:srgbClr val="006666"/>
              </a:buClr>
            </a:pPr>
            <a:endParaRPr lang="en-US" sz="1050" b="1" dirty="0">
              <a:solidFill>
                <a:srgbClr val="800000"/>
              </a:solidFill>
            </a:endParaRPr>
          </a:p>
          <a:p>
            <a:pPr lvl="0">
              <a:buClr>
                <a:srgbClr val="006666"/>
              </a:buClr>
            </a:pPr>
            <a:r>
              <a:rPr lang="en-US" sz="1800" b="1" dirty="0" err="1">
                <a:solidFill>
                  <a:srgbClr val="800000"/>
                </a:solidFill>
              </a:rPr>
              <a:t>Os</a:t>
            </a:r>
            <a:r>
              <a:rPr lang="en-US" sz="1800" b="1" dirty="0">
                <a:solidFill>
                  <a:srgbClr val="800000"/>
                </a:solidFill>
              </a:rPr>
              <a:t> </a:t>
            </a:r>
            <a:r>
              <a:rPr lang="en-US" sz="1800" b="1" dirty="0" err="1">
                <a:solidFill>
                  <a:srgbClr val="800000"/>
                </a:solidFill>
              </a:rPr>
              <a:t>seletores</a:t>
            </a:r>
            <a:r>
              <a:rPr lang="en-US" sz="1800" b="1" dirty="0">
                <a:solidFill>
                  <a:srgbClr val="800000"/>
                </a:solidFill>
              </a:rPr>
              <a:t> </a:t>
            </a:r>
            <a:r>
              <a:rPr lang="en-US" sz="1800" b="1" dirty="0" err="1">
                <a:solidFill>
                  <a:srgbClr val="800000"/>
                </a:solidFill>
              </a:rPr>
              <a:t>são</a:t>
            </a:r>
            <a:r>
              <a:rPr lang="en-US" sz="1800" b="1" dirty="0">
                <a:solidFill>
                  <a:srgbClr val="800000"/>
                </a:solidFill>
              </a:rPr>
              <a:t> </a:t>
            </a:r>
            <a:r>
              <a:rPr lang="en-US" sz="1800" b="1" dirty="0" err="1">
                <a:solidFill>
                  <a:srgbClr val="800000"/>
                </a:solidFill>
              </a:rPr>
              <a:t>os</a:t>
            </a:r>
            <a:r>
              <a:rPr lang="en-US" sz="1800" b="1" dirty="0">
                <a:solidFill>
                  <a:srgbClr val="800000"/>
                </a:solidFill>
              </a:rPr>
              <a:t> </a:t>
            </a:r>
            <a:r>
              <a:rPr lang="en-US" sz="1800" b="1" dirty="0" err="1">
                <a:solidFill>
                  <a:srgbClr val="800000"/>
                </a:solidFill>
              </a:rPr>
              <a:t>mesmos</a:t>
            </a:r>
            <a:r>
              <a:rPr lang="en-US" sz="1800" b="1" dirty="0">
                <a:solidFill>
                  <a:srgbClr val="800000"/>
                </a:solidFill>
              </a:rPr>
              <a:t> do CSS</a:t>
            </a:r>
          </a:p>
          <a:p>
            <a:pPr marL="63104" lvl="1">
              <a:buNone/>
            </a:pPr>
            <a:endParaRPr lang="en-US" sz="1500" dirty="0">
              <a:solidFill>
                <a:srgbClr val="7F7F7F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110759700"/>
      </p:ext>
    </p:extLst>
  </p:cSld>
  <p:clrMapOvr>
    <a:masterClrMapping/>
  </p:clrMapOvr>
</p:sld>
</file>

<file path=ppt/theme/theme1.xml><?xml version="1.0" encoding="utf-8"?>
<a:theme xmlns:a="http://schemas.openxmlformats.org/drawingml/2006/main" name="Warwick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2777</TotalTime>
  <Words>901</Words>
  <Application>Microsoft Macintosh PowerPoint</Application>
  <PresentationFormat>Apresentação na tela (16:9)</PresentationFormat>
  <Paragraphs>173</Paragraphs>
  <Slides>20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9" baseType="lpstr">
      <vt:lpstr>Courier</vt:lpstr>
      <vt:lpstr>Nixie One</vt:lpstr>
      <vt:lpstr>Wingdings</vt:lpstr>
      <vt:lpstr>Garamond</vt:lpstr>
      <vt:lpstr>Arial</vt:lpstr>
      <vt:lpstr>Roboto Slab</vt:lpstr>
      <vt:lpstr>Courier New</vt:lpstr>
      <vt:lpstr>Verdana</vt:lpstr>
      <vt:lpstr>Warwick template</vt:lpstr>
      <vt:lpstr>Jquery Biblioteca JavaScript cross-browser</vt:lpstr>
      <vt:lpstr>Tabelas e Frames</vt:lpstr>
      <vt:lpstr>jQuery</vt:lpstr>
      <vt:lpstr>JQuery</vt:lpstr>
      <vt:lpstr>Simplificar código JavaScript</vt:lpstr>
      <vt:lpstr>Como usar JQuery</vt:lpstr>
      <vt:lpstr>jQuery</vt:lpstr>
      <vt:lpstr>Sintaxe básica jQuery</vt:lpstr>
      <vt:lpstr>Seletores JQuery</vt:lpstr>
      <vt:lpstr>Document Ready Event</vt:lpstr>
      <vt:lpstr>Eventos JQuery</vt:lpstr>
      <vt:lpstr>O método on()</vt:lpstr>
      <vt:lpstr>jQuery</vt:lpstr>
      <vt:lpstr>Efeitos JQuery</vt:lpstr>
      <vt:lpstr>Efeitos Hide &amp; Show, Toggle</vt:lpstr>
      <vt:lpstr>Efeito fade </vt:lpstr>
      <vt:lpstr>Efeito Slide</vt:lpstr>
      <vt:lpstr>Efeito Animation</vt:lpstr>
      <vt:lpstr>Efeito stop</vt:lpstr>
      <vt:lpstr>Jquery Biblioteca JavaScript cross-browser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Desenvolvimento Web</dc:title>
  <dc:creator>RAFAEL ELIAS DE LIMA ESCALFONI</dc:creator>
  <cp:lastModifiedBy>RAFAEL ELIAS DE LIMA ESCALFONI</cp:lastModifiedBy>
  <cp:revision>55</cp:revision>
  <dcterms:created xsi:type="dcterms:W3CDTF">2020-10-26T17:27:55Z</dcterms:created>
  <dcterms:modified xsi:type="dcterms:W3CDTF">2021-01-05T16:38:17Z</dcterms:modified>
</cp:coreProperties>
</file>