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20"/>
  </p:notesMasterIdLst>
  <p:sldIdLst>
    <p:sldId id="256" r:id="rId2"/>
    <p:sldId id="258" r:id="rId3"/>
    <p:sldId id="259" r:id="rId4"/>
    <p:sldId id="272" r:id="rId5"/>
    <p:sldId id="273" r:id="rId6"/>
    <p:sldId id="274" r:id="rId7"/>
    <p:sldId id="373" r:id="rId8"/>
    <p:sldId id="275" r:id="rId9"/>
    <p:sldId id="276" r:id="rId10"/>
    <p:sldId id="277" r:id="rId11"/>
    <p:sldId id="278" r:id="rId12"/>
    <p:sldId id="374" r:id="rId13"/>
    <p:sldId id="279" r:id="rId14"/>
    <p:sldId id="375" r:id="rId15"/>
    <p:sldId id="280" r:id="rId16"/>
    <p:sldId id="281" r:id="rId17"/>
    <p:sldId id="282" r:id="rId18"/>
    <p:sldId id="283" r:id="rId19"/>
  </p:sldIdLst>
  <p:sldSz cx="9144000" cy="5143500" type="screen16x9"/>
  <p:notesSz cx="6858000" cy="9144000"/>
  <p:embeddedFontLst>
    <p:embeddedFont>
      <p:font typeface="Garamond" panose="02020404030301010803" pitchFamily="18" charset="0"/>
      <p:regular r:id="rId21"/>
      <p:bold r:id="rId22"/>
      <p:italic r:id="rId23"/>
      <p:boldItalic r:id="rId24"/>
    </p:embeddedFont>
    <p:embeddedFont>
      <p:font typeface="Nixie One" panose="02000503080000020004" pitchFamily="2" charset="0"/>
      <p:regular r:id="rId25"/>
    </p:embeddedFont>
    <p:embeddedFont>
      <p:font typeface="Roboto Slab" pitchFamily="2" charset="0"/>
      <p:regular r:id="rId26"/>
      <p:bold r:id="rId2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FAEL ELIAS DE LIMA ESCALFONI" initials="REDLE" lastIdx="1" clrIdx="0">
    <p:extLst>
      <p:ext uri="{19B8F6BF-5375-455C-9EA6-DF929625EA0E}">
        <p15:presenceInfo xmlns:p15="http://schemas.microsoft.com/office/powerpoint/2012/main" userId="S::09794563714@cefet-rj.br::77e1fd9a-a5e0-466f-b856-a830925030c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F50E8E5-13C4-4F20-BEA6-21C34AFA7481}">
  <a:tblStyle styleId="{2F50E8E5-13C4-4F20-BEA6-21C34AFA748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903"/>
    <p:restoredTop sz="94893"/>
  </p:normalViewPr>
  <p:slideViewPr>
    <p:cSldViewPr snapToGrid="0" snapToObjects="1">
      <p:cViewPr varScale="1">
        <p:scale>
          <a:sx n="80" d="100"/>
          <a:sy n="80" d="100"/>
        </p:scale>
        <p:origin x="200" y="11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6.fntdata"/><Relationship Id="rId3" Type="http://schemas.openxmlformats.org/officeDocument/2006/relationships/slide" Target="slides/slide2.xml"/><Relationship Id="rId21" Type="http://schemas.openxmlformats.org/officeDocument/2006/relationships/font" Target="fonts/font1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5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4.fntdata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3.fntdata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2.fntdata"/><Relationship Id="rId27" Type="http://schemas.openxmlformats.org/officeDocument/2006/relationships/font" Target="fonts/font7.fntdata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Char char="●"/>
              <a:defRPr sz="1100"/>
            </a:lvl1pPr>
            <a:lvl2pPr lvl="1">
              <a:spcBef>
                <a:spcPts val="0"/>
              </a:spcBef>
              <a:buChar char="○"/>
              <a:defRPr sz="1100"/>
            </a:lvl2pPr>
            <a:lvl3pPr lvl="2">
              <a:spcBef>
                <a:spcPts val="0"/>
              </a:spcBef>
              <a:buChar char="■"/>
              <a:defRPr sz="1100"/>
            </a:lvl3pPr>
            <a:lvl4pPr lvl="3">
              <a:spcBef>
                <a:spcPts val="0"/>
              </a:spcBef>
              <a:buChar char="●"/>
              <a:defRPr sz="1100"/>
            </a:lvl4pPr>
            <a:lvl5pPr lvl="4">
              <a:spcBef>
                <a:spcPts val="0"/>
              </a:spcBef>
              <a:buChar char="○"/>
              <a:defRPr sz="1100"/>
            </a:lvl5pPr>
            <a:lvl6pPr lvl="5">
              <a:spcBef>
                <a:spcPts val="0"/>
              </a:spcBef>
              <a:buChar char="■"/>
              <a:defRPr sz="1100"/>
            </a:lvl6pPr>
            <a:lvl7pPr lvl="6">
              <a:spcBef>
                <a:spcPts val="0"/>
              </a:spcBef>
              <a:buChar char="●"/>
              <a:defRPr sz="1100"/>
            </a:lvl7pPr>
            <a:lvl8pPr lvl="7">
              <a:spcBef>
                <a:spcPts val="0"/>
              </a:spcBef>
              <a:buChar char="○"/>
              <a:defRPr sz="1100"/>
            </a:lvl8pPr>
            <a:lvl9pPr lvl="8">
              <a:spcBef>
                <a:spcPts val="0"/>
              </a:spcBef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Shape 1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615473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Shape 1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603412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Shape 1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82761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Shape 1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16929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/>
          <p:nvPr/>
        </p:nvSpPr>
        <p:spPr>
          <a:xfrm>
            <a:off x="0" y="4288500"/>
            <a:ext cx="9144000" cy="247500"/>
          </a:xfrm>
          <a:prstGeom prst="rect">
            <a:avLst/>
          </a:prstGeom>
          <a:solidFill>
            <a:srgbClr val="165751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" name="Shape 10"/>
          <p:cNvSpPr/>
          <p:nvPr/>
        </p:nvSpPr>
        <p:spPr>
          <a:xfrm>
            <a:off x="0" y="0"/>
            <a:ext cx="9144000" cy="530700"/>
          </a:xfrm>
          <a:prstGeom prst="rect">
            <a:avLst/>
          </a:prstGeom>
          <a:solidFill>
            <a:srgbClr val="18637B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solidFill>
                <a:srgbClr val="114454"/>
              </a:solidFill>
            </a:endParaRPr>
          </a:p>
        </p:txBody>
      </p:sp>
      <p:sp>
        <p:nvSpPr>
          <p:cNvPr id="11" name="Shape 11"/>
          <p:cNvSpPr/>
          <p:nvPr/>
        </p:nvSpPr>
        <p:spPr>
          <a:xfrm>
            <a:off x="0" y="500626"/>
            <a:ext cx="9144000" cy="3824100"/>
          </a:xfrm>
          <a:prstGeom prst="rect">
            <a:avLst/>
          </a:prstGeom>
          <a:solidFill>
            <a:srgbClr val="124057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" name="Shape 12"/>
          <p:cNvSpPr/>
          <p:nvPr/>
        </p:nvSpPr>
        <p:spPr>
          <a:xfrm>
            <a:off x="0" y="4493605"/>
            <a:ext cx="9144000" cy="118200"/>
          </a:xfrm>
          <a:prstGeom prst="rect">
            <a:avLst/>
          </a:prstGeom>
          <a:solidFill>
            <a:srgbClr val="3B8D61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" name="Shape 13"/>
          <p:cNvSpPr/>
          <p:nvPr/>
        </p:nvSpPr>
        <p:spPr>
          <a:xfrm>
            <a:off x="0" y="4584075"/>
            <a:ext cx="9144000" cy="559500"/>
          </a:xfrm>
          <a:prstGeom prst="rect">
            <a:avLst/>
          </a:prstGeom>
          <a:solidFill>
            <a:srgbClr val="94BF6E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ctrTitle"/>
          </p:nvPr>
        </p:nvSpPr>
        <p:spPr>
          <a:xfrm>
            <a:off x="685800" y="2601425"/>
            <a:ext cx="5810400" cy="11598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 algn="ctr">
              <a:spcBef>
                <a:spcPts val="0"/>
              </a:spcBef>
              <a:buSzPct val="100000"/>
              <a:defRPr sz="6000"/>
            </a:lvl2pPr>
            <a:lvl3pPr lvl="2" algn="ctr">
              <a:spcBef>
                <a:spcPts val="0"/>
              </a:spcBef>
              <a:buSzPct val="100000"/>
              <a:defRPr sz="6000"/>
            </a:lvl3pPr>
            <a:lvl4pPr lvl="3" algn="ctr">
              <a:spcBef>
                <a:spcPts val="0"/>
              </a:spcBef>
              <a:buSzPct val="100000"/>
              <a:defRPr sz="6000"/>
            </a:lvl4pPr>
            <a:lvl5pPr lvl="4" algn="ctr">
              <a:spcBef>
                <a:spcPts val="0"/>
              </a:spcBef>
              <a:buSzPct val="100000"/>
              <a:defRPr sz="6000"/>
            </a:lvl5pPr>
            <a:lvl6pPr lvl="5" algn="ctr">
              <a:spcBef>
                <a:spcPts val="0"/>
              </a:spcBef>
              <a:buSzPct val="100000"/>
              <a:defRPr sz="6000"/>
            </a:lvl6pPr>
            <a:lvl7pPr lvl="6" algn="ctr">
              <a:spcBef>
                <a:spcPts val="0"/>
              </a:spcBef>
              <a:buSzPct val="100000"/>
              <a:defRPr sz="6000"/>
            </a:lvl7pPr>
            <a:lvl8pPr lvl="7" algn="ctr">
              <a:spcBef>
                <a:spcPts val="0"/>
              </a:spcBef>
              <a:buSzPct val="100000"/>
              <a:defRPr sz="6000"/>
            </a:lvl8pPr>
            <a:lvl9pPr lvl="8" algn="ctr">
              <a:spcBef>
                <a:spcPts val="0"/>
              </a:spcBef>
              <a:buSzPct val="100000"/>
              <a:defRPr sz="6000"/>
            </a:lvl9pPr>
          </a:lstStyle>
          <a:p>
            <a:endParaRPr dirty="0"/>
          </a:p>
        </p:txBody>
      </p:sp>
      <p:sp>
        <p:nvSpPr>
          <p:cNvPr id="8" name="Shape 17">
            <a:extLst>
              <a:ext uri="{FF2B5EF4-FFF2-40B4-BE49-F238E27FC236}">
                <a16:creationId xmlns:a16="http://schemas.microsoft.com/office/drawing/2014/main" id="{01F09E5D-341B-6D45-9515-B99F999CD513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685800" y="3793574"/>
            <a:ext cx="4505700" cy="462576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rtl="0">
              <a:spcBef>
                <a:spcPts val="0"/>
              </a:spcBef>
              <a:buClr>
                <a:srgbClr val="94BF6E"/>
              </a:buClr>
              <a:buSzPct val="100000"/>
              <a:buNone/>
              <a:defRPr sz="1600" b="1">
                <a:solidFill>
                  <a:srgbClr val="94BF6E"/>
                </a:solidFill>
              </a:defRPr>
            </a:lvl1pPr>
            <a:lvl2pPr lvl="1" rtl="0">
              <a:spcBef>
                <a:spcPts val="0"/>
              </a:spcBef>
              <a:buClr>
                <a:srgbClr val="94BF6E"/>
              </a:buClr>
              <a:buSzPct val="100000"/>
              <a:buNone/>
              <a:defRPr sz="1800" b="1">
                <a:solidFill>
                  <a:srgbClr val="94BF6E"/>
                </a:solidFill>
              </a:defRPr>
            </a:lvl2pPr>
            <a:lvl3pPr lvl="2" rtl="0">
              <a:spcBef>
                <a:spcPts val="0"/>
              </a:spcBef>
              <a:buClr>
                <a:srgbClr val="94BF6E"/>
              </a:buClr>
              <a:buSzPct val="100000"/>
              <a:buNone/>
              <a:defRPr sz="1800" b="1">
                <a:solidFill>
                  <a:srgbClr val="94BF6E"/>
                </a:solidFill>
              </a:defRPr>
            </a:lvl3pPr>
            <a:lvl4pPr lvl="3" rtl="0">
              <a:spcBef>
                <a:spcPts val="0"/>
              </a:spcBef>
              <a:buClr>
                <a:srgbClr val="94BF6E"/>
              </a:buClr>
              <a:buNone/>
              <a:defRPr b="1">
                <a:solidFill>
                  <a:srgbClr val="94BF6E"/>
                </a:solidFill>
              </a:defRPr>
            </a:lvl4pPr>
            <a:lvl5pPr lvl="4" rtl="0">
              <a:spcBef>
                <a:spcPts val="0"/>
              </a:spcBef>
              <a:buClr>
                <a:srgbClr val="94BF6E"/>
              </a:buClr>
              <a:buNone/>
              <a:defRPr b="1">
                <a:solidFill>
                  <a:srgbClr val="94BF6E"/>
                </a:solidFill>
              </a:defRPr>
            </a:lvl5pPr>
            <a:lvl6pPr lvl="5" rtl="0">
              <a:spcBef>
                <a:spcPts val="0"/>
              </a:spcBef>
              <a:buClr>
                <a:srgbClr val="94BF6E"/>
              </a:buClr>
              <a:buNone/>
              <a:defRPr b="1">
                <a:solidFill>
                  <a:srgbClr val="94BF6E"/>
                </a:solidFill>
              </a:defRPr>
            </a:lvl6pPr>
            <a:lvl7pPr lvl="6" rtl="0">
              <a:spcBef>
                <a:spcPts val="0"/>
              </a:spcBef>
              <a:buClr>
                <a:srgbClr val="94BF6E"/>
              </a:buClr>
              <a:buNone/>
              <a:defRPr b="1">
                <a:solidFill>
                  <a:srgbClr val="94BF6E"/>
                </a:solidFill>
              </a:defRPr>
            </a:lvl7pPr>
            <a:lvl8pPr lvl="7" rtl="0">
              <a:spcBef>
                <a:spcPts val="0"/>
              </a:spcBef>
              <a:buClr>
                <a:srgbClr val="94BF6E"/>
              </a:buClr>
              <a:buNone/>
              <a:defRPr b="1">
                <a:solidFill>
                  <a:srgbClr val="94BF6E"/>
                </a:solidFill>
              </a:defRPr>
            </a:lvl8pPr>
            <a:lvl9pPr lvl="8" rtl="0">
              <a:spcBef>
                <a:spcPts val="0"/>
              </a:spcBef>
              <a:buClr>
                <a:srgbClr val="94BF6E"/>
              </a:buClr>
              <a:buNone/>
              <a:defRPr b="1">
                <a:solidFill>
                  <a:srgbClr val="94BF6E"/>
                </a:solidFill>
              </a:defRPr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ub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ctrTitle"/>
          </p:nvPr>
        </p:nvSpPr>
        <p:spPr>
          <a:xfrm>
            <a:off x="4113600" y="2878750"/>
            <a:ext cx="4505700" cy="11598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rtl="0">
              <a:spcBef>
                <a:spcPts val="0"/>
              </a:spcBef>
              <a:buClr>
                <a:srgbClr val="114454"/>
              </a:buClr>
              <a:buSzPct val="100000"/>
              <a:defRPr sz="4800">
                <a:solidFill>
                  <a:srgbClr val="114454"/>
                </a:solidFill>
              </a:defRPr>
            </a:lvl1pPr>
            <a:lvl2pPr lvl="1" rtl="0">
              <a:spcBef>
                <a:spcPts val="0"/>
              </a:spcBef>
              <a:buClr>
                <a:srgbClr val="114454"/>
              </a:buClr>
              <a:buSzPct val="100000"/>
              <a:defRPr sz="4800">
                <a:solidFill>
                  <a:srgbClr val="114454"/>
                </a:solidFill>
              </a:defRPr>
            </a:lvl2pPr>
            <a:lvl3pPr lvl="2" rtl="0">
              <a:spcBef>
                <a:spcPts val="0"/>
              </a:spcBef>
              <a:buClr>
                <a:srgbClr val="114454"/>
              </a:buClr>
              <a:buSzPct val="100000"/>
              <a:defRPr sz="4800">
                <a:solidFill>
                  <a:srgbClr val="114454"/>
                </a:solidFill>
              </a:defRPr>
            </a:lvl3pPr>
            <a:lvl4pPr lvl="3" rtl="0">
              <a:spcBef>
                <a:spcPts val="0"/>
              </a:spcBef>
              <a:buClr>
                <a:srgbClr val="114454"/>
              </a:buClr>
              <a:buSzPct val="100000"/>
              <a:defRPr sz="4800">
                <a:solidFill>
                  <a:srgbClr val="114454"/>
                </a:solidFill>
              </a:defRPr>
            </a:lvl4pPr>
            <a:lvl5pPr lvl="4" rtl="0">
              <a:spcBef>
                <a:spcPts val="0"/>
              </a:spcBef>
              <a:buClr>
                <a:srgbClr val="114454"/>
              </a:buClr>
              <a:buSzPct val="100000"/>
              <a:defRPr sz="4800">
                <a:solidFill>
                  <a:srgbClr val="114454"/>
                </a:solidFill>
              </a:defRPr>
            </a:lvl5pPr>
            <a:lvl6pPr lvl="5" rtl="0">
              <a:spcBef>
                <a:spcPts val="0"/>
              </a:spcBef>
              <a:buClr>
                <a:srgbClr val="114454"/>
              </a:buClr>
              <a:buSzPct val="100000"/>
              <a:defRPr sz="4800">
                <a:solidFill>
                  <a:srgbClr val="114454"/>
                </a:solidFill>
              </a:defRPr>
            </a:lvl6pPr>
            <a:lvl7pPr lvl="6" rtl="0">
              <a:spcBef>
                <a:spcPts val="0"/>
              </a:spcBef>
              <a:buClr>
                <a:srgbClr val="114454"/>
              </a:buClr>
              <a:buSzPct val="100000"/>
              <a:defRPr sz="4800">
                <a:solidFill>
                  <a:srgbClr val="114454"/>
                </a:solidFill>
              </a:defRPr>
            </a:lvl7pPr>
            <a:lvl8pPr lvl="7" rtl="0">
              <a:spcBef>
                <a:spcPts val="0"/>
              </a:spcBef>
              <a:buClr>
                <a:srgbClr val="114454"/>
              </a:buClr>
              <a:buSzPct val="100000"/>
              <a:defRPr sz="4800">
                <a:solidFill>
                  <a:srgbClr val="114454"/>
                </a:solidFill>
              </a:defRPr>
            </a:lvl8pPr>
            <a:lvl9pPr lvl="8" rtl="0">
              <a:spcBef>
                <a:spcPts val="0"/>
              </a:spcBef>
              <a:buClr>
                <a:srgbClr val="114454"/>
              </a:buClr>
              <a:buSzPct val="100000"/>
              <a:defRPr sz="4800">
                <a:solidFill>
                  <a:srgbClr val="114454"/>
                </a:solidFill>
              </a:defRPr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ubTitle" idx="1"/>
          </p:nvPr>
        </p:nvSpPr>
        <p:spPr>
          <a:xfrm>
            <a:off x="4113600" y="3983050"/>
            <a:ext cx="4505700" cy="7848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rtl="0">
              <a:spcBef>
                <a:spcPts val="0"/>
              </a:spcBef>
              <a:buClr>
                <a:srgbClr val="94BF6E"/>
              </a:buClr>
              <a:buSzPct val="100000"/>
              <a:buNone/>
              <a:defRPr sz="1800" b="1">
                <a:solidFill>
                  <a:srgbClr val="94BF6E"/>
                </a:solidFill>
              </a:defRPr>
            </a:lvl1pPr>
            <a:lvl2pPr lvl="1" rtl="0">
              <a:spcBef>
                <a:spcPts val="0"/>
              </a:spcBef>
              <a:buClr>
                <a:srgbClr val="94BF6E"/>
              </a:buClr>
              <a:buSzPct val="100000"/>
              <a:buNone/>
              <a:defRPr sz="1800" b="1">
                <a:solidFill>
                  <a:srgbClr val="94BF6E"/>
                </a:solidFill>
              </a:defRPr>
            </a:lvl2pPr>
            <a:lvl3pPr lvl="2" rtl="0">
              <a:spcBef>
                <a:spcPts val="0"/>
              </a:spcBef>
              <a:buClr>
                <a:srgbClr val="94BF6E"/>
              </a:buClr>
              <a:buSzPct val="100000"/>
              <a:buNone/>
              <a:defRPr sz="1800" b="1">
                <a:solidFill>
                  <a:srgbClr val="94BF6E"/>
                </a:solidFill>
              </a:defRPr>
            </a:lvl3pPr>
            <a:lvl4pPr lvl="3" rtl="0">
              <a:spcBef>
                <a:spcPts val="0"/>
              </a:spcBef>
              <a:buClr>
                <a:srgbClr val="94BF6E"/>
              </a:buClr>
              <a:buNone/>
              <a:defRPr b="1">
                <a:solidFill>
                  <a:srgbClr val="94BF6E"/>
                </a:solidFill>
              </a:defRPr>
            </a:lvl4pPr>
            <a:lvl5pPr lvl="4" rtl="0">
              <a:spcBef>
                <a:spcPts val="0"/>
              </a:spcBef>
              <a:buClr>
                <a:srgbClr val="94BF6E"/>
              </a:buClr>
              <a:buNone/>
              <a:defRPr b="1">
                <a:solidFill>
                  <a:srgbClr val="94BF6E"/>
                </a:solidFill>
              </a:defRPr>
            </a:lvl5pPr>
            <a:lvl6pPr lvl="5" rtl="0">
              <a:spcBef>
                <a:spcPts val="0"/>
              </a:spcBef>
              <a:buClr>
                <a:srgbClr val="94BF6E"/>
              </a:buClr>
              <a:buNone/>
              <a:defRPr b="1">
                <a:solidFill>
                  <a:srgbClr val="94BF6E"/>
                </a:solidFill>
              </a:defRPr>
            </a:lvl6pPr>
            <a:lvl7pPr lvl="6" rtl="0">
              <a:spcBef>
                <a:spcPts val="0"/>
              </a:spcBef>
              <a:buClr>
                <a:srgbClr val="94BF6E"/>
              </a:buClr>
              <a:buNone/>
              <a:defRPr b="1">
                <a:solidFill>
                  <a:srgbClr val="94BF6E"/>
                </a:solidFill>
              </a:defRPr>
            </a:lvl7pPr>
            <a:lvl8pPr lvl="7" rtl="0">
              <a:spcBef>
                <a:spcPts val="0"/>
              </a:spcBef>
              <a:buClr>
                <a:srgbClr val="94BF6E"/>
              </a:buClr>
              <a:buNone/>
              <a:defRPr b="1">
                <a:solidFill>
                  <a:srgbClr val="94BF6E"/>
                </a:solidFill>
              </a:defRPr>
            </a:lvl8pPr>
            <a:lvl9pPr lvl="8" rtl="0">
              <a:spcBef>
                <a:spcPts val="0"/>
              </a:spcBef>
              <a:buClr>
                <a:srgbClr val="94BF6E"/>
              </a:buClr>
              <a:buNone/>
              <a:defRPr b="1">
                <a:solidFill>
                  <a:srgbClr val="94BF6E"/>
                </a:solidFill>
              </a:defRPr>
            </a:lvl9pPr>
          </a:lstStyle>
          <a:p>
            <a:endParaRPr dirty="0"/>
          </a:p>
        </p:txBody>
      </p:sp>
      <p:sp>
        <p:nvSpPr>
          <p:cNvPr id="18" name="Shape 18"/>
          <p:cNvSpPr/>
          <p:nvPr/>
        </p:nvSpPr>
        <p:spPr>
          <a:xfrm>
            <a:off x="0" y="4288499"/>
            <a:ext cx="3474300" cy="247500"/>
          </a:xfrm>
          <a:prstGeom prst="rect">
            <a:avLst/>
          </a:prstGeom>
          <a:solidFill>
            <a:srgbClr val="165751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9" name="Shape 19"/>
          <p:cNvSpPr/>
          <p:nvPr/>
        </p:nvSpPr>
        <p:spPr>
          <a:xfrm>
            <a:off x="0" y="0"/>
            <a:ext cx="3474300" cy="530700"/>
          </a:xfrm>
          <a:prstGeom prst="rect">
            <a:avLst/>
          </a:prstGeom>
          <a:solidFill>
            <a:srgbClr val="18637B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solidFill>
                <a:srgbClr val="114454"/>
              </a:solidFill>
            </a:endParaRPr>
          </a:p>
        </p:txBody>
      </p:sp>
      <p:sp>
        <p:nvSpPr>
          <p:cNvPr id="20" name="Shape 20"/>
          <p:cNvSpPr/>
          <p:nvPr/>
        </p:nvSpPr>
        <p:spPr>
          <a:xfrm>
            <a:off x="0" y="500626"/>
            <a:ext cx="3474300" cy="3824100"/>
          </a:xfrm>
          <a:prstGeom prst="rect">
            <a:avLst/>
          </a:prstGeom>
          <a:solidFill>
            <a:srgbClr val="124057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1" name="Shape 21"/>
          <p:cNvSpPr/>
          <p:nvPr/>
        </p:nvSpPr>
        <p:spPr>
          <a:xfrm>
            <a:off x="0" y="4493604"/>
            <a:ext cx="3474300" cy="118200"/>
          </a:xfrm>
          <a:prstGeom prst="rect">
            <a:avLst/>
          </a:prstGeom>
          <a:solidFill>
            <a:srgbClr val="3B8D61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2" name="Shape 22"/>
          <p:cNvSpPr/>
          <p:nvPr/>
        </p:nvSpPr>
        <p:spPr>
          <a:xfrm>
            <a:off x="0" y="4584075"/>
            <a:ext cx="3474300" cy="559500"/>
          </a:xfrm>
          <a:prstGeom prst="rect">
            <a:avLst/>
          </a:prstGeom>
          <a:solidFill>
            <a:srgbClr val="94BF6E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dirty="0"/>
              <a:t>Clique para editar os estilos do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6FC99CD8-8BCD-2B4C-A07B-0BF24E2B9E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AD3A66-09B7-F34A-88FD-F73AFECA296A}" type="datetimeFigureOut">
              <a:rPr lang="pt-BR" altLang="pt-BR"/>
              <a:pPr/>
              <a:t>11/01/2021</a:t>
            </a:fld>
            <a:endParaRPr lang="pt-BR" altLang="pt-BR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4A7B506E-42E4-4F44-8F8F-B5D8963715A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A4E2284A-C481-424E-8B5E-2797C1E64C1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5928A7-4D90-7A40-B157-0928FBAF473E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763095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+ 1 column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/>
        </p:nvSpPr>
        <p:spPr>
          <a:xfrm>
            <a:off x="0" y="0"/>
            <a:ext cx="247200" cy="530700"/>
          </a:xfrm>
          <a:prstGeom prst="rect">
            <a:avLst/>
          </a:prstGeom>
          <a:solidFill>
            <a:srgbClr val="18637B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solidFill>
                <a:srgbClr val="114454"/>
              </a:solidFill>
            </a:endParaRPr>
          </a:p>
        </p:txBody>
      </p:sp>
      <p:sp>
        <p:nvSpPr>
          <p:cNvPr id="33" name="Shape 33"/>
          <p:cNvSpPr/>
          <p:nvPr/>
        </p:nvSpPr>
        <p:spPr>
          <a:xfrm>
            <a:off x="0" y="500625"/>
            <a:ext cx="4572000" cy="1058700"/>
          </a:xfrm>
          <a:prstGeom prst="rect">
            <a:avLst/>
          </a:prstGeom>
          <a:solidFill>
            <a:srgbClr val="124057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4" name="Shape 34"/>
          <p:cNvSpPr/>
          <p:nvPr/>
        </p:nvSpPr>
        <p:spPr>
          <a:xfrm>
            <a:off x="0" y="1553406"/>
            <a:ext cx="247200" cy="1532700"/>
          </a:xfrm>
          <a:prstGeom prst="rect">
            <a:avLst/>
          </a:prstGeom>
          <a:solidFill>
            <a:srgbClr val="165751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5" name="Shape 35"/>
          <p:cNvSpPr/>
          <p:nvPr/>
        </p:nvSpPr>
        <p:spPr>
          <a:xfrm>
            <a:off x="0" y="3086100"/>
            <a:ext cx="247200" cy="605400"/>
          </a:xfrm>
          <a:prstGeom prst="rect">
            <a:avLst/>
          </a:prstGeom>
          <a:solidFill>
            <a:srgbClr val="3B8D61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6" name="Shape 36"/>
          <p:cNvSpPr/>
          <p:nvPr/>
        </p:nvSpPr>
        <p:spPr>
          <a:xfrm>
            <a:off x="0" y="3691500"/>
            <a:ext cx="247200" cy="1452000"/>
          </a:xfrm>
          <a:prstGeom prst="rect">
            <a:avLst/>
          </a:prstGeom>
          <a:solidFill>
            <a:srgbClr val="94BF6E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37" name="Shape 37"/>
          <p:cNvCxnSpPr/>
          <p:nvPr/>
        </p:nvCxnSpPr>
        <p:spPr>
          <a:xfrm>
            <a:off x="1037450" y="809725"/>
            <a:ext cx="0" cy="470700"/>
          </a:xfrm>
          <a:prstGeom prst="straightConnector1">
            <a:avLst/>
          </a:prstGeom>
          <a:noFill/>
          <a:ln w="9525" cap="flat" cmpd="sng">
            <a:solidFill>
              <a:srgbClr val="18637B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38" name="Shape 38"/>
          <p:cNvSpPr txBox="1">
            <a:spLocks noGrp="1"/>
          </p:cNvSpPr>
          <p:nvPr>
            <p:ph type="title"/>
          </p:nvPr>
        </p:nvSpPr>
        <p:spPr>
          <a:xfrm>
            <a:off x="1146025" y="530725"/>
            <a:ext cx="3208800" cy="10287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39" name="Shape 39"/>
          <p:cNvSpPr txBox="1">
            <a:spLocks noGrp="1"/>
          </p:cNvSpPr>
          <p:nvPr>
            <p:ph type="body" idx="1" hasCustomPrompt="1"/>
          </p:nvPr>
        </p:nvSpPr>
        <p:spPr>
          <a:xfrm>
            <a:off x="374904" y="1767275"/>
            <a:ext cx="8311921" cy="3158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marL="355600" lvl="0" indent="-355600">
              <a:spcBef>
                <a:spcPts val="0"/>
              </a:spcBef>
              <a:buSzPct val="100000"/>
              <a:buNone/>
              <a:tabLst/>
              <a:defRPr sz="2000">
                <a:latin typeface="Garamond" panose="02020404030301010803" pitchFamily="18" charset="0"/>
              </a:defRPr>
            </a:lvl1pPr>
            <a:lvl2pPr marL="407988" marR="0" lvl="1" indent="-254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Wingdings" pitchFamily="2" charset="2"/>
              <a:buChar char="§"/>
              <a:tabLst/>
              <a:defRPr sz="2000">
                <a:latin typeface="Garamond" panose="02020404030301010803" pitchFamily="18" charset="0"/>
              </a:defRPr>
            </a:lvl2pPr>
            <a:lvl3pPr lvl="2">
              <a:spcBef>
                <a:spcPts val="0"/>
              </a:spcBef>
              <a:buSzPct val="100000"/>
              <a:defRPr sz="2800"/>
            </a:lvl3pPr>
            <a:lvl4pPr lvl="3">
              <a:spcBef>
                <a:spcPts val="0"/>
              </a:spcBef>
              <a:buSzPct val="100000"/>
              <a:defRPr sz="2800"/>
            </a:lvl4pPr>
            <a:lvl5pPr lvl="4">
              <a:spcBef>
                <a:spcPts val="0"/>
              </a:spcBef>
              <a:buSzPct val="100000"/>
              <a:defRPr sz="2800"/>
            </a:lvl5pPr>
            <a:lvl6pPr lvl="5">
              <a:spcBef>
                <a:spcPts val="0"/>
              </a:spcBef>
              <a:buSzPct val="100000"/>
              <a:defRPr sz="2800"/>
            </a:lvl6pPr>
            <a:lvl7pPr lvl="6">
              <a:spcBef>
                <a:spcPts val="0"/>
              </a:spcBef>
              <a:buSzPct val="100000"/>
              <a:defRPr sz="2800"/>
            </a:lvl7pPr>
            <a:lvl8pPr marL="669925" lvl="7" indent="-307975">
              <a:spcBef>
                <a:spcPts val="0"/>
              </a:spcBef>
              <a:buSzPct val="100000"/>
              <a:tabLst/>
              <a:defRPr sz="1600"/>
            </a:lvl8pPr>
            <a:lvl9pPr lvl="8">
              <a:spcBef>
                <a:spcPts val="0"/>
              </a:spcBef>
              <a:buSzPct val="100000"/>
              <a:defRPr sz="2800"/>
            </a:lvl9pPr>
          </a:lstStyle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ct val="100000"/>
              <a:buFont typeface="Nixie One"/>
              <a:buChar char="▫"/>
              <a:tabLst/>
              <a:defRPr/>
            </a:pPr>
            <a:r>
              <a:rPr lang="pt-BR" dirty="0"/>
              <a:t>Clique para editar os estilos do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7"/>
            <a:r>
              <a:rPr lang="pt-BR" dirty="0"/>
              <a:t>Terceiro nível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99385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style A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/>
          <p:nvPr/>
        </p:nvSpPr>
        <p:spPr>
          <a:xfrm>
            <a:off x="0" y="1148250"/>
            <a:ext cx="9144000" cy="2847000"/>
          </a:xfrm>
          <a:prstGeom prst="rect">
            <a:avLst/>
          </a:prstGeom>
          <a:solidFill>
            <a:srgbClr val="165751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4" name="Shape 84"/>
          <p:cNvSpPr/>
          <p:nvPr/>
        </p:nvSpPr>
        <p:spPr>
          <a:xfrm>
            <a:off x="0" y="0"/>
            <a:ext cx="9144000" cy="530700"/>
          </a:xfrm>
          <a:prstGeom prst="rect">
            <a:avLst/>
          </a:prstGeom>
          <a:solidFill>
            <a:srgbClr val="18637B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solidFill>
                <a:srgbClr val="114454"/>
              </a:solidFill>
            </a:endParaRPr>
          </a:p>
        </p:txBody>
      </p:sp>
      <p:sp>
        <p:nvSpPr>
          <p:cNvPr id="85" name="Shape 85"/>
          <p:cNvSpPr/>
          <p:nvPr/>
        </p:nvSpPr>
        <p:spPr>
          <a:xfrm>
            <a:off x="0" y="500625"/>
            <a:ext cx="9144000" cy="732000"/>
          </a:xfrm>
          <a:prstGeom prst="rect">
            <a:avLst/>
          </a:prstGeom>
          <a:solidFill>
            <a:srgbClr val="124057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6" name="Shape 86"/>
          <p:cNvSpPr/>
          <p:nvPr/>
        </p:nvSpPr>
        <p:spPr>
          <a:xfrm>
            <a:off x="0" y="3962800"/>
            <a:ext cx="9144000" cy="370200"/>
          </a:xfrm>
          <a:prstGeom prst="rect">
            <a:avLst/>
          </a:prstGeom>
          <a:solidFill>
            <a:srgbClr val="3B8D61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7" name="Shape 87"/>
          <p:cNvSpPr/>
          <p:nvPr/>
        </p:nvSpPr>
        <p:spPr>
          <a:xfrm>
            <a:off x="0" y="4333125"/>
            <a:ext cx="9144000" cy="810300"/>
          </a:xfrm>
          <a:prstGeom prst="rect">
            <a:avLst/>
          </a:prstGeom>
          <a:solidFill>
            <a:srgbClr val="94BF6E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40988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1146025" y="530725"/>
            <a:ext cx="3208800" cy="1028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1146025" y="1767275"/>
            <a:ext cx="7540800" cy="3158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600"/>
              </a:spcBef>
              <a:buClr>
                <a:srgbClr val="114454"/>
              </a:buClr>
              <a:buSzPct val="100000"/>
              <a:buFont typeface="Nixie One"/>
              <a:buChar char="▪"/>
              <a:defRPr sz="30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1pPr>
            <a:lvl2pPr lvl="1">
              <a:spcBef>
                <a:spcPts val="480"/>
              </a:spcBef>
              <a:buClr>
                <a:srgbClr val="114454"/>
              </a:buClr>
              <a:buSzPct val="100000"/>
              <a:buFont typeface="Nixie One"/>
              <a:buChar char="▫"/>
              <a:defRPr sz="24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2pPr>
            <a:lvl3pPr lvl="2">
              <a:spcBef>
                <a:spcPts val="480"/>
              </a:spcBef>
              <a:buClr>
                <a:srgbClr val="114454"/>
              </a:buClr>
              <a:buSzPct val="100000"/>
              <a:buFont typeface="Nixie One"/>
              <a:buChar char="■"/>
              <a:defRPr sz="24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3pPr>
            <a:lvl4pPr lvl="3">
              <a:spcBef>
                <a:spcPts val="360"/>
              </a:spcBef>
              <a:buClr>
                <a:srgbClr val="114454"/>
              </a:buClr>
              <a:buSzPct val="100000"/>
              <a:buFont typeface="Nixie One"/>
              <a:buChar char="●"/>
              <a:defRPr sz="18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4pPr>
            <a:lvl5pPr lvl="4">
              <a:spcBef>
                <a:spcPts val="360"/>
              </a:spcBef>
              <a:buClr>
                <a:srgbClr val="114454"/>
              </a:buClr>
              <a:buSzPct val="100000"/>
              <a:buFont typeface="Nixie One"/>
              <a:buChar char="○"/>
              <a:defRPr sz="18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5pPr>
            <a:lvl6pPr lvl="5">
              <a:spcBef>
                <a:spcPts val="360"/>
              </a:spcBef>
              <a:buClr>
                <a:srgbClr val="114454"/>
              </a:buClr>
              <a:buSzPct val="100000"/>
              <a:buFont typeface="Nixie One"/>
              <a:buChar char="■"/>
              <a:defRPr sz="18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6pPr>
            <a:lvl7pPr lvl="6">
              <a:spcBef>
                <a:spcPts val="360"/>
              </a:spcBef>
              <a:buClr>
                <a:srgbClr val="114454"/>
              </a:buClr>
              <a:buSzPct val="100000"/>
              <a:buFont typeface="Nixie One"/>
              <a:buChar char="●"/>
              <a:defRPr sz="18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7pPr>
            <a:lvl8pPr lvl="7">
              <a:spcBef>
                <a:spcPts val="360"/>
              </a:spcBef>
              <a:buClr>
                <a:srgbClr val="114454"/>
              </a:buClr>
              <a:buSzPct val="100000"/>
              <a:buFont typeface="Nixie One"/>
              <a:buChar char="○"/>
              <a:defRPr sz="18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8pPr>
            <a:lvl9pPr lvl="8">
              <a:spcBef>
                <a:spcPts val="360"/>
              </a:spcBef>
              <a:buClr>
                <a:srgbClr val="114454"/>
              </a:buClr>
              <a:buSzPct val="100000"/>
              <a:buFont typeface="Nixie One"/>
              <a:buChar char="■"/>
              <a:defRPr sz="18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9pPr>
          </a:lstStyle>
          <a:p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60" r:id="rId3"/>
    <p:sldLayoutId id="2147483661" r:id="rId4"/>
    <p:sldLayoutId id="2147483663" r:id="rId5"/>
  </p:sldLayoutIdLst>
  <p:transition>
    <p:fade thruBlk="1"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ctrTitle"/>
          </p:nvPr>
        </p:nvSpPr>
        <p:spPr>
          <a:xfrm>
            <a:off x="685799" y="2648266"/>
            <a:ext cx="8257233" cy="115980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4400" dirty="0"/>
              <a:t>jQuery e </a:t>
            </a:r>
            <a:r>
              <a:rPr lang="en" sz="4400" dirty="0" err="1"/>
              <a:t>Manipulação</a:t>
            </a:r>
            <a:r>
              <a:rPr lang="en" sz="4400" dirty="0"/>
              <a:t> do DOM</a:t>
            </a:r>
          </a:p>
        </p:txBody>
      </p:sp>
      <p:sp>
        <p:nvSpPr>
          <p:cNvPr id="2" name="Subtítulo 1">
            <a:extLst>
              <a:ext uri="{FF2B5EF4-FFF2-40B4-BE49-F238E27FC236}">
                <a16:creationId xmlns:a16="http://schemas.microsoft.com/office/drawing/2014/main" id="{5E4C26A1-5B5F-6E49-BF52-E0B508D3F9A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Professor Rafael Escalfoni</a:t>
            </a:r>
          </a:p>
        </p:txBody>
      </p:sp>
      <p:grpSp>
        <p:nvGrpSpPr>
          <p:cNvPr id="99" name="Shape 99"/>
          <p:cNvGrpSpPr/>
          <p:nvPr/>
        </p:nvGrpSpPr>
        <p:grpSpPr>
          <a:xfrm>
            <a:off x="753267" y="1029785"/>
            <a:ext cx="964541" cy="1011307"/>
            <a:chOff x="5961125" y="1623900"/>
            <a:chExt cx="427450" cy="448175"/>
          </a:xfrm>
        </p:grpSpPr>
        <p:sp>
          <p:nvSpPr>
            <p:cNvPr id="100" name="Shape 100"/>
            <p:cNvSpPr/>
            <p:nvPr/>
          </p:nvSpPr>
          <p:spPr>
            <a:xfrm>
              <a:off x="5961125" y="1678700"/>
              <a:ext cx="376925" cy="376925"/>
            </a:xfrm>
            <a:custGeom>
              <a:avLst/>
              <a:gdLst/>
              <a:ahLst/>
              <a:cxnLst/>
              <a:rect l="0" t="0" r="0" b="0"/>
              <a:pathLst>
                <a:path w="15077" h="15077" fill="none" extrusionOk="0">
                  <a:moveTo>
                    <a:pt x="11813" y="1340"/>
                  </a:moveTo>
                  <a:lnTo>
                    <a:pt x="11813" y="1340"/>
                  </a:lnTo>
                  <a:lnTo>
                    <a:pt x="11350" y="1024"/>
                  </a:lnTo>
                  <a:lnTo>
                    <a:pt x="10863" y="780"/>
                  </a:lnTo>
                  <a:lnTo>
                    <a:pt x="10351" y="537"/>
                  </a:lnTo>
                  <a:lnTo>
                    <a:pt x="9816" y="342"/>
                  </a:lnTo>
                  <a:lnTo>
                    <a:pt x="9280" y="196"/>
                  </a:lnTo>
                  <a:lnTo>
                    <a:pt x="8720" y="98"/>
                  </a:lnTo>
                  <a:lnTo>
                    <a:pt x="8135" y="25"/>
                  </a:lnTo>
                  <a:lnTo>
                    <a:pt x="7551" y="1"/>
                  </a:lnTo>
                  <a:lnTo>
                    <a:pt x="7551" y="1"/>
                  </a:lnTo>
                  <a:lnTo>
                    <a:pt x="7161" y="1"/>
                  </a:lnTo>
                  <a:lnTo>
                    <a:pt x="6771" y="50"/>
                  </a:lnTo>
                  <a:lnTo>
                    <a:pt x="6406" y="98"/>
                  </a:lnTo>
                  <a:lnTo>
                    <a:pt x="6041" y="147"/>
                  </a:lnTo>
                  <a:lnTo>
                    <a:pt x="5675" y="244"/>
                  </a:lnTo>
                  <a:lnTo>
                    <a:pt x="5310" y="342"/>
                  </a:lnTo>
                  <a:lnTo>
                    <a:pt x="4969" y="464"/>
                  </a:lnTo>
                  <a:lnTo>
                    <a:pt x="4628" y="585"/>
                  </a:lnTo>
                  <a:lnTo>
                    <a:pt x="4287" y="731"/>
                  </a:lnTo>
                  <a:lnTo>
                    <a:pt x="3970" y="902"/>
                  </a:lnTo>
                  <a:lnTo>
                    <a:pt x="3654" y="1097"/>
                  </a:lnTo>
                  <a:lnTo>
                    <a:pt x="3337" y="1292"/>
                  </a:lnTo>
                  <a:lnTo>
                    <a:pt x="3045" y="1486"/>
                  </a:lnTo>
                  <a:lnTo>
                    <a:pt x="2753" y="1730"/>
                  </a:lnTo>
                  <a:lnTo>
                    <a:pt x="2485" y="1949"/>
                  </a:lnTo>
                  <a:lnTo>
                    <a:pt x="2217" y="2217"/>
                  </a:lnTo>
                  <a:lnTo>
                    <a:pt x="1973" y="2461"/>
                  </a:lnTo>
                  <a:lnTo>
                    <a:pt x="1730" y="2753"/>
                  </a:lnTo>
                  <a:lnTo>
                    <a:pt x="1510" y="3021"/>
                  </a:lnTo>
                  <a:lnTo>
                    <a:pt x="1291" y="3313"/>
                  </a:lnTo>
                  <a:lnTo>
                    <a:pt x="1096" y="3630"/>
                  </a:lnTo>
                  <a:lnTo>
                    <a:pt x="926" y="3946"/>
                  </a:lnTo>
                  <a:lnTo>
                    <a:pt x="755" y="4263"/>
                  </a:lnTo>
                  <a:lnTo>
                    <a:pt x="609" y="4604"/>
                  </a:lnTo>
                  <a:lnTo>
                    <a:pt x="463" y="4945"/>
                  </a:lnTo>
                  <a:lnTo>
                    <a:pt x="341" y="5286"/>
                  </a:lnTo>
                  <a:lnTo>
                    <a:pt x="244" y="5651"/>
                  </a:lnTo>
                  <a:lnTo>
                    <a:pt x="171" y="6016"/>
                  </a:lnTo>
                  <a:lnTo>
                    <a:pt x="98" y="6382"/>
                  </a:lnTo>
                  <a:lnTo>
                    <a:pt x="49" y="6771"/>
                  </a:lnTo>
                  <a:lnTo>
                    <a:pt x="25" y="7137"/>
                  </a:lnTo>
                  <a:lnTo>
                    <a:pt x="0" y="7526"/>
                  </a:lnTo>
                  <a:lnTo>
                    <a:pt x="0" y="7526"/>
                  </a:lnTo>
                  <a:lnTo>
                    <a:pt x="25" y="7916"/>
                  </a:lnTo>
                  <a:lnTo>
                    <a:pt x="49" y="8306"/>
                  </a:lnTo>
                  <a:lnTo>
                    <a:pt x="98" y="8671"/>
                  </a:lnTo>
                  <a:lnTo>
                    <a:pt x="171" y="9061"/>
                  </a:lnTo>
                  <a:lnTo>
                    <a:pt x="244" y="9426"/>
                  </a:lnTo>
                  <a:lnTo>
                    <a:pt x="341" y="9767"/>
                  </a:lnTo>
                  <a:lnTo>
                    <a:pt x="463" y="10132"/>
                  </a:lnTo>
                  <a:lnTo>
                    <a:pt x="609" y="10473"/>
                  </a:lnTo>
                  <a:lnTo>
                    <a:pt x="755" y="10790"/>
                  </a:lnTo>
                  <a:lnTo>
                    <a:pt x="926" y="11131"/>
                  </a:lnTo>
                  <a:lnTo>
                    <a:pt x="1096" y="11448"/>
                  </a:lnTo>
                  <a:lnTo>
                    <a:pt x="1291" y="11740"/>
                  </a:lnTo>
                  <a:lnTo>
                    <a:pt x="1510" y="12032"/>
                  </a:lnTo>
                  <a:lnTo>
                    <a:pt x="1730" y="12324"/>
                  </a:lnTo>
                  <a:lnTo>
                    <a:pt x="1973" y="12592"/>
                  </a:lnTo>
                  <a:lnTo>
                    <a:pt x="2217" y="12860"/>
                  </a:lnTo>
                  <a:lnTo>
                    <a:pt x="2485" y="13104"/>
                  </a:lnTo>
                  <a:lnTo>
                    <a:pt x="2753" y="13347"/>
                  </a:lnTo>
                  <a:lnTo>
                    <a:pt x="3045" y="13567"/>
                  </a:lnTo>
                  <a:lnTo>
                    <a:pt x="3337" y="13786"/>
                  </a:lnTo>
                  <a:lnTo>
                    <a:pt x="3654" y="13981"/>
                  </a:lnTo>
                  <a:lnTo>
                    <a:pt x="3970" y="14151"/>
                  </a:lnTo>
                  <a:lnTo>
                    <a:pt x="4287" y="14322"/>
                  </a:lnTo>
                  <a:lnTo>
                    <a:pt x="4628" y="14468"/>
                  </a:lnTo>
                  <a:lnTo>
                    <a:pt x="4969" y="14614"/>
                  </a:lnTo>
                  <a:lnTo>
                    <a:pt x="5310" y="14736"/>
                  </a:lnTo>
                  <a:lnTo>
                    <a:pt x="5675" y="14833"/>
                  </a:lnTo>
                  <a:lnTo>
                    <a:pt x="6041" y="14906"/>
                  </a:lnTo>
                  <a:lnTo>
                    <a:pt x="6406" y="14979"/>
                  </a:lnTo>
                  <a:lnTo>
                    <a:pt x="6771" y="15028"/>
                  </a:lnTo>
                  <a:lnTo>
                    <a:pt x="7161" y="15052"/>
                  </a:lnTo>
                  <a:lnTo>
                    <a:pt x="7551" y="15077"/>
                  </a:lnTo>
                  <a:lnTo>
                    <a:pt x="7551" y="15077"/>
                  </a:lnTo>
                  <a:lnTo>
                    <a:pt x="7940" y="15052"/>
                  </a:lnTo>
                  <a:lnTo>
                    <a:pt x="8306" y="15028"/>
                  </a:lnTo>
                  <a:lnTo>
                    <a:pt x="8695" y="14979"/>
                  </a:lnTo>
                  <a:lnTo>
                    <a:pt x="9061" y="14906"/>
                  </a:lnTo>
                  <a:lnTo>
                    <a:pt x="9426" y="14833"/>
                  </a:lnTo>
                  <a:lnTo>
                    <a:pt x="9791" y="14736"/>
                  </a:lnTo>
                  <a:lnTo>
                    <a:pt x="10132" y="14614"/>
                  </a:lnTo>
                  <a:lnTo>
                    <a:pt x="10473" y="14468"/>
                  </a:lnTo>
                  <a:lnTo>
                    <a:pt x="10814" y="14322"/>
                  </a:lnTo>
                  <a:lnTo>
                    <a:pt x="11131" y="14151"/>
                  </a:lnTo>
                  <a:lnTo>
                    <a:pt x="11447" y="13981"/>
                  </a:lnTo>
                  <a:lnTo>
                    <a:pt x="11764" y="13786"/>
                  </a:lnTo>
                  <a:lnTo>
                    <a:pt x="12056" y="13567"/>
                  </a:lnTo>
                  <a:lnTo>
                    <a:pt x="12348" y="13347"/>
                  </a:lnTo>
                  <a:lnTo>
                    <a:pt x="12616" y="13104"/>
                  </a:lnTo>
                  <a:lnTo>
                    <a:pt x="12884" y="12860"/>
                  </a:lnTo>
                  <a:lnTo>
                    <a:pt x="13128" y="12592"/>
                  </a:lnTo>
                  <a:lnTo>
                    <a:pt x="13371" y="12324"/>
                  </a:lnTo>
                  <a:lnTo>
                    <a:pt x="13591" y="12032"/>
                  </a:lnTo>
                  <a:lnTo>
                    <a:pt x="13785" y="11740"/>
                  </a:lnTo>
                  <a:lnTo>
                    <a:pt x="13980" y="11448"/>
                  </a:lnTo>
                  <a:lnTo>
                    <a:pt x="14175" y="11131"/>
                  </a:lnTo>
                  <a:lnTo>
                    <a:pt x="14346" y="10790"/>
                  </a:lnTo>
                  <a:lnTo>
                    <a:pt x="14492" y="10473"/>
                  </a:lnTo>
                  <a:lnTo>
                    <a:pt x="14613" y="10132"/>
                  </a:lnTo>
                  <a:lnTo>
                    <a:pt x="14735" y="9767"/>
                  </a:lnTo>
                  <a:lnTo>
                    <a:pt x="14857" y="9426"/>
                  </a:lnTo>
                  <a:lnTo>
                    <a:pt x="14930" y="9061"/>
                  </a:lnTo>
                  <a:lnTo>
                    <a:pt x="15003" y="8671"/>
                  </a:lnTo>
                  <a:lnTo>
                    <a:pt x="15052" y="8306"/>
                  </a:lnTo>
                  <a:lnTo>
                    <a:pt x="15076" y="7916"/>
                  </a:lnTo>
                  <a:lnTo>
                    <a:pt x="15076" y="7526"/>
                  </a:lnTo>
                  <a:lnTo>
                    <a:pt x="15076" y="7526"/>
                  </a:lnTo>
                  <a:lnTo>
                    <a:pt x="15052" y="6918"/>
                  </a:lnTo>
                  <a:lnTo>
                    <a:pt x="14979" y="6309"/>
                  </a:lnTo>
                  <a:lnTo>
                    <a:pt x="14857" y="5724"/>
                  </a:lnTo>
                  <a:lnTo>
                    <a:pt x="14687" y="5164"/>
                  </a:lnTo>
                  <a:lnTo>
                    <a:pt x="14492" y="4604"/>
                  </a:lnTo>
                  <a:lnTo>
                    <a:pt x="14248" y="4068"/>
                  </a:lnTo>
                  <a:lnTo>
                    <a:pt x="13956" y="3581"/>
                  </a:lnTo>
                  <a:lnTo>
                    <a:pt x="13615" y="3094"/>
                  </a:lnTo>
                </a:path>
              </a:pathLst>
            </a:custGeom>
            <a:noFill/>
            <a:ln w="19050" cap="rnd" cmpd="sng">
              <a:solidFill>
                <a:srgbClr val="18637B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01" name="Shape 101"/>
            <p:cNvSpPr/>
            <p:nvPr/>
          </p:nvSpPr>
          <p:spPr>
            <a:xfrm>
              <a:off x="6009825" y="1727425"/>
              <a:ext cx="279500" cy="279500"/>
            </a:xfrm>
            <a:custGeom>
              <a:avLst/>
              <a:gdLst/>
              <a:ahLst/>
              <a:cxnLst/>
              <a:rect l="0" t="0" r="0" b="0"/>
              <a:pathLst>
                <a:path w="11180" h="11180" fill="none" extrusionOk="0">
                  <a:moveTo>
                    <a:pt x="10181" y="2387"/>
                  </a:moveTo>
                  <a:lnTo>
                    <a:pt x="10181" y="2387"/>
                  </a:lnTo>
                  <a:lnTo>
                    <a:pt x="10400" y="2728"/>
                  </a:lnTo>
                  <a:lnTo>
                    <a:pt x="10595" y="3093"/>
                  </a:lnTo>
                  <a:lnTo>
                    <a:pt x="10766" y="3483"/>
                  </a:lnTo>
                  <a:lnTo>
                    <a:pt x="10912" y="3873"/>
                  </a:lnTo>
                  <a:lnTo>
                    <a:pt x="11034" y="4287"/>
                  </a:lnTo>
                  <a:lnTo>
                    <a:pt x="11107" y="4701"/>
                  </a:lnTo>
                  <a:lnTo>
                    <a:pt x="11180" y="5139"/>
                  </a:lnTo>
                  <a:lnTo>
                    <a:pt x="11180" y="5577"/>
                  </a:lnTo>
                  <a:lnTo>
                    <a:pt x="11180" y="5577"/>
                  </a:lnTo>
                  <a:lnTo>
                    <a:pt x="11155" y="6162"/>
                  </a:lnTo>
                  <a:lnTo>
                    <a:pt x="11082" y="6722"/>
                  </a:lnTo>
                  <a:lnTo>
                    <a:pt x="10936" y="7234"/>
                  </a:lnTo>
                  <a:lnTo>
                    <a:pt x="10741" y="7769"/>
                  </a:lnTo>
                  <a:lnTo>
                    <a:pt x="10522" y="8257"/>
                  </a:lnTo>
                  <a:lnTo>
                    <a:pt x="10230" y="8695"/>
                  </a:lnTo>
                  <a:lnTo>
                    <a:pt x="9913" y="9133"/>
                  </a:lnTo>
                  <a:lnTo>
                    <a:pt x="9548" y="9523"/>
                  </a:lnTo>
                  <a:lnTo>
                    <a:pt x="9158" y="9888"/>
                  </a:lnTo>
                  <a:lnTo>
                    <a:pt x="8720" y="10205"/>
                  </a:lnTo>
                  <a:lnTo>
                    <a:pt x="8257" y="10497"/>
                  </a:lnTo>
                  <a:lnTo>
                    <a:pt x="7770" y="10741"/>
                  </a:lnTo>
                  <a:lnTo>
                    <a:pt x="7259" y="10911"/>
                  </a:lnTo>
                  <a:lnTo>
                    <a:pt x="6723" y="11057"/>
                  </a:lnTo>
                  <a:lnTo>
                    <a:pt x="6163" y="11155"/>
                  </a:lnTo>
                  <a:lnTo>
                    <a:pt x="5603" y="11179"/>
                  </a:lnTo>
                  <a:lnTo>
                    <a:pt x="5603" y="11179"/>
                  </a:lnTo>
                  <a:lnTo>
                    <a:pt x="5018" y="11155"/>
                  </a:lnTo>
                  <a:lnTo>
                    <a:pt x="4482" y="11057"/>
                  </a:lnTo>
                  <a:lnTo>
                    <a:pt x="3946" y="10911"/>
                  </a:lnTo>
                  <a:lnTo>
                    <a:pt x="3435" y="10741"/>
                  </a:lnTo>
                  <a:lnTo>
                    <a:pt x="2948" y="10497"/>
                  </a:lnTo>
                  <a:lnTo>
                    <a:pt x="2485" y="10205"/>
                  </a:lnTo>
                  <a:lnTo>
                    <a:pt x="2047" y="9888"/>
                  </a:lnTo>
                  <a:lnTo>
                    <a:pt x="1657" y="9523"/>
                  </a:lnTo>
                  <a:lnTo>
                    <a:pt x="1292" y="9133"/>
                  </a:lnTo>
                  <a:lnTo>
                    <a:pt x="975" y="8695"/>
                  </a:lnTo>
                  <a:lnTo>
                    <a:pt x="683" y="8257"/>
                  </a:lnTo>
                  <a:lnTo>
                    <a:pt x="464" y="7769"/>
                  </a:lnTo>
                  <a:lnTo>
                    <a:pt x="269" y="7234"/>
                  </a:lnTo>
                  <a:lnTo>
                    <a:pt x="123" y="6722"/>
                  </a:lnTo>
                  <a:lnTo>
                    <a:pt x="50" y="6162"/>
                  </a:lnTo>
                  <a:lnTo>
                    <a:pt x="1" y="5577"/>
                  </a:lnTo>
                  <a:lnTo>
                    <a:pt x="1" y="5577"/>
                  </a:lnTo>
                  <a:lnTo>
                    <a:pt x="50" y="5017"/>
                  </a:lnTo>
                  <a:lnTo>
                    <a:pt x="123" y="4457"/>
                  </a:lnTo>
                  <a:lnTo>
                    <a:pt x="269" y="3921"/>
                  </a:lnTo>
                  <a:lnTo>
                    <a:pt x="464" y="3410"/>
                  </a:lnTo>
                  <a:lnTo>
                    <a:pt x="683" y="2923"/>
                  </a:lnTo>
                  <a:lnTo>
                    <a:pt x="975" y="2460"/>
                  </a:lnTo>
                  <a:lnTo>
                    <a:pt x="1292" y="2046"/>
                  </a:lnTo>
                  <a:lnTo>
                    <a:pt x="1657" y="1632"/>
                  </a:lnTo>
                  <a:lnTo>
                    <a:pt x="2047" y="1267"/>
                  </a:lnTo>
                  <a:lnTo>
                    <a:pt x="2485" y="950"/>
                  </a:lnTo>
                  <a:lnTo>
                    <a:pt x="2948" y="682"/>
                  </a:lnTo>
                  <a:lnTo>
                    <a:pt x="3435" y="439"/>
                  </a:lnTo>
                  <a:lnTo>
                    <a:pt x="3946" y="244"/>
                  </a:lnTo>
                  <a:lnTo>
                    <a:pt x="4482" y="122"/>
                  </a:lnTo>
                  <a:lnTo>
                    <a:pt x="5018" y="25"/>
                  </a:lnTo>
                  <a:lnTo>
                    <a:pt x="5603" y="0"/>
                  </a:lnTo>
                  <a:lnTo>
                    <a:pt x="5603" y="0"/>
                  </a:lnTo>
                  <a:lnTo>
                    <a:pt x="6041" y="25"/>
                  </a:lnTo>
                  <a:lnTo>
                    <a:pt x="6479" y="73"/>
                  </a:lnTo>
                  <a:lnTo>
                    <a:pt x="6893" y="146"/>
                  </a:lnTo>
                  <a:lnTo>
                    <a:pt x="7307" y="268"/>
                  </a:lnTo>
                  <a:lnTo>
                    <a:pt x="7697" y="414"/>
                  </a:lnTo>
                  <a:lnTo>
                    <a:pt x="8087" y="585"/>
                  </a:lnTo>
                  <a:lnTo>
                    <a:pt x="8452" y="780"/>
                  </a:lnTo>
                  <a:lnTo>
                    <a:pt x="8793" y="999"/>
                  </a:lnTo>
                </a:path>
              </a:pathLst>
            </a:custGeom>
            <a:noFill/>
            <a:ln w="19050" cap="rnd" cmpd="sng">
              <a:solidFill>
                <a:srgbClr val="18637B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02" name="Shape 102"/>
            <p:cNvSpPr/>
            <p:nvPr/>
          </p:nvSpPr>
          <p:spPr>
            <a:xfrm>
              <a:off x="6107250" y="1824850"/>
              <a:ext cx="84650" cy="84650"/>
            </a:xfrm>
            <a:custGeom>
              <a:avLst/>
              <a:gdLst/>
              <a:ahLst/>
              <a:cxnLst/>
              <a:rect l="0" t="0" r="0" b="0"/>
              <a:pathLst>
                <a:path w="3386" h="3386" fill="none" extrusionOk="0">
                  <a:moveTo>
                    <a:pt x="3362" y="1388"/>
                  </a:moveTo>
                  <a:lnTo>
                    <a:pt x="3362" y="1388"/>
                  </a:lnTo>
                  <a:lnTo>
                    <a:pt x="3386" y="1680"/>
                  </a:lnTo>
                  <a:lnTo>
                    <a:pt x="3386" y="1680"/>
                  </a:lnTo>
                  <a:lnTo>
                    <a:pt x="3386" y="1851"/>
                  </a:lnTo>
                  <a:lnTo>
                    <a:pt x="3362" y="2021"/>
                  </a:lnTo>
                  <a:lnTo>
                    <a:pt x="3313" y="2192"/>
                  </a:lnTo>
                  <a:lnTo>
                    <a:pt x="3264" y="2338"/>
                  </a:lnTo>
                  <a:lnTo>
                    <a:pt x="3191" y="2484"/>
                  </a:lnTo>
                  <a:lnTo>
                    <a:pt x="3118" y="2630"/>
                  </a:lnTo>
                  <a:lnTo>
                    <a:pt x="3021" y="2776"/>
                  </a:lnTo>
                  <a:lnTo>
                    <a:pt x="2899" y="2898"/>
                  </a:lnTo>
                  <a:lnTo>
                    <a:pt x="2777" y="2996"/>
                  </a:lnTo>
                  <a:lnTo>
                    <a:pt x="2655" y="3093"/>
                  </a:lnTo>
                  <a:lnTo>
                    <a:pt x="2509" y="3191"/>
                  </a:lnTo>
                  <a:lnTo>
                    <a:pt x="2363" y="3239"/>
                  </a:lnTo>
                  <a:lnTo>
                    <a:pt x="2217" y="3312"/>
                  </a:lnTo>
                  <a:lnTo>
                    <a:pt x="2046" y="3337"/>
                  </a:lnTo>
                  <a:lnTo>
                    <a:pt x="1876" y="3385"/>
                  </a:lnTo>
                  <a:lnTo>
                    <a:pt x="1706" y="3385"/>
                  </a:lnTo>
                  <a:lnTo>
                    <a:pt x="1706" y="3385"/>
                  </a:lnTo>
                  <a:lnTo>
                    <a:pt x="1535" y="3385"/>
                  </a:lnTo>
                  <a:lnTo>
                    <a:pt x="1365" y="3337"/>
                  </a:lnTo>
                  <a:lnTo>
                    <a:pt x="1194" y="3312"/>
                  </a:lnTo>
                  <a:lnTo>
                    <a:pt x="1048" y="3239"/>
                  </a:lnTo>
                  <a:lnTo>
                    <a:pt x="902" y="3191"/>
                  </a:lnTo>
                  <a:lnTo>
                    <a:pt x="756" y="3093"/>
                  </a:lnTo>
                  <a:lnTo>
                    <a:pt x="634" y="2996"/>
                  </a:lnTo>
                  <a:lnTo>
                    <a:pt x="512" y="2898"/>
                  </a:lnTo>
                  <a:lnTo>
                    <a:pt x="390" y="2776"/>
                  </a:lnTo>
                  <a:lnTo>
                    <a:pt x="293" y="2630"/>
                  </a:lnTo>
                  <a:lnTo>
                    <a:pt x="220" y="2484"/>
                  </a:lnTo>
                  <a:lnTo>
                    <a:pt x="147" y="2338"/>
                  </a:lnTo>
                  <a:lnTo>
                    <a:pt x="74" y="2192"/>
                  </a:lnTo>
                  <a:lnTo>
                    <a:pt x="49" y="2021"/>
                  </a:lnTo>
                  <a:lnTo>
                    <a:pt x="25" y="1851"/>
                  </a:lnTo>
                  <a:lnTo>
                    <a:pt x="1" y="1680"/>
                  </a:lnTo>
                  <a:lnTo>
                    <a:pt x="1" y="1680"/>
                  </a:lnTo>
                  <a:lnTo>
                    <a:pt x="25" y="1510"/>
                  </a:lnTo>
                  <a:lnTo>
                    <a:pt x="49" y="1340"/>
                  </a:lnTo>
                  <a:lnTo>
                    <a:pt x="74" y="1193"/>
                  </a:lnTo>
                  <a:lnTo>
                    <a:pt x="147" y="1023"/>
                  </a:lnTo>
                  <a:lnTo>
                    <a:pt x="220" y="877"/>
                  </a:lnTo>
                  <a:lnTo>
                    <a:pt x="293" y="731"/>
                  </a:lnTo>
                  <a:lnTo>
                    <a:pt x="390" y="609"/>
                  </a:lnTo>
                  <a:lnTo>
                    <a:pt x="512" y="487"/>
                  </a:lnTo>
                  <a:lnTo>
                    <a:pt x="634" y="390"/>
                  </a:lnTo>
                  <a:lnTo>
                    <a:pt x="756" y="292"/>
                  </a:lnTo>
                  <a:lnTo>
                    <a:pt x="902" y="195"/>
                  </a:lnTo>
                  <a:lnTo>
                    <a:pt x="1048" y="122"/>
                  </a:lnTo>
                  <a:lnTo>
                    <a:pt x="1194" y="73"/>
                  </a:lnTo>
                  <a:lnTo>
                    <a:pt x="1365" y="24"/>
                  </a:lnTo>
                  <a:lnTo>
                    <a:pt x="1535" y="0"/>
                  </a:lnTo>
                  <a:lnTo>
                    <a:pt x="1706" y="0"/>
                  </a:lnTo>
                  <a:lnTo>
                    <a:pt x="1706" y="0"/>
                  </a:lnTo>
                  <a:lnTo>
                    <a:pt x="1998" y="24"/>
                  </a:lnTo>
                </a:path>
              </a:pathLst>
            </a:custGeom>
            <a:noFill/>
            <a:ln w="19050" cap="rnd" cmpd="sng">
              <a:solidFill>
                <a:srgbClr val="18637B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03" name="Shape 103"/>
            <p:cNvSpPr/>
            <p:nvPr/>
          </p:nvSpPr>
          <p:spPr>
            <a:xfrm>
              <a:off x="6058550" y="1776125"/>
              <a:ext cx="182075" cy="182075"/>
            </a:xfrm>
            <a:custGeom>
              <a:avLst/>
              <a:gdLst/>
              <a:ahLst/>
              <a:cxnLst/>
              <a:rect l="0" t="0" r="0" b="0"/>
              <a:pathLst>
                <a:path w="7283" h="7283" fill="none" extrusionOk="0">
                  <a:moveTo>
                    <a:pt x="5431" y="463"/>
                  </a:moveTo>
                  <a:lnTo>
                    <a:pt x="5431" y="463"/>
                  </a:lnTo>
                  <a:lnTo>
                    <a:pt x="5042" y="269"/>
                  </a:lnTo>
                  <a:lnTo>
                    <a:pt x="4823" y="195"/>
                  </a:lnTo>
                  <a:lnTo>
                    <a:pt x="4603" y="122"/>
                  </a:lnTo>
                  <a:lnTo>
                    <a:pt x="4360" y="74"/>
                  </a:lnTo>
                  <a:lnTo>
                    <a:pt x="4141" y="25"/>
                  </a:lnTo>
                  <a:lnTo>
                    <a:pt x="3897" y="1"/>
                  </a:lnTo>
                  <a:lnTo>
                    <a:pt x="3654" y="1"/>
                  </a:lnTo>
                  <a:lnTo>
                    <a:pt x="3654" y="1"/>
                  </a:lnTo>
                  <a:lnTo>
                    <a:pt x="3288" y="25"/>
                  </a:lnTo>
                  <a:lnTo>
                    <a:pt x="2923" y="74"/>
                  </a:lnTo>
                  <a:lnTo>
                    <a:pt x="2558" y="147"/>
                  </a:lnTo>
                  <a:lnTo>
                    <a:pt x="2241" y="293"/>
                  </a:lnTo>
                  <a:lnTo>
                    <a:pt x="1924" y="439"/>
                  </a:lnTo>
                  <a:lnTo>
                    <a:pt x="1608" y="609"/>
                  </a:lnTo>
                  <a:lnTo>
                    <a:pt x="1340" y="829"/>
                  </a:lnTo>
                  <a:lnTo>
                    <a:pt x="1072" y="1072"/>
                  </a:lnTo>
                  <a:lnTo>
                    <a:pt x="828" y="1316"/>
                  </a:lnTo>
                  <a:lnTo>
                    <a:pt x="633" y="1608"/>
                  </a:lnTo>
                  <a:lnTo>
                    <a:pt x="439" y="1900"/>
                  </a:lnTo>
                  <a:lnTo>
                    <a:pt x="293" y="2217"/>
                  </a:lnTo>
                  <a:lnTo>
                    <a:pt x="171" y="2558"/>
                  </a:lnTo>
                  <a:lnTo>
                    <a:pt x="73" y="2899"/>
                  </a:lnTo>
                  <a:lnTo>
                    <a:pt x="25" y="3264"/>
                  </a:lnTo>
                  <a:lnTo>
                    <a:pt x="0" y="3629"/>
                  </a:lnTo>
                  <a:lnTo>
                    <a:pt x="0" y="3629"/>
                  </a:lnTo>
                  <a:lnTo>
                    <a:pt x="25" y="4019"/>
                  </a:lnTo>
                  <a:lnTo>
                    <a:pt x="73" y="4360"/>
                  </a:lnTo>
                  <a:lnTo>
                    <a:pt x="171" y="4725"/>
                  </a:lnTo>
                  <a:lnTo>
                    <a:pt x="293" y="5066"/>
                  </a:lnTo>
                  <a:lnTo>
                    <a:pt x="439" y="5383"/>
                  </a:lnTo>
                  <a:lnTo>
                    <a:pt x="633" y="5675"/>
                  </a:lnTo>
                  <a:lnTo>
                    <a:pt x="828" y="5943"/>
                  </a:lnTo>
                  <a:lnTo>
                    <a:pt x="1072" y="6211"/>
                  </a:lnTo>
                  <a:lnTo>
                    <a:pt x="1340" y="6455"/>
                  </a:lnTo>
                  <a:lnTo>
                    <a:pt x="1608" y="6650"/>
                  </a:lnTo>
                  <a:lnTo>
                    <a:pt x="1924" y="6844"/>
                  </a:lnTo>
                  <a:lnTo>
                    <a:pt x="2241" y="6990"/>
                  </a:lnTo>
                  <a:lnTo>
                    <a:pt x="2558" y="7112"/>
                  </a:lnTo>
                  <a:lnTo>
                    <a:pt x="2923" y="7210"/>
                  </a:lnTo>
                  <a:lnTo>
                    <a:pt x="3288" y="7258"/>
                  </a:lnTo>
                  <a:lnTo>
                    <a:pt x="3654" y="7283"/>
                  </a:lnTo>
                  <a:lnTo>
                    <a:pt x="3654" y="7283"/>
                  </a:lnTo>
                  <a:lnTo>
                    <a:pt x="4019" y="7258"/>
                  </a:lnTo>
                  <a:lnTo>
                    <a:pt x="4384" y="7210"/>
                  </a:lnTo>
                  <a:lnTo>
                    <a:pt x="4725" y="7112"/>
                  </a:lnTo>
                  <a:lnTo>
                    <a:pt x="5066" y="6990"/>
                  </a:lnTo>
                  <a:lnTo>
                    <a:pt x="5383" y="6844"/>
                  </a:lnTo>
                  <a:lnTo>
                    <a:pt x="5675" y="6650"/>
                  </a:lnTo>
                  <a:lnTo>
                    <a:pt x="5967" y="6455"/>
                  </a:lnTo>
                  <a:lnTo>
                    <a:pt x="6235" y="6211"/>
                  </a:lnTo>
                  <a:lnTo>
                    <a:pt x="6454" y="5943"/>
                  </a:lnTo>
                  <a:lnTo>
                    <a:pt x="6674" y="5675"/>
                  </a:lnTo>
                  <a:lnTo>
                    <a:pt x="6844" y="5383"/>
                  </a:lnTo>
                  <a:lnTo>
                    <a:pt x="7014" y="5066"/>
                  </a:lnTo>
                  <a:lnTo>
                    <a:pt x="7136" y="4725"/>
                  </a:lnTo>
                  <a:lnTo>
                    <a:pt x="7209" y="4360"/>
                  </a:lnTo>
                  <a:lnTo>
                    <a:pt x="7282" y="4019"/>
                  </a:lnTo>
                  <a:lnTo>
                    <a:pt x="7282" y="3629"/>
                  </a:lnTo>
                  <a:lnTo>
                    <a:pt x="7282" y="3629"/>
                  </a:lnTo>
                  <a:lnTo>
                    <a:pt x="7282" y="3386"/>
                  </a:lnTo>
                  <a:lnTo>
                    <a:pt x="7258" y="3167"/>
                  </a:lnTo>
                  <a:lnTo>
                    <a:pt x="7234" y="2923"/>
                  </a:lnTo>
                  <a:lnTo>
                    <a:pt x="7161" y="2704"/>
                  </a:lnTo>
                  <a:lnTo>
                    <a:pt x="7112" y="2485"/>
                  </a:lnTo>
                  <a:lnTo>
                    <a:pt x="7014" y="2266"/>
                  </a:lnTo>
                  <a:lnTo>
                    <a:pt x="6820" y="1852"/>
                  </a:lnTo>
                </a:path>
              </a:pathLst>
            </a:custGeom>
            <a:noFill/>
            <a:ln w="19050" cap="rnd" cmpd="sng">
              <a:solidFill>
                <a:srgbClr val="18637B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04" name="Shape 104"/>
            <p:cNvSpPr/>
            <p:nvPr/>
          </p:nvSpPr>
          <p:spPr>
            <a:xfrm>
              <a:off x="5971475" y="2001400"/>
              <a:ext cx="74925" cy="70675"/>
            </a:xfrm>
            <a:custGeom>
              <a:avLst/>
              <a:gdLst/>
              <a:ahLst/>
              <a:cxnLst/>
              <a:rect l="0" t="0" r="0" b="0"/>
              <a:pathLst>
                <a:path w="2997" h="2827" fill="none" extrusionOk="0">
                  <a:moveTo>
                    <a:pt x="1462" y="1"/>
                  </a:moveTo>
                  <a:lnTo>
                    <a:pt x="293" y="1170"/>
                  </a:lnTo>
                  <a:lnTo>
                    <a:pt x="293" y="1170"/>
                  </a:lnTo>
                  <a:lnTo>
                    <a:pt x="171" y="1316"/>
                  </a:lnTo>
                  <a:lnTo>
                    <a:pt x="74" y="1487"/>
                  </a:lnTo>
                  <a:lnTo>
                    <a:pt x="25" y="1657"/>
                  </a:lnTo>
                  <a:lnTo>
                    <a:pt x="1" y="1852"/>
                  </a:lnTo>
                  <a:lnTo>
                    <a:pt x="25" y="2047"/>
                  </a:lnTo>
                  <a:lnTo>
                    <a:pt x="74" y="2217"/>
                  </a:lnTo>
                  <a:lnTo>
                    <a:pt x="171" y="2388"/>
                  </a:lnTo>
                  <a:lnTo>
                    <a:pt x="293" y="2534"/>
                  </a:lnTo>
                  <a:lnTo>
                    <a:pt x="293" y="2534"/>
                  </a:lnTo>
                  <a:lnTo>
                    <a:pt x="439" y="2656"/>
                  </a:lnTo>
                  <a:lnTo>
                    <a:pt x="609" y="2753"/>
                  </a:lnTo>
                  <a:lnTo>
                    <a:pt x="804" y="2802"/>
                  </a:lnTo>
                  <a:lnTo>
                    <a:pt x="975" y="2826"/>
                  </a:lnTo>
                  <a:lnTo>
                    <a:pt x="975" y="2826"/>
                  </a:lnTo>
                  <a:lnTo>
                    <a:pt x="1170" y="2802"/>
                  </a:lnTo>
                  <a:lnTo>
                    <a:pt x="1340" y="2753"/>
                  </a:lnTo>
                  <a:lnTo>
                    <a:pt x="1511" y="2656"/>
                  </a:lnTo>
                  <a:lnTo>
                    <a:pt x="1681" y="2534"/>
                  </a:lnTo>
                  <a:lnTo>
                    <a:pt x="2850" y="1365"/>
                  </a:lnTo>
                  <a:lnTo>
                    <a:pt x="2850" y="1365"/>
                  </a:lnTo>
                  <a:lnTo>
                    <a:pt x="2996" y="1194"/>
                  </a:lnTo>
                </a:path>
              </a:pathLst>
            </a:custGeom>
            <a:noFill/>
            <a:ln w="19050" cap="rnd" cmpd="sng">
              <a:solidFill>
                <a:srgbClr val="18637B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05" name="Shape 105"/>
            <p:cNvSpPr/>
            <p:nvPr/>
          </p:nvSpPr>
          <p:spPr>
            <a:xfrm>
              <a:off x="6253375" y="2001400"/>
              <a:ext cx="74325" cy="70675"/>
            </a:xfrm>
            <a:custGeom>
              <a:avLst/>
              <a:gdLst/>
              <a:ahLst/>
              <a:cxnLst/>
              <a:rect l="0" t="0" r="0" b="0"/>
              <a:pathLst>
                <a:path w="2973" h="2827" fill="none" extrusionOk="0">
                  <a:moveTo>
                    <a:pt x="1" y="1194"/>
                  </a:moveTo>
                  <a:lnTo>
                    <a:pt x="1" y="1194"/>
                  </a:lnTo>
                  <a:lnTo>
                    <a:pt x="123" y="1365"/>
                  </a:lnTo>
                  <a:lnTo>
                    <a:pt x="1316" y="2534"/>
                  </a:lnTo>
                  <a:lnTo>
                    <a:pt x="1316" y="2534"/>
                  </a:lnTo>
                  <a:lnTo>
                    <a:pt x="1462" y="2656"/>
                  </a:lnTo>
                  <a:lnTo>
                    <a:pt x="1633" y="2753"/>
                  </a:lnTo>
                  <a:lnTo>
                    <a:pt x="1827" y="2802"/>
                  </a:lnTo>
                  <a:lnTo>
                    <a:pt x="1998" y="2826"/>
                  </a:lnTo>
                  <a:lnTo>
                    <a:pt x="1998" y="2826"/>
                  </a:lnTo>
                  <a:lnTo>
                    <a:pt x="2193" y="2802"/>
                  </a:lnTo>
                  <a:lnTo>
                    <a:pt x="2363" y="2753"/>
                  </a:lnTo>
                  <a:lnTo>
                    <a:pt x="2534" y="2656"/>
                  </a:lnTo>
                  <a:lnTo>
                    <a:pt x="2704" y="2534"/>
                  </a:lnTo>
                  <a:lnTo>
                    <a:pt x="2704" y="2534"/>
                  </a:lnTo>
                  <a:lnTo>
                    <a:pt x="2826" y="2388"/>
                  </a:lnTo>
                  <a:lnTo>
                    <a:pt x="2923" y="2217"/>
                  </a:lnTo>
                  <a:lnTo>
                    <a:pt x="2972" y="2047"/>
                  </a:lnTo>
                  <a:lnTo>
                    <a:pt x="2972" y="1852"/>
                  </a:lnTo>
                  <a:lnTo>
                    <a:pt x="2972" y="1657"/>
                  </a:lnTo>
                  <a:lnTo>
                    <a:pt x="2923" y="1487"/>
                  </a:lnTo>
                  <a:lnTo>
                    <a:pt x="2826" y="1316"/>
                  </a:lnTo>
                  <a:lnTo>
                    <a:pt x="2704" y="1170"/>
                  </a:lnTo>
                  <a:lnTo>
                    <a:pt x="1535" y="1"/>
                  </a:lnTo>
                </a:path>
              </a:pathLst>
            </a:custGeom>
            <a:noFill/>
            <a:ln w="19050" cap="rnd" cmpd="sng">
              <a:solidFill>
                <a:srgbClr val="18637B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06" name="Shape 106"/>
            <p:cNvSpPr/>
            <p:nvPr/>
          </p:nvSpPr>
          <p:spPr>
            <a:xfrm>
              <a:off x="6137700" y="1623900"/>
              <a:ext cx="250875" cy="255150"/>
            </a:xfrm>
            <a:custGeom>
              <a:avLst/>
              <a:gdLst/>
              <a:ahLst/>
              <a:cxnLst/>
              <a:rect l="0" t="0" r="0" b="0"/>
              <a:pathLst>
                <a:path w="10035" h="10206" fill="none" extrusionOk="0">
                  <a:moveTo>
                    <a:pt x="9718" y="2412"/>
                  </a:moveTo>
                  <a:lnTo>
                    <a:pt x="8671" y="2217"/>
                  </a:lnTo>
                  <a:lnTo>
                    <a:pt x="9694" y="1194"/>
                  </a:lnTo>
                  <a:lnTo>
                    <a:pt x="9694" y="1194"/>
                  </a:lnTo>
                  <a:lnTo>
                    <a:pt x="9767" y="1121"/>
                  </a:lnTo>
                  <a:lnTo>
                    <a:pt x="9815" y="1024"/>
                  </a:lnTo>
                  <a:lnTo>
                    <a:pt x="9840" y="951"/>
                  </a:lnTo>
                  <a:lnTo>
                    <a:pt x="9840" y="853"/>
                  </a:lnTo>
                  <a:lnTo>
                    <a:pt x="9840" y="756"/>
                  </a:lnTo>
                  <a:lnTo>
                    <a:pt x="9815" y="658"/>
                  </a:lnTo>
                  <a:lnTo>
                    <a:pt x="9767" y="585"/>
                  </a:lnTo>
                  <a:lnTo>
                    <a:pt x="9694" y="512"/>
                  </a:lnTo>
                  <a:lnTo>
                    <a:pt x="9694" y="512"/>
                  </a:lnTo>
                  <a:lnTo>
                    <a:pt x="9621" y="439"/>
                  </a:lnTo>
                  <a:lnTo>
                    <a:pt x="9548" y="391"/>
                  </a:lnTo>
                  <a:lnTo>
                    <a:pt x="9450" y="366"/>
                  </a:lnTo>
                  <a:lnTo>
                    <a:pt x="9353" y="366"/>
                  </a:lnTo>
                  <a:lnTo>
                    <a:pt x="9255" y="366"/>
                  </a:lnTo>
                  <a:lnTo>
                    <a:pt x="9182" y="391"/>
                  </a:lnTo>
                  <a:lnTo>
                    <a:pt x="9085" y="439"/>
                  </a:lnTo>
                  <a:lnTo>
                    <a:pt x="9012" y="512"/>
                  </a:lnTo>
                  <a:lnTo>
                    <a:pt x="7867" y="1657"/>
                  </a:lnTo>
                  <a:lnTo>
                    <a:pt x="7867" y="1657"/>
                  </a:lnTo>
                  <a:lnTo>
                    <a:pt x="7818" y="1487"/>
                  </a:lnTo>
                  <a:lnTo>
                    <a:pt x="7599" y="317"/>
                  </a:lnTo>
                  <a:lnTo>
                    <a:pt x="7599" y="317"/>
                  </a:lnTo>
                  <a:lnTo>
                    <a:pt x="7575" y="196"/>
                  </a:lnTo>
                  <a:lnTo>
                    <a:pt x="7526" y="98"/>
                  </a:lnTo>
                  <a:lnTo>
                    <a:pt x="7477" y="50"/>
                  </a:lnTo>
                  <a:lnTo>
                    <a:pt x="7404" y="1"/>
                  </a:lnTo>
                  <a:lnTo>
                    <a:pt x="7331" y="1"/>
                  </a:lnTo>
                  <a:lnTo>
                    <a:pt x="7234" y="25"/>
                  </a:lnTo>
                  <a:lnTo>
                    <a:pt x="7161" y="74"/>
                  </a:lnTo>
                  <a:lnTo>
                    <a:pt x="7063" y="147"/>
                  </a:lnTo>
                  <a:lnTo>
                    <a:pt x="5432" y="1754"/>
                  </a:lnTo>
                  <a:lnTo>
                    <a:pt x="5432" y="1754"/>
                  </a:lnTo>
                  <a:lnTo>
                    <a:pt x="5358" y="1852"/>
                  </a:lnTo>
                  <a:lnTo>
                    <a:pt x="5285" y="1974"/>
                  </a:lnTo>
                  <a:lnTo>
                    <a:pt x="5212" y="2120"/>
                  </a:lnTo>
                  <a:lnTo>
                    <a:pt x="5164" y="2242"/>
                  </a:lnTo>
                  <a:lnTo>
                    <a:pt x="5139" y="2388"/>
                  </a:lnTo>
                  <a:lnTo>
                    <a:pt x="5115" y="2534"/>
                  </a:lnTo>
                  <a:lnTo>
                    <a:pt x="5115" y="2680"/>
                  </a:lnTo>
                  <a:lnTo>
                    <a:pt x="5115" y="2802"/>
                  </a:lnTo>
                  <a:lnTo>
                    <a:pt x="5334" y="3971"/>
                  </a:lnTo>
                  <a:lnTo>
                    <a:pt x="5334" y="3971"/>
                  </a:lnTo>
                  <a:lnTo>
                    <a:pt x="5383" y="4141"/>
                  </a:lnTo>
                  <a:lnTo>
                    <a:pt x="147" y="9378"/>
                  </a:lnTo>
                  <a:lnTo>
                    <a:pt x="147" y="9378"/>
                  </a:lnTo>
                  <a:lnTo>
                    <a:pt x="73" y="9451"/>
                  </a:lnTo>
                  <a:lnTo>
                    <a:pt x="25" y="9548"/>
                  </a:lnTo>
                  <a:lnTo>
                    <a:pt x="0" y="9645"/>
                  </a:lnTo>
                  <a:lnTo>
                    <a:pt x="0" y="9718"/>
                  </a:lnTo>
                  <a:lnTo>
                    <a:pt x="0" y="9816"/>
                  </a:lnTo>
                  <a:lnTo>
                    <a:pt x="25" y="9913"/>
                  </a:lnTo>
                  <a:lnTo>
                    <a:pt x="73" y="9986"/>
                  </a:lnTo>
                  <a:lnTo>
                    <a:pt x="147" y="10059"/>
                  </a:lnTo>
                  <a:lnTo>
                    <a:pt x="147" y="10059"/>
                  </a:lnTo>
                  <a:lnTo>
                    <a:pt x="220" y="10133"/>
                  </a:lnTo>
                  <a:lnTo>
                    <a:pt x="293" y="10181"/>
                  </a:lnTo>
                  <a:lnTo>
                    <a:pt x="390" y="10206"/>
                  </a:lnTo>
                  <a:lnTo>
                    <a:pt x="488" y="10206"/>
                  </a:lnTo>
                  <a:lnTo>
                    <a:pt x="488" y="10206"/>
                  </a:lnTo>
                  <a:lnTo>
                    <a:pt x="585" y="10206"/>
                  </a:lnTo>
                  <a:lnTo>
                    <a:pt x="658" y="10181"/>
                  </a:lnTo>
                  <a:lnTo>
                    <a:pt x="755" y="10133"/>
                  </a:lnTo>
                  <a:lnTo>
                    <a:pt x="828" y="10059"/>
                  </a:lnTo>
                  <a:lnTo>
                    <a:pt x="6187" y="4726"/>
                  </a:lnTo>
                  <a:lnTo>
                    <a:pt x="7234" y="4896"/>
                  </a:lnTo>
                  <a:lnTo>
                    <a:pt x="7234" y="4896"/>
                  </a:lnTo>
                  <a:lnTo>
                    <a:pt x="7356" y="4921"/>
                  </a:lnTo>
                  <a:lnTo>
                    <a:pt x="7502" y="4921"/>
                  </a:lnTo>
                  <a:lnTo>
                    <a:pt x="7624" y="4896"/>
                  </a:lnTo>
                  <a:lnTo>
                    <a:pt x="7770" y="4848"/>
                  </a:lnTo>
                  <a:lnTo>
                    <a:pt x="7916" y="4799"/>
                  </a:lnTo>
                  <a:lnTo>
                    <a:pt x="8038" y="4750"/>
                  </a:lnTo>
                  <a:lnTo>
                    <a:pt x="8159" y="4677"/>
                  </a:lnTo>
                  <a:lnTo>
                    <a:pt x="8257" y="4580"/>
                  </a:lnTo>
                  <a:lnTo>
                    <a:pt x="9889" y="2948"/>
                  </a:lnTo>
                  <a:lnTo>
                    <a:pt x="9889" y="2948"/>
                  </a:lnTo>
                  <a:lnTo>
                    <a:pt x="9962" y="2875"/>
                  </a:lnTo>
                  <a:lnTo>
                    <a:pt x="10010" y="2777"/>
                  </a:lnTo>
                  <a:lnTo>
                    <a:pt x="10035" y="2704"/>
                  </a:lnTo>
                  <a:lnTo>
                    <a:pt x="10010" y="2607"/>
                  </a:lnTo>
                  <a:lnTo>
                    <a:pt x="9986" y="2558"/>
                  </a:lnTo>
                  <a:lnTo>
                    <a:pt x="9913" y="2485"/>
                  </a:lnTo>
                  <a:lnTo>
                    <a:pt x="9815" y="2436"/>
                  </a:lnTo>
                  <a:lnTo>
                    <a:pt x="9718" y="2412"/>
                  </a:lnTo>
                  <a:lnTo>
                    <a:pt x="9718" y="2412"/>
                  </a:lnTo>
                  <a:close/>
                </a:path>
              </a:pathLst>
            </a:custGeom>
            <a:noFill/>
            <a:ln w="19050" cap="rnd" cmpd="sng">
              <a:solidFill>
                <a:srgbClr val="18637B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12" name="Subtítulo 1">
            <a:extLst>
              <a:ext uri="{FF2B5EF4-FFF2-40B4-BE49-F238E27FC236}">
                <a16:creationId xmlns:a16="http://schemas.microsoft.com/office/drawing/2014/main" id="{3D3394EF-5589-F447-9709-EF6175757383}"/>
              </a:ext>
            </a:extLst>
          </p:cNvPr>
          <p:cNvSpPr txBox="1">
            <a:spLocks/>
          </p:cNvSpPr>
          <p:nvPr/>
        </p:nvSpPr>
        <p:spPr>
          <a:xfrm>
            <a:off x="4250453" y="1007952"/>
            <a:ext cx="4791947" cy="179874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4BF6E"/>
              </a:buClr>
              <a:buSzPct val="100000"/>
              <a:buFont typeface="Nixie One"/>
              <a:buNone/>
              <a:defRPr sz="1600" b="1" i="0" u="none" strike="noStrike" cap="none">
                <a:solidFill>
                  <a:srgbClr val="94BF6E"/>
                </a:solidFill>
                <a:latin typeface="Nixie One"/>
                <a:ea typeface="Nixie One"/>
                <a:cs typeface="Nixie One"/>
                <a:sym typeface="Nixie One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4BF6E"/>
              </a:buClr>
              <a:buSzPct val="100000"/>
              <a:buFont typeface="Nixie One"/>
              <a:buNone/>
              <a:defRPr sz="1800" b="1" i="0" u="none" strike="noStrike" cap="none">
                <a:solidFill>
                  <a:srgbClr val="94BF6E"/>
                </a:solidFill>
                <a:latin typeface="Nixie One"/>
                <a:ea typeface="Nixie One"/>
                <a:cs typeface="Nixie One"/>
                <a:sym typeface="Nixie One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4BF6E"/>
              </a:buClr>
              <a:buSzPct val="100000"/>
              <a:buFont typeface="Nixie One"/>
              <a:buNone/>
              <a:defRPr sz="1800" b="1" i="0" u="none" strike="noStrike" cap="none">
                <a:solidFill>
                  <a:srgbClr val="94BF6E"/>
                </a:solidFill>
                <a:latin typeface="Nixie One"/>
                <a:ea typeface="Nixie One"/>
                <a:cs typeface="Nixie One"/>
                <a:sym typeface="Nixie One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4BF6E"/>
              </a:buClr>
              <a:buSzPct val="100000"/>
              <a:buFont typeface="Nixie One"/>
              <a:buNone/>
              <a:defRPr sz="1800" b="1" i="0" u="none" strike="noStrike" cap="none">
                <a:solidFill>
                  <a:srgbClr val="94BF6E"/>
                </a:solidFill>
                <a:latin typeface="Nixie One"/>
                <a:ea typeface="Nixie One"/>
                <a:cs typeface="Nixie One"/>
                <a:sym typeface="Nixie One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4BF6E"/>
              </a:buClr>
              <a:buSzPct val="100000"/>
              <a:buFont typeface="Nixie One"/>
              <a:buNone/>
              <a:defRPr sz="1800" b="1" i="0" u="none" strike="noStrike" cap="none">
                <a:solidFill>
                  <a:srgbClr val="94BF6E"/>
                </a:solidFill>
                <a:latin typeface="Nixie One"/>
                <a:ea typeface="Nixie One"/>
                <a:cs typeface="Nixie One"/>
                <a:sym typeface="Nixie One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4BF6E"/>
              </a:buClr>
              <a:buSzPct val="100000"/>
              <a:buFont typeface="Nixie One"/>
              <a:buNone/>
              <a:defRPr sz="1800" b="1" i="0" u="none" strike="noStrike" cap="none">
                <a:solidFill>
                  <a:srgbClr val="94BF6E"/>
                </a:solidFill>
                <a:latin typeface="Nixie One"/>
                <a:ea typeface="Nixie One"/>
                <a:cs typeface="Nixie One"/>
                <a:sym typeface="Nixie One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4BF6E"/>
              </a:buClr>
              <a:buSzPct val="100000"/>
              <a:buFont typeface="Nixie One"/>
              <a:buNone/>
              <a:defRPr sz="1800" b="1" i="0" u="none" strike="noStrike" cap="none">
                <a:solidFill>
                  <a:srgbClr val="94BF6E"/>
                </a:solidFill>
                <a:latin typeface="Nixie One"/>
                <a:ea typeface="Nixie One"/>
                <a:cs typeface="Nixie One"/>
                <a:sym typeface="Nixie One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4BF6E"/>
              </a:buClr>
              <a:buSzPct val="100000"/>
              <a:buFont typeface="Nixie One"/>
              <a:buNone/>
              <a:defRPr sz="1800" b="1" i="0" u="none" strike="noStrike" cap="none">
                <a:solidFill>
                  <a:srgbClr val="94BF6E"/>
                </a:solidFill>
                <a:latin typeface="Nixie One"/>
                <a:ea typeface="Nixie One"/>
                <a:cs typeface="Nixie One"/>
                <a:sym typeface="Nixie One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4BF6E"/>
              </a:buClr>
              <a:buSzPct val="100000"/>
              <a:buFont typeface="Nixie One"/>
              <a:buNone/>
              <a:defRPr sz="1800" b="1" i="0" u="none" strike="noStrike" cap="none">
                <a:solidFill>
                  <a:srgbClr val="94BF6E"/>
                </a:solidFill>
                <a:latin typeface="Nixie One"/>
                <a:ea typeface="Nixie One"/>
                <a:cs typeface="Nixie One"/>
                <a:sym typeface="Nixie One"/>
              </a:defRPr>
            </a:lvl9pPr>
          </a:lstStyle>
          <a:p>
            <a:r>
              <a:rPr lang="pt-BR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Referências</a:t>
            </a:r>
          </a:p>
          <a:p>
            <a:pPr>
              <a:lnSpc>
                <a:spcPct val="114000"/>
              </a:lnSpc>
            </a:pPr>
            <a:r>
              <a:rPr lang="pt-BR" sz="11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https</a:t>
            </a:r>
            <a:r>
              <a:rPr lang="pt-BR" sz="11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://</a:t>
            </a:r>
            <a:r>
              <a:rPr lang="pt-BR" sz="11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pt.wikipedia.org</a:t>
            </a:r>
            <a:r>
              <a:rPr lang="pt-BR" sz="11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/</a:t>
            </a:r>
            <a:r>
              <a:rPr lang="pt-BR" sz="11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wiki</a:t>
            </a:r>
            <a:r>
              <a:rPr lang="pt-BR" sz="11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/</a:t>
            </a:r>
            <a:r>
              <a:rPr lang="pt-BR" sz="1100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Mashup</a:t>
            </a:r>
            <a:r>
              <a:rPr lang="pt-BR" sz="11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_(aplica%C3%A7%C3%A3o_web) </a:t>
            </a:r>
          </a:p>
          <a:p>
            <a:pPr>
              <a:lnSpc>
                <a:spcPct val="114000"/>
              </a:lnSpc>
            </a:pPr>
            <a:r>
              <a:rPr lang="pt-BR" sz="1100" dirty="0" err="1">
                <a:solidFill>
                  <a:schemeClr val="accent3">
                    <a:lumMod val="40000"/>
                    <a:lumOff val="60000"/>
                  </a:schemeClr>
                </a:solidFill>
              </a:rPr>
              <a:t>https</a:t>
            </a:r>
            <a:r>
              <a:rPr lang="pt-BR" sz="1100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://www.w3schools.com/</a:t>
            </a:r>
            <a:r>
              <a:rPr lang="pt-BR" sz="1100" dirty="0" err="1">
                <a:solidFill>
                  <a:schemeClr val="accent3">
                    <a:lumMod val="40000"/>
                    <a:lumOff val="60000"/>
                  </a:schemeClr>
                </a:solidFill>
              </a:rPr>
              <a:t>html</a:t>
            </a:r>
            <a:r>
              <a:rPr lang="pt-BR" sz="1100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/</a:t>
            </a:r>
            <a:r>
              <a:rPr lang="pt-BR" sz="1100" dirty="0" err="1">
                <a:solidFill>
                  <a:schemeClr val="accent3">
                    <a:lumMod val="40000"/>
                    <a:lumOff val="60000"/>
                  </a:schemeClr>
                </a:solidFill>
              </a:rPr>
              <a:t>default.asp</a:t>
            </a:r>
            <a:endParaRPr lang="pt-BR" sz="1100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  <a:p>
            <a:r>
              <a:rPr lang="pt-BR" sz="1200" dirty="0"/>
              <a:t>Jon </a:t>
            </a:r>
            <a:r>
              <a:rPr lang="pt-BR" sz="1200" dirty="0" err="1"/>
              <a:t>Duckett</a:t>
            </a:r>
            <a:r>
              <a:rPr lang="pt-BR" sz="1200" dirty="0"/>
              <a:t> - HTML &amp; CSS </a:t>
            </a:r>
            <a:r>
              <a:rPr lang="pt-BR" sz="1000" dirty="0"/>
              <a:t> </a:t>
            </a:r>
            <a:r>
              <a:rPr lang="pt-BR" sz="1200" dirty="0"/>
              <a:t>Design </a:t>
            </a:r>
            <a:r>
              <a:rPr lang="pt-BR" sz="1200" dirty="0" err="1"/>
              <a:t>and</a:t>
            </a:r>
            <a:r>
              <a:rPr lang="pt-BR" sz="1200" dirty="0"/>
              <a:t> Build Websites</a:t>
            </a:r>
            <a:endParaRPr lang="pt-BR" sz="1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Manipulando</a:t>
            </a:r>
            <a:r>
              <a:rPr lang="en-US" dirty="0"/>
              <a:t> CSS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dirty="0" err="1">
                <a:latin typeface="Courier"/>
                <a:cs typeface="Courier"/>
              </a:rPr>
              <a:t>addClass</a:t>
            </a:r>
            <a:r>
              <a:rPr lang="en-US" sz="1800" dirty="0">
                <a:latin typeface="Courier"/>
                <a:cs typeface="Courier"/>
              </a:rPr>
              <a:t>(</a:t>
            </a:r>
            <a:r>
              <a:rPr lang="en-US" sz="1800" dirty="0" err="1">
                <a:latin typeface="Courier"/>
                <a:cs typeface="Courier"/>
              </a:rPr>
              <a:t>className</a:t>
            </a:r>
            <a:r>
              <a:rPr lang="en-US" sz="1800" dirty="0">
                <a:latin typeface="Courier"/>
                <a:cs typeface="Courier"/>
              </a:rPr>
              <a:t>)</a:t>
            </a:r>
            <a:r>
              <a:rPr lang="en-US" sz="1500" dirty="0"/>
              <a:t> – </a:t>
            </a:r>
            <a:r>
              <a:rPr lang="en-US" sz="1500" dirty="0" err="1"/>
              <a:t>adiciona</a:t>
            </a:r>
            <a:r>
              <a:rPr lang="en-US" sz="1500" dirty="0"/>
              <a:t> </a:t>
            </a:r>
            <a:r>
              <a:rPr lang="en-US" sz="1500" dirty="0" err="1"/>
              <a:t>classe</a:t>
            </a:r>
            <a:r>
              <a:rPr lang="en-US" sz="1500" dirty="0"/>
              <a:t>(s)</a:t>
            </a:r>
          </a:p>
          <a:p>
            <a:r>
              <a:rPr lang="en-US" sz="1800" dirty="0" err="1">
                <a:latin typeface="Courier"/>
                <a:cs typeface="Courier"/>
              </a:rPr>
              <a:t>removeClass</a:t>
            </a:r>
            <a:r>
              <a:rPr lang="en-US" sz="1800" dirty="0">
                <a:latin typeface="Courier"/>
                <a:cs typeface="Courier"/>
              </a:rPr>
              <a:t>(</a:t>
            </a:r>
            <a:r>
              <a:rPr lang="en-US" sz="1800" dirty="0" err="1">
                <a:latin typeface="Courier"/>
                <a:cs typeface="Courier"/>
              </a:rPr>
              <a:t>className</a:t>
            </a:r>
            <a:r>
              <a:rPr lang="en-US" sz="1800" dirty="0">
                <a:latin typeface="Courier"/>
                <a:cs typeface="Courier"/>
              </a:rPr>
              <a:t>)</a:t>
            </a:r>
            <a:r>
              <a:rPr lang="en-US" sz="1500" dirty="0"/>
              <a:t> – remove </a:t>
            </a:r>
            <a:r>
              <a:rPr lang="en-US" sz="1500" dirty="0" err="1"/>
              <a:t>classe</a:t>
            </a:r>
            <a:r>
              <a:rPr lang="en-US" sz="1500" dirty="0"/>
              <a:t>(s)</a:t>
            </a:r>
            <a:endParaRPr lang="en-US" sz="1800" dirty="0"/>
          </a:p>
          <a:p>
            <a:r>
              <a:rPr lang="en-US" sz="1800" dirty="0" err="1">
                <a:latin typeface="Courier"/>
                <a:cs typeface="Courier"/>
              </a:rPr>
              <a:t>toggleClass</a:t>
            </a:r>
            <a:r>
              <a:rPr lang="en-US" sz="1800" dirty="0">
                <a:latin typeface="Courier"/>
                <a:cs typeface="Courier"/>
              </a:rPr>
              <a:t>(</a:t>
            </a:r>
            <a:r>
              <a:rPr lang="en-US" sz="1800" dirty="0" err="1">
                <a:latin typeface="Courier"/>
                <a:cs typeface="Courier"/>
              </a:rPr>
              <a:t>className</a:t>
            </a:r>
            <a:r>
              <a:rPr lang="en-US" sz="1800" dirty="0">
                <a:latin typeface="Courier"/>
                <a:cs typeface="Courier"/>
              </a:rPr>
              <a:t>)</a:t>
            </a:r>
            <a:r>
              <a:rPr lang="en-US" sz="1500" dirty="0"/>
              <a:t> – </a:t>
            </a:r>
            <a:r>
              <a:rPr lang="en-US" sz="1500" dirty="0" err="1"/>
              <a:t>adiciona</a:t>
            </a:r>
            <a:r>
              <a:rPr lang="en-US" sz="1500" dirty="0"/>
              <a:t>/remove </a:t>
            </a:r>
            <a:r>
              <a:rPr lang="en-US" sz="1500" dirty="0" err="1"/>
              <a:t>classe</a:t>
            </a:r>
            <a:r>
              <a:rPr lang="en-US" sz="1500" dirty="0"/>
              <a:t>(s)</a:t>
            </a:r>
            <a:endParaRPr lang="en-US" sz="1800" dirty="0"/>
          </a:p>
          <a:p>
            <a:r>
              <a:rPr lang="en-US" sz="1500" dirty="0" err="1">
                <a:latin typeface="Courier"/>
                <a:cs typeface="Courier"/>
              </a:rPr>
              <a:t>css</a:t>
            </a:r>
            <a:r>
              <a:rPr lang="en-US" sz="1500" dirty="0">
                <a:latin typeface="Courier"/>
                <a:cs typeface="Courier"/>
              </a:rPr>
              <a:t>()</a:t>
            </a:r>
            <a:r>
              <a:rPr lang="en-US" sz="1500" dirty="0"/>
              <a:t> – seta/</a:t>
            </a:r>
            <a:r>
              <a:rPr lang="en-US" sz="1500" dirty="0" err="1"/>
              <a:t>retorna</a:t>
            </a:r>
            <a:r>
              <a:rPr lang="en-US" sz="1500" dirty="0"/>
              <a:t> </a:t>
            </a:r>
            <a:r>
              <a:rPr lang="en-US" sz="1500" dirty="0" err="1"/>
              <a:t>atributo</a:t>
            </a:r>
            <a:r>
              <a:rPr lang="en-US" sz="1500" dirty="0"/>
              <a:t> </a:t>
            </a:r>
            <a:r>
              <a:rPr lang="en-US" sz="1500" dirty="0" err="1"/>
              <a:t>estilo</a:t>
            </a:r>
            <a:endParaRPr lang="en-US" sz="1500" dirty="0"/>
          </a:p>
          <a:p>
            <a:pPr marL="342900" lvl="1">
              <a:buNone/>
            </a:pPr>
            <a:r>
              <a:rPr lang="en-US" sz="1200" dirty="0">
                <a:latin typeface="Courier"/>
                <a:cs typeface="Courier"/>
              </a:rPr>
              <a:t>$(</a:t>
            </a:r>
            <a:r>
              <a:rPr lang="en-US" sz="1200" dirty="0" err="1">
                <a:latin typeface="Courier"/>
                <a:cs typeface="Courier"/>
              </a:rPr>
              <a:t>seletor</a:t>
            </a:r>
            <a:r>
              <a:rPr lang="en-US" sz="1200" dirty="0">
                <a:latin typeface="Courier"/>
                <a:cs typeface="Courier"/>
              </a:rPr>
              <a:t>).</a:t>
            </a:r>
            <a:r>
              <a:rPr lang="en-US" sz="1200" dirty="0" err="1">
                <a:latin typeface="Courier"/>
                <a:cs typeface="Courier"/>
              </a:rPr>
              <a:t>css</a:t>
            </a:r>
            <a:r>
              <a:rPr lang="en-US" sz="1200" dirty="0">
                <a:latin typeface="Courier"/>
                <a:cs typeface="Courier"/>
              </a:rPr>
              <a:t>(“</a:t>
            </a:r>
            <a:r>
              <a:rPr lang="en-US" sz="1200" dirty="0" err="1">
                <a:latin typeface="Courier"/>
                <a:cs typeface="Courier"/>
              </a:rPr>
              <a:t>propriedadeCSS</a:t>
            </a:r>
            <a:r>
              <a:rPr lang="en-US" sz="1200" dirty="0">
                <a:latin typeface="Courier"/>
                <a:cs typeface="Courier"/>
              </a:rPr>
              <a:t>”);</a:t>
            </a:r>
          </a:p>
          <a:p>
            <a:pPr marL="342900" lvl="1">
              <a:buNone/>
            </a:pPr>
            <a:r>
              <a:rPr lang="en-US" sz="1200" dirty="0">
                <a:latin typeface="Courier"/>
                <a:cs typeface="Courier"/>
              </a:rPr>
              <a:t>$(</a:t>
            </a:r>
            <a:r>
              <a:rPr lang="en-US" sz="1200" dirty="0" err="1">
                <a:latin typeface="Courier"/>
                <a:cs typeface="Courier"/>
              </a:rPr>
              <a:t>seletor</a:t>
            </a:r>
            <a:r>
              <a:rPr lang="en-US" sz="1200" dirty="0">
                <a:latin typeface="Courier"/>
                <a:cs typeface="Courier"/>
              </a:rPr>
              <a:t>).</a:t>
            </a:r>
            <a:r>
              <a:rPr lang="en-US" sz="1200" dirty="0" err="1">
                <a:latin typeface="Courier"/>
                <a:cs typeface="Courier"/>
              </a:rPr>
              <a:t>css</a:t>
            </a:r>
            <a:r>
              <a:rPr lang="en-US" sz="1200" dirty="0">
                <a:latin typeface="Courier"/>
                <a:cs typeface="Courier"/>
              </a:rPr>
              <a:t>(“</a:t>
            </a:r>
            <a:r>
              <a:rPr lang="en-US" sz="1200" dirty="0" err="1">
                <a:latin typeface="Courier"/>
                <a:cs typeface="Courier"/>
              </a:rPr>
              <a:t>propriedadeCSS</a:t>
            </a:r>
            <a:r>
              <a:rPr lang="en-US" sz="1200" dirty="0">
                <a:latin typeface="Courier"/>
                <a:cs typeface="Courier"/>
              </a:rPr>
              <a:t>”, “valor”);</a:t>
            </a:r>
          </a:p>
          <a:p>
            <a:pPr marL="342900" lvl="1">
              <a:buNone/>
            </a:pPr>
            <a:endParaRPr lang="en-US" sz="1200" dirty="0">
              <a:latin typeface="Courier"/>
              <a:cs typeface="Courier"/>
            </a:endParaRPr>
          </a:p>
          <a:p>
            <a:pPr marL="342900" lvl="1">
              <a:buNone/>
            </a:pPr>
            <a:r>
              <a:rPr lang="en-US" sz="1200" dirty="0">
                <a:latin typeface="Courier"/>
                <a:cs typeface="Courier"/>
              </a:rPr>
              <a:t>$(</a:t>
            </a:r>
            <a:r>
              <a:rPr lang="en-US" sz="1200" dirty="0" err="1">
                <a:latin typeface="Courier"/>
                <a:cs typeface="Courier"/>
              </a:rPr>
              <a:t>seletor</a:t>
            </a:r>
            <a:r>
              <a:rPr lang="en-US" sz="1200" dirty="0">
                <a:latin typeface="Courier"/>
                <a:cs typeface="Courier"/>
              </a:rPr>
              <a:t>).</a:t>
            </a:r>
            <a:r>
              <a:rPr lang="en-US" sz="1200" dirty="0" err="1">
                <a:latin typeface="Courier"/>
                <a:cs typeface="Courier"/>
              </a:rPr>
              <a:t>css</a:t>
            </a:r>
            <a:r>
              <a:rPr lang="en-US" sz="1200" dirty="0">
                <a:latin typeface="Courier"/>
                <a:cs typeface="Courier"/>
              </a:rPr>
              <a:t>({“propriedadeCSS1”:”valor1”, “propriedadeCSS2”:”valor2”, …}</a:t>
            </a:r>
          </a:p>
        </p:txBody>
      </p:sp>
    </p:spTree>
    <p:extLst>
      <p:ext uri="{BB962C8B-B14F-4D97-AF65-F5344CB8AC3E}">
        <p14:creationId xmlns:p14="http://schemas.microsoft.com/office/powerpoint/2010/main" val="6804440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Métodos</a:t>
            </a:r>
            <a:r>
              <a:rPr lang="en-US" dirty="0"/>
              <a:t> de </a:t>
            </a:r>
            <a:r>
              <a:rPr lang="en-US" dirty="0" err="1"/>
              <a:t>dimensionamento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750"/>
              </a:spcBef>
            </a:pPr>
            <a:r>
              <a:rPr lang="en-US" sz="1800" dirty="0">
                <a:latin typeface="Courier"/>
                <a:cs typeface="Courier"/>
              </a:rPr>
              <a:t>width()</a:t>
            </a:r>
            <a:r>
              <a:rPr lang="en-US" sz="1800" dirty="0"/>
              <a:t>: </a:t>
            </a:r>
            <a:r>
              <a:rPr lang="en-US" sz="1800" dirty="0" err="1"/>
              <a:t>retorna</a:t>
            </a:r>
            <a:r>
              <a:rPr lang="en-US" sz="1800" dirty="0"/>
              <a:t> a </a:t>
            </a:r>
            <a:r>
              <a:rPr lang="en-US" sz="1800" dirty="0" err="1"/>
              <a:t>largura</a:t>
            </a:r>
            <a:r>
              <a:rPr lang="en-US" sz="1800" dirty="0"/>
              <a:t> de um </a:t>
            </a:r>
            <a:r>
              <a:rPr lang="en-US" sz="1800" dirty="0" err="1"/>
              <a:t>elemento</a:t>
            </a:r>
            <a:endParaRPr lang="en-US" sz="1800" dirty="0"/>
          </a:p>
          <a:p>
            <a:pPr>
              <a:spcBef>
                <a:spcPts val="750"/>
              </a:spcBef>
            </a:pPr>
            <a:r>
              <a:rPr lang="en-US" sz="1800" dirty="0">
                <a:latin typeface="Courier"/>
                <a:cs typeface="Courier"/>
              </a:rPr>
              <a:t>height()</a:t>
            </a:r>
            <a:r>
              <a:rPr lang="en-US" sz="1800" dirty="0"/>
              <a:t>: </a:t>
            </a:r>
            <a:r>
              <a:rPr lang="en-US" sz="1800" dirty="0" err="1"/>
              <a:t>retorna</a:t>
            </a:r>
            <a:r>
              <a:rPr lang="en-US" sz="1800" dirty="0"/>
              <a:t> a </a:t>
            </a:r>
            <a:r>
              <a:rPr lang="en-US" sz="1800" dirty="0" err="1"/>
              <a:t>altura</a:t>
            </a:r>
            <a:r>
              <a:rPr lang="en-US" sz="1800" dirty="0"/>
              <a:t> de um </a:t>
            </a:r>
            <a:r>
              <a:rPr lang="en-US" sz="1800" dirty="0" err="1"/>
              <a:t>elemento</a:t>
            </a:r>
            <a:endParaRPr lang="en-US" sz="1800" dirty="0"/>
          </a:p>
          <a:p>
            <a:pPr>
              <a:spcBef>
                <a:spcPts val="750"/>
              </a:spcBef>
            </a:pPr>
            <a:r>
              <a:rPr lang="en-US" sz="1800" dirty="0" err="1">
                <a:latin typeface="Courier"/>
                <a:cs typeface="Courier"/>
              </a:rPr>
              <a:t>innerWidth</a:t>
            </a:r>
            <a:r>
              <a:rPr lang="en-US" sz="1800" dirty="0">
                <a:latin typeface="Courier"/>
                <a:cs typeface="Courier"/>
              </a:rPr>
              <a:t>()</a:t>
            </a:r>
            <a:r>
              <a:rPr lang="en-US" sz="1800" dirty="0"/>
              <a:t>: </a:t>
            </a:r>
            <a:r>
              <a:rPr lang="en-US" sz="1800" dirty="0" err="1"/>
              <a:t>retorna</a:t>
            </a:r>
            <a:r>
              <a:rPr lang="en-US" sz="1800" dirty="0"/>
              <a:t> a </a:t>
            </a:r>
            <a:r>
              <a:rPr lang="en-US" sz="1800" dirty="0" err="1"/>
              <a:t>largura</a:t>
            </a:r>
            <a:r>
              <a:rPr lang="en-US" sz="1800" dirty="0"/>
              <a:t> de um </a:t>
            </a:r>
            <a:r>
              <a:rPr lang="en-US" sz="1800" dirty="0" err="1"/>
              <a:t>elemento</a:t>
            </a:r>
            <a:r>
              <a:rPr lang="en-US" sz="1800" dirty="0"/>
              <a:t> (</a:t>
            </a:r>
            <a:r>
              <a:rPr lang="en-US" sz="1800" dirty="0" err="1"/>
              <a:t>inclui</a:t>
            </a:r>
            <a:r>
              <a:rPr lang="en-US" sz="1800" dirty="0"/>
              <a:t> padding)</a:t>
            </a:r>
          </a:p>
          <a:p>
            <a:pPr>
              <a:spcBef>
                <a:spcPts val="750"/>
              </a:spcBef>
            </a:pPr>
            <a:r>
              <a:rPr lang="en-US" sz="1800" dirty="0" err="1">
                <a:latin typeface="Courier"/>
                <a:cs typeface="Courier"/>
              </a:rPr>
              <a:t>innerHeight</a:t>
            </a:r>
            <a:r>
              <a:rPr lang="en-US" sz="1800" dirty="0">
                <a:latin typeface="Courier"/>
                <a:cs typeface="Courier"/>
              </a:rPr>
              <a:t>()</a:t>
            </a:r>
            <a:r>
              <a:rPr lang="en-US" sz="1800" dirty="0"/>
              <a:t>: </a:t>
            </a:r>
            <a:r>
              <a:rPr lang="en-US" sz="1800" dirty="0" err="1"/>
              <a:t>retorna</a:t>
            </a:r>
            <a:r>
              <a:rPr lang="en-US" sz="1800" dirty="0"/>
              <a:t> a </a:t>
            </a:r>
            <a:r>
              <a:rPr lang="en-US" sz="1800" dirty="0" err="1"/>
              <a:t>altura</a:t>
            </a:r>
            <a:r>
              <a:rPr lang="en-US" sz="1800" dirty="0"/>
              <a:t> de um </a:t>
            </a:r>
            <a:r>
              <a:rPr lang="en-US" sz="1800" dirty="0" err="1"/>
              <a:t>elemento</a:t>
            </a:r>
            <a:r>
              <a:rPr lang="en-US" sz="1800" dirty="0"/>
              <a:t> (</a:t>
            </a:r>
            <a:r>
              <a:rPr lang="en-US" sz="1800" dirty="0" err="1"/>
              <a:t>inclui</a:t>
            </a:r>
            <a:r>
              <a:rPr lang="en-US" sz="1800" dirty="0"/>
              <a:t> padding)</a:t>
            </a:r>
          </a:p>
          <a:p>
            <a:pPr>
              <a:spcBef>
                <a:spcPts val="750"/>
              </a:spcBef>
            </a:pPr>
            <a:r>
              <a:rPr lang="en-US" sz="1800" dirty="0" err="1">
                <a:latin typeface="Courier"/>
                <a:cs typeface="Courier"/>
              </a:rPr>
              <a:t>outerWidth</a:t>
            </a:r>
            <a:r>
              <a:rPr lang="en-US" sz="1800" dirty="0">
                <a:latin typeface="Courier"/>
                <a:cs typeface="Courier"/>
              </a:rPr>
              <a:t>()</a:t>
            </a:r>
            <a:r>
              <a:rPr lang="en-US" sz="1800" dirty="0"/>
              <a:t>: </a:t>
            </a:r>
            <a:r>
              <a:rPr lang="en-US" sz="1800" dirty="0" err="1"/>
              <a:t>retorna</a:t>
            </a:r>
            <a:r>
              <a:rPr lang="en-US" sz="1800" dirty="0"/>
              <a:t> a </a:t>
            </a:r>
            <a:r>
              <a:rPr lang="en-US" sz="1800" dirty="0" err="1"/>
              <a:t>largura</a:t>
            </a:r>
            <a:r>
              <a:rPr lang="en-US" sz="1800" dirty="0"/>
              <a:t> de um </a:t>
            </a:r>
            <a:r>
              <a:rPr lang="en-US" sz="1800" dirty="0" err="1"/>
              <a:t>elemento</a:t>
            </a:r>
            <a:r>
              <a:rPr lang="en-US" sz="1800" dirty="0"/>
              <a:t> (</a:t>
            </a:r>
            <a:r>
              <a:rPr lang="en-US" sz="1800" dirty="0" err="1"/>
              <a:t>inclui</a:t>
            </a:r>
            <a:r>
              <a:rPr lang="en-US" sz="1800" dirty="0"/>
              <a:t> </a:t>
            </a:r>
            <a:r>
              <a:rPr lang="en-US" sz="1800" dirty="0" err="1"/>
              <a:t>padding+borda</a:t>
            </a:r>
            <a:r>
              <a:rPr lang="en-US" sz="1800" dirty="0"/>
              <a:t>)</a:t>
            </a:r>
          </a:p>
          <a:p>
            <a:pPr>
              <a:spcBef>
                <a:spcPts val="750"/>
              </a:spcBef>
            </a:pPr>
            <a:r>
              <a:rPr lang="en-US" sz="1800" dirty="0" err="1">
                <a:latin typeface="Courier"/>
                <a:cs typeface="Courier"/>
              </a:rPr>
              <a:t>outerHeight</a:t>
            </a:r>
            <a:r>
              <a:rPr lang="en-US" sz="1800" dirty="0">
                <a:latin typeface="Courier"/>
                <a:cs typeface="Courier"/>
              </a:rPr>
              <a:t>()</a:t>
            </a:r>
            <a:r>
              <a:rPr lang="en-US" sz="1800" dirty="0"/>
              <a:t>: </a:t>
            </a:r>
            <a:r>
              <a:rPr lang="en-US" sz="1800" dirty="0" err="1"/>
              <a:t>retorna</a:t>
            </a:r>
            <a:r>
              <a:rPr lang="en-US" sz="1800" dirty="0"/>
              <a:t> a </a:t>
            </a:r>
            <a:r>
              <a:rPr lang="en-US" sz="1800" dirty="0" err="1"/>
              <a:t>altura</a:t>
            </a:r>
            <a:r>
              <a:rPr lang="en-US" sz="1800" dirty="0"/>
              <a:t> de um </a:t>
            </a:r>
            <a:r>
              <a:rPr lang="en-US" sz="1800" dirty="0" err="1"/>
              <a:t>elemento</a:t>
            </a:r>
            <a:r>
              <a:rPr lang="en-US" sz="1800" dirty="0"/>
              <a:t> (</a:t>
            </a:r>
            <a:r>
              <a:rPr lang="en-US" sz="1800" dirty="0" err="1"/>
              <a:t>inclui</a:t>
            </a:r>
            <a:r>
              <a:rPr lang="en-US" sz="1800" dirty="0"/>
              <a:t> </a:t>
            </a:r>
            <a:r>
              <a:rPr lang="en-US" sz="1800" dirty="0" err="1"/>
              <a:t>padding+borda</a:t>
            </a:r>
            <a:r>
              <a:rPr lang="en-US" sz="1800" dirty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87684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>
            <a:spLocks noGrp="1"/>
          </p:cNvSpPr>
          <p:nvPr>
            <p:ph type="ctrTitle"/>
          </p:nvPr>
        </p:nvSpPr>
        <p:spPr>
          <a:xfrm>
            <a:off x="4113600" y="2878750"/>
            <a:ext cx="4505700" cy="115980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4000" dirty="0" err="1"/>
              <a:t>Navegando</a:t>
            </a:r>
            <a:r>
              <a:rPr lang="en" sz="4000" dirty="0"/>
              <a:t> no DOM</a:t>
            </a:r>
          </a:p>
        </p:txBody>
      </p:sp>
      <p:sp>
        <p:nvSpPr>
          <p:cNvPr id="134" name="Shape 134"/>
          <p:cNvSpPr txBox="1">
            <a:spLocks noGrp="1"/>
          </p:cNvSpPr>
          <p:nvPr>
            <p:ph type="subTitle" idx="1"/>
          </p:nvPr>
        </p:nvSpPr>
        <p:spPr>
          <a:xfrm>
            <a:off x="4113600" y="3983050"/>
            <a:ext cx="4505700" cy="78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lang="en" dirty="0"/>
          </a:p>
        </p:txBody>
      </p:sp>
      <p:sp>
        <p:nvSpPr>
          <p:cNvPr id="135" name="Shape 135"/>
          <p:cNvSpPr txBox="1"/>
          <p:nvPr/>
        </p:nvSpPr>
        <p:spPr>
          <a:xfrm>
            <a:off x="0" y="503350"/>
            <a:ext cx="3471300" cy="3818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20000" dirty="0">
                <a:solidFill>
                  <a:srgbClr val="18637B"/>
                </a:solidFill>
                <a:latin typeface="Roboto Slab"/>
                <a:ea typeface="Roboto Slab"/>
                <a:cs typeface="Roboto Slab"/>
                <a:sym typeface="Roboto Slab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8602110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Cruzando</a:t>
            </a:r>
            <a:r>
              <a:rPr lang="en-US" dirty="0"/>
              <a:t> o DOM (traversing)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Por</a:t>
            </a:r>
            <a:r>
              <a:rPr lang="en-US" dirty="0"/>
              <a:t> </a:t>
            </a:r>
            <a:r>
              <a:rPr lang="en-US" dirty="0" err="1"/>
              <a:t>vezes</a:t>
            </a:r>
            <a:r>
              <a:rPr lang="en-US" dirty="0"/>
              <a:t>, </a:t>
            </a:r>
            <a:r>
              <a:rPr lang="en-US" dirty="0" err="1"/>
              <a:t>precisamos</a:t>
            </a:r>
            <a:r>
              <a:rPr lang="en-US" dirty="0"/>
              <a:t> </a:t>
            </a:r>
            <a:r>
              <a:rPr lang="en-US" dirty="0" err="1"/>
              <a:t>ir</a:t>
            </a:r>
            <a:r>
              <a:rPr lang="en-US" dirty="0"/>
              <a:t> de um </a:t>
            </a:r>
            <a:r>
              <a:rPr lang="en-US" dirty="0" err="1"/>
              <a:t>ramo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outro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árvore</a:t>
            </a:r>
            <a:r>
              <a:rPr lang="en-US" dirty="0"/>
              <a:t> DOM</a:t>
            </a:r>
          </a:p>
        </p:txBody>
      </p:sp>
      <p:pic>
        <p:nvPicPr>
          <p:cNvPr id="6" name="Picture 5" descr="Captura de Tela 2016-01-21 às 18.31.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4487" y="2186384"/>
            <a:ext cx="4644625" cy="2270126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3CE9D00F-B908-F34C-BBC8-6FF993A5D4CA}"/>
              </a:ext>
            </a:extLst>
          </p:cNvPr>
          <p:cNvSpPr txBox="1"/>
          <p:nvPr/>
        </p:nvSpPr>
        <p:spPr>
          <a:xfrm>
            <a:off x="2422358" y="4058653"/>
            <a:ext cx="802105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&lt;a &gt;</a:t>
            </a:r>
          </a:p>
        </p:txBody>
      </p:sp>
    </p:spTree>
    <p:extLst>
      <p:ext uri="{BB962C8B-B14F-4D97-AF65-F5344CB8AC3E}">
        <p14:creationId xmlns:p14="http://schemas.microsoft.com/office/powerpoint/2010/main" val="1270903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Cruzando</a:t>
            </a:r>
            <a:r>
              <a:rPr lang="en-US" dirty="0"/>
              <a:t> o DOM (traversing)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type="body" idx="1"/>
          </p:nvPr>
        </p:nvSpPr>
        <p:spPr>
          <a:xfrm>
            <a:off x="198864" y="1783318"/>
            <a:ext cx="8311921" cy="3158700"/>
          </a:xfrm>
        </p:spPr>
        <p:txBody>
          <a:bodyPr/>
          <a:lstStyle/>
          <a:p>
            <a:r>
              <a:rPr lang="en-US" dirty="0" err="1"/>
              <a:t>Por</a:t>
            </a:r>
            <a:r>
              <a:rPr lang="en-US" dirty="0"/>
              <a:t> </a:t>
            </a:r>
            <a:r>
              <a:rPr lang="en-US" dirty="0" err="1"/>
              <a:t>vezes</a:t>
            </a:r>
            <a:r>
              <a:rPr lang="en-US" dirty="0"/>
              <a:t>, </a:t>
            </a:r>
            <a:r>
              <a:rPr lang="en-US" dirty="0" err="1"/>
              <a:t>precisamos</a:t>
            </a:r>
            <a:r>
              <a:rPr lang="en-US" dirty="0"/>
              <a:t> </a:t>
            </a:r>
            <a:r>
              <a:rPr lang="en-US" dirty="0" err="1"/>
              <a:t>ir</a:t>
            </a:r>
            <a:r>
              <a:rPr lang="en-US" dirty="0"/>
              <a:t> de um </a:t>
            </a:r>
            <a:r>
              <a:rPr lang="en-US" dirty="0" err="1"/>
              <a:t>ramo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outro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árvore</a:t>
            </a:r>
            <a:r>
              <a:rPr lang="en-US" dirty="0"/>
              <a:t> DOM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FAE9433A-9A4D-BE46-9B7D-031B00BEA93D}"/>
              </a:ext>
            </a:extLst>
          </p:cNvPr>
          <p:cNvSpPr/>
          <p:nvPr/>
        </p:nvSpPr>
        <p:spPr>
          <a:xfrm>
            <a:off x="2037347" y="3105995"/>
            <a:ext cx="1155032" cy="51334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li</a:t>
            </a: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8D3D8002-6B89-EF44-AE10-3CB7E331FA59}"/>
              </a:ext>
            </a:extLst>
          </p:cNvPr>
          <p:cNvSpPr/>
          <p:nvPr/>
        </p:nvSpPr>
        <p:spPr>
          <a:xfrm>
            <a:off x="3777915" y="2274972"/>
            <a:ext cx="1155032" cy="51334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err="1">
                <a:solidFill>
                  <a:schemeClr val="tx1"/>
                </a:solidFill>
              </a:rPr>
              <a:t>ul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59969B8C-B998-A942-BB0A-62E0FC9FDF37}"/>
              </a:ext>
            </a:extLst>
          </p:cNvPr>
          <p:cNvSpPr/>
          <p:nvPr/>
        </p:nvSpPr>
        <p:spPr>
          <a:xfrm>
            <a:off x="2037347" y="3827192"/>
            <a:ext cx="1155032" cy="51334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CECCE3EA-78E5-AD42-B69C-7829C6D45E3E}"/>
              </a:ext>
            </a:extLst>
          </p:cNvPr>
          <p:cNvSpPr/>
          <p:nvPr/>
        </p:nvSpPr>
        <p:spPr>
          <a:xfrm>
            <a:off x="2037347" y="4540965"/>
            <a:ext cx="1155032" cy="51334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err="1">
                <a:solidFill>
                  <a:schemeClr val="tx1"/>
                </a:solidFill>
              </a:rPr>
              <a:t>img</a:t>
            </a:r>
            <a:endParaRPr lang="pt-BR" dirty="0">
              <a:solidFill>
                <a:schemeClr val="tx1"/>
              </a:solidFill>
            </a:endParaRPr>
          </a:p>
        </p:txBody>
      </p:sp>
      <p:cxnSp>
        <p:nvCxnSpPr>
          <p:cNvPr id="14" name="Conector Angulado 13">
            <a:extLst>
              <a:ext uri="{FF2B5EF4-FFF2-40B4-BE49-F238E27FC236}">
                <a16:creationId xmlns:a16="http://schemas.microsoft.com/office/drawing/2014/main" id="{F9165C9F-B5B5-7F45-9947-1DF5602FCA3A}"/>
              </a:ext>
            </a:extLst>
          </p:cNvPr>
          <p:cNvCxnSpPr>
            <a:stCxn id="7" idx="2"/>
            <a:endCxn id="3" idx="0"/>
          </p:cNvCxnSpPr>
          <p:nvPr/>
        </p:nvCxnSpPr>
        <p:spPr>
          <a:xfrm rot="5400000">
            <a:off x="3326309" y="2076873"/>
            <a:ext cx="317676" cy="1740568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to 15">
            <a:extLst>
              <a:ext uri="{FF2B5EF4-FFF2-40B4-BE49-F238E27FC236}">
                <a16:creationId xmlns:a16="http://schemas.microsoft.com/office/drawing/2014/main" id="{5DF3792B-0B20-8841-A10F-978B48E41937}"/>
              </a:ext>
            </a:extLst>
          </p:cNvPr>
          <p:cNvCxnSpPr>
            <a:stCxn id="3" idx="2"/>
            <a:endCxn id="8" idx="0"/>
          </p:cNvCxnSpPr>
          <p:nvPr/>
        </p:nvCxnSpPr>
        <p:spPr>
          <a:xfrm>
            <a:off x="2614863" y="3619342"/>
            <a:ext cx="0" cy="2078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to 16">
            <a:extLst>
              <a:ext uri="{FF2B5EF4-FFF2-40B4-BE49-F238E27FC236}">
                <a16:creationId xmlns:a16="http://schemas.microsoft.com/office/drawing/2014/main" id="{DCB550A5-3BF2-6C47-BCF8-912B77E4502E}"/>
              </a:ext>
            </a:extLst>
          </p:cNvPr>
          <p:cNvCxnSpPr>
            <a:cxnSpLocks/>
            <a:endCxn id="9" idx="0"/>
          </p:cNvCxnSpPr>
          <p:nvPr/>
        </p:nvCxnSpPr>
        <p:spPr>
          <a:xfrm>
            <a:off x="2614863" y="4340538"/>
            <a:ext cx="0" cy="2004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tângulo 19">
            <a:extLst>
              <a:ext uri="{FF2B5EF4-FFF2-40B4-BE49-F238E27FC236}">
                <a16:creationId xmlns:a16="http://schemas.microsoft.com/office/drawing/2014/main" id="{524FA85F-2E2D-AE4F-9403-D327551CC92A}"/>
              </a:ext>
            </a:extLst>
          </p:cNvPr>
          <p:cNvSpPr/>
          <p:nvPr/>
        </p:nvSpPr>
        <p:spPr>
          <a:xfrm>
            <a:off x="3416968" y="3081848"/>
            <a:ext cx="1155032" cy="51334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li</a:t>
            </a:r>
          </a:p>
        </p:txBody>
      </p:sp>
      <p:sp>
        <p:nvSpPr>
          <p:cNvPr id="21" name="Retângulo 20">
            <a:extLst>
              <a:ext uri="{FF2B5EF4-FFF2-40B4-BE49-F238E27FC236}">
                <a16:creationId xmlns:a16="http://schemas.microsoft.com/office/drawing/2014/main" id="{C9902A82-25DA-2342-8D02-198C188ED523}"/>
              </a:ext>
            </a:extLst>
          </p:cNvPr>
          <p:cNvSpPr/>
          <p:nvPr/>
        </p:nvSpPr>
        <p:spPr>
          <a:xfrm>
            <a:off x="3416968" y="3803045"/>
            <a:ext cx="1155032" cy="51334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22" name="Retângulo 21">
            <a:extLst>
              <a:ext uri="{FF2B5EF4-FFF2-40B4-BE49-F238E27FC236}">
                <a16:creationId xmlns:a16="http://schemas.microsoft.com/office/drawing/2014/main" id="{DF0ED35B-CB5C-B44C-B23C-42EA9ED6913A}"/>
              </a:ext>
            </a:extLst>
          </p:cNvPr>
          <p:cNvSpPr/>
          <p:nvPr/>
        </p:nvSpPr>
        <p:spPr>
          <a:xfrm>
            <a:off x="3416968" y="4516818"/>
            <a:ext cx="1155032" cy="51334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err="1">
                <a:solidFill>
                  <a:schemeClr val="tx1"/>
                </a:solidFill>
              </a:rPr>
              <a:t>img</a:t>
            </a:r>
            <a:endParaRPr lang="pt-BR" dirty="0">
              <a:solidFill>
                <a:schemeClr val="tx1"/>
              </a:solidFill>
            </a:endParaRPr>
          </a:p>
        </p:txBody>
      </p:sp>
      <p:cxnSp>
        <p:nvCxnSpPr>
          <p:cNvPr id="23" name="Conector Reto 22">
            <a:extLst>
              <a:ext uri="{FF2B5EF4-FFF2-40B4-BE49-F238E27FC236}">
                <a16:creationId xmlns:a16="http://schemas.microsoft.com/office/drawing/2014/main" id="{86285C17-8CAB-ED4D-B484-65537772A9C7}"/>
              </a:ext>
            </a:extLst>
          </p:cNvPr>
          <p:cNvCxnSpPr>
            <a:stCxn id="20" idx="2"/>
            <a:endCxn id="21" idx="0"/>
          </p:cNvCxnSpPr>
          <p:nvPr/>
        </p:nvCxnSpPr>
        <p:spPr>
          <a:xfrm>
            <a:off x="3994484" y="3595195"/>
            <a:ext cx="0" cy="2078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to 23">
            <a:extLst>
              <a:ext uri="{FF2B5EF4-FFF2-40B4-BE49-F238E27FC236}">
                <a16:creationId xmlns:a16="http://schemas.microsoft.com/office/drawing/2014/main" id="{A958DF62-E002-D440-B9E8-3E5DEBACDE3F}"/>
              </a:ext>
            </a:extLst>
          </p:cNvPr>
          <p:cNvCxnSpPr>
            <a:cxnSpLocks/>
            <a:endCxn id="22" idx="0"/>
          </p:cNvCxnSpPr>
          <p:nvPr/>
        </p:nvCxnSpPr>
        <p:spPr>
          <a:xfrm>
            <a:off x="3994484" y="4316391"/>
            <a:ext cx="0" cy="2004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to 25">
            <a:extLst>
              <a:ext uri="{FF2B5EF4-FFF2-40B4-BE49-F238E27FC236}">
                <a16:creationId xmlns:a16="http://schemas.microsoft.com/office/drawing/2014/main" id="{5CBF9F4A-C33C-8141-9773-F7DFA5CD252C}"/>
              </a:ext>
            </a:extLst>
          </p:cNvPr>
          <p:cNvCxnSpPr>
            <a:stCxn id="20" idx="0"/>
          </p:cNvCxnSpPr>
          <p:nvPr/>
        </p:nvCxnSpPr>
        <p:spPr>
          <a:xfrm flipV="1">
            <a:off x="3994484" y="2967789"/>
            <a:ext cx="0" cy="1140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13796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</a:t>
            </a:r>
            <a:r>
              <a:rPr lang="en-US" dirty="0" err="1"/>
              <a:t>Subindo</a:t>
            </a:r>
            <a:r>
              <a:rPr lang="en-US" dirty="0"/>
              <a:t>”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árvore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dirty="0"/>
              <a:t>parent() – </a:t>
            </a:r>
            <a:r>
              <a:rPr lang="en-US" sz="1800" dirty="0" err="1"/>
              <a:t>retorna</a:t>
            </a:r>
            <a:r>
              <a:rPr lang="en-US" sz="1800" dirty="0"/>
              <a:t> o </a:t>
            </a:r>
            <a:r>
              <a:rPr lang="en-US" sz="1800" dirty="0" err="1"/>
              <a:t>pai</a:t>
            </a:r>
            <a:r>
              <a:rPr lang="en-US" sz="1800" dirty="0"/>
              <a:t> do </a:t>
            </a:r>
            <a:r>
              <a:rPr lang="en-US" sz="1800" dirty="0" err="1"/>
              <a:t>nó</a:t>
            </a:r>
            <a:r>
              <a:rPr lang="en-US" sz="1800" dirty="0"/>
              <a:t> </a:t>
            </a:r>
            <a:r>
              <a:rPr lang="en-US" sz="1800" dirty="0" err="1"/>
              <a:t>selecionado</a:t>
            </a:r>
            <a:endParaRPr lang="en-US" sz="1800" dirty="0"/>
          </a:p>
          <a:p>
            <a:pPr marL="406004">
              <a:buNone/>
              <a:tabLst>
                <a:tab pos="139304" algn="l"/>
              </a:tabLst>
            </a:pPr>
            <a:r>
              <a:rPr lang="en-US" sz="1500" dirty="0">
                <a:latin typeface="Courier"/>
                <a:cs typeface="Courier"/>
              </a:rPr>
              <a:t>$(</a:t>
            </a:r>
            <a:r>
              <a:rPr lang="en-US" sz="1500" dirty="0" err="1">
                <a:latin typeface="Courier"/>
                <a:cs typeface="Courier"/>
              </a:rPr>
              <a:t>seletor</a:t>
            </a:r>
            <a:r>
              <a:rPr lang="en-US" sz="1500" dirty="0">
                <a:latin typeface="Courier"/>
                <a:cs typeface="Courier"/>
              </a:rPr>
              <a:t>).parent();</a:t>
            </a:r>
          </a:p>
          <a:p>
            <a:r>
              <a:rPr lang="en-US" sz="1800" dirty="0"/>
              <a:t>parents() – </a:t>
            </a:r>
            <a:r>
              <a:rPr lang="en-US" sz="1800" dirty="0" err="1"/>
              <a:t>retorna</a:t>
            </a:r>
            <a:r>
              <a:rPr lang="en-US" sz="1800" dirty="0"/>
              <a:t> </a:t>
            </a:r>
            <a:r>
              <a:rPr lang="en-US" sz="1800" dirty="0" err="1"/>
              <a:t>todos</a:t>
            </a:r>
            <a:r>
              <a:rPr lang="en-US" sz="1800" dirty="0"/>
              <a:t> </a:t>
            </a:r>
            <a:r>
              <a:rPr lang="en-US" sz="1800" dirty="0" err="1"/>
              <a:t>os</a:t>
            </a:r>
            <a:r>
              <a:rPr lang="en-US" sz="1800" dirty="0"/>
              <a:t> </a:t>
            </a:r>
            <a:r>
              <a:rPr lang="en-US" sz="1800" dirty="0" err="1"/>
              <a:t>ancestrais</a:t>
            </a:r>
            <a:r>
              <a:rPr lang="en-US" sz="1800" dirty="0"/>
              <a:t> de um </a:t>
            </a:r>
            <a:r>
              <a:rPr lang="en-US" sz="1800" dirty="0" err="1"/>
              <a:t>nó</a:t>
            </a:r>
            <a:r>
              <a:rPr lang="en-US" sz="1800" dirty="0"/>
              <a:t> </a:t>
            </a:r>
            <a:r>
              <a:rPr lang="en-US" sz="1800" dirty="0" err="1"/>
              <a:t>selecionado</a:t>
            </a:r>
            <a:endParaRPr lang="en-US" sz="1800" dirty="0"/>
          </a:p>
          <a:p>
            <a:pPr marL="406004">
              <a:buNone/>
              <a:tabLst>
                <a:tab pos="406004" algn="l"/>
              </a:tabLst>
            </a:pPr>
            <a:r>
              <a:rPr lang="en-US" sz="1500" dirty="0">
                <a:latin typeface="Courier"/>
                <a:cs typeface="Courier"/>
              </a:rPr>
              <a:t>$(</a:t>
            </a:r>
            <a:r>
              <a:rPr lang="en-US" sz="1500" dirty="0" err="1">
                <a:latin typeface="Courier"/>
                <a:cs typeface="Courier"/>
              </a:rPr>
              <a:t>seletor</a:t>
            </a:r>
            <a:r>
              <a:rPr lang="en-US" sz="1500" dirty="0">
                <a:latin typeface="Courier"/>
                <a:cs typeface="Courier"/>
              </a:rPr>
              <a:t>).parents();</a:t>
            </a:r>
          </a:p>
          <a:p>
            <a:pPr marL="406004">
              <a:buNone/>
              <a:tabLst>
                <a:tab pos="406004" algn="l"/>
              </a:tabLst>
            </a:pPr>
            <a:r>
              <a:rPr lang="en-US" sz="1500" dirty="0">
                <a:latin typeface="Courier"/>
                <a:cs typeface="Courier"/>
              </a:rPr>
              <a:t>$(seletor1).parents(seletor2); </a:t>
            </a:r>
            <a:r>
              <a:rPr lang="en-US" sz="1350" dirty="0">
                <a:latin typeface="Courier"/>
                <a:cs typeface="Courier"/>
              </a:rPr>
              <a:t>/* </a:t>
            </a:r>
            <a:r>
              <a:rPr lang="en-US" sz="1350" dirty="0" err="1">
                <a:latin typeface="Courier"/>
                <a:cs typeface="Courier"/>
              </a:rPr>
              <a:t>todos</a:t>
            </a:r>
            <a:r>
              <a:rPr lang="en-US" sz="1350" dirty="0">
                <a:latin typeface="Courier"/>
                <a:cs typeface="Courier"/>
              </a:rPr>
              <a:t> </a:t>
            </a:r>
            <a:r>
              <a:rPr lang="en-US" sz="1350" dirty="0" err="1">
                <a:latin typeface="Courier"/>
                <a:cs typeface="Courier"/>
              </a:rPr>
              <a:t>os</a:t>
            </a:r>
            <a:r>
              <a:rPr lang="en-US" sz="1350" dirty="0">
                <a:latin typeface="Courier"/>
                <a:cs typeface="Courier"/>
              </a:rPr>
              <a:t> </a:t>
            </a:r>
            <a:r>
              <a:rPr lang="en-US" sz="1350" dirty="0" err="1">
                <a:latin typeface="Courier"/>
                <a:cs typeface="Courier"/>
              </a:rPr>
              <a:t>ancestrais</a:t>
            </a:r>
            <a:r>
              <a:rPr lang="en-US" sz="1350" dirty="0">
                <a:latin typeface="Courier"/>
                <a:cs typeface="Courier"/>
              </a:rPr>
              <a:t> </a:t>
            </a:r>
            <a:r>
              <a:rPr lang="en-US" sz="1350" dirty="0" err="1">
                <a:latin typeface="Courier"/>
                <a:cs typeface="Courier"/>
              </a:rPr>
              <a:t>que</a:t>
            </a:r>
            <a:r>
              <a:rPr lang="en-US" sz="1350" dirty="0">
                <a:latin typeface="Courier"/>
                <a:cs typeface="Courier"/>
              </a:rPr>
              <a:t> </a:t>
            </a:r>
            <a:r>
              <a:rPr lang="en-US" sz="1350" dirty="0" err="1">
                <a:latin typeface="Courier"/>
                <a:cs typeface="Courier"/>
              </a:rPr>
              <a:t>satisfaçam</a:t>
            </a:r>
            <a:r>
              <a:rPr lang="en-US" sz="1350" dirty="0">
                <a:latin typeface="Courier"/>
                <a:cs typeface="Courier"/>
              </a:rPr>
              <a:t> o seletor2 */</a:t>
            </a:r>
          </a:p>
          <a:p>
            <a:r>
              <a:rPr lang="en-US" sz="1800" dirty="0" err="1"/>
              <a:t>parentsUntil</a:t>
            </a:r>
            <a:r>
              <a:rPr lang="en-US" sz="1800" dirty="0"/>
              <a:t>() – </a:t>
            </a:r>
            <a:r>
              <a:rPr lang="en-US" sz="1800" dirty="0" err="1"/>
              <a:t>retorna</a:t>
            </a:r>
            <a:r>
              <a:rPr lang="en-US" sz="1800" dirty="0"/>
              <a:t> </a:t>
            </a:r>
            <a:r>
              <a:rPr lang="en-US" sz="1800" dirty="0" err="1"/>
              <a:t>todos</a:t>
            </a:r>
            <a:r>
              <a:rPr lang="en-US" sz="1800" dirty="0"/>
              <a:t> </a:t>
            </a:r>
            <a:r>
              <a:rPr lang="en-US" sz="1800" dirty="0" err="1"/>
              <a:t>os</a:t>
            </a:r>
            <a:r>
              <a:rPr lang="en-US" sz="1800" dirty="0"/>
              <a:t> </a:t>
            </a:r>
            <a:r>
              <a:rPr lang="en-US" sz="1800" dirty="0" err="1"/>
              <a:t>ancestrais</a:t>
            </a:r>
            <a:r>
              <a:rPr lang="en-US" sz="1800" dirty="0"/>
              <a:t> entre o </a:t>
            </a:r>
            <a:r>
              <a:rPr lang="en-US" sz="1800" dirty="0" err="1"/>
              <a:t>nó</a:t>
            </a:r>
            <a:r>
              <a:rPr lang="en-US" sz="1800" dirty="0"/>
              <a:t> e o </a:t>
            </a:r>
            <a:r>
              <a:rPr lang="en-US" sz="1800" dirty="0" err="1"/>
              <a:t>argumento</a:t>
            </a:r>
            <a:endParaRPr lang="en-US" sz="1800" dirty="0"/>
          </a:p>
          <a:p>
            <a:pPr marL="406004">
              <a:buNone/>
            </a:pPr>
            <a:r>
              <a:rPr lang="en-US" sz="1500" dirty="0">
                <a:latin typeface="Courier"/>
                <a:cs typeface="Courier"/>
              </a:rPr>
              <a:t>$(seletor1).</a:t>
            </a:r>
            <a:r>
              <a:rPr lang="en-US" sz="1500" dirty="0" err="1">
                <a:latin typeface="Courier"/>
                <a:cs typeface="Courier"/>
              </a:rPr>
              <a:t>parentsUntil</a:t>
            </a:r>
            <a:r>
              <a:rPr lang="en-US" sz="1500" dirty="0">
                <a:latin typeface="Courier"/>
                <a:cs typeface="Courier"/>
              </a:rPr>
              <a:t>(seletor2); /*</a:t>
            </a:r>
            <a:r>
              <a:rPr lang="en-US" sz="1500" dirty="0" err="1">
                <a:latin typeface="Courier"/>
                <a:cs typeface="Courier"/>
              </a:rPr>
              <a:t>todos</a:t>
            </a:r>
            <a:r>
              <a:rPr lang="en-US" sz="1500" dirty="0">
                <a:latin typeface="Courier"/>
                <a:cs typeface="Courier"/>
              </a:rPr>
              <a:t> </a:t>
            </a:r>
            <a:r>
              <a:rPr lang="en-US" sz="1500" dirty="0" err="1">
                <a:latin typeface="Courier"/>
                <a:cs typeface="Courier"/>
              </a:rPr>
              <a:t>os</a:t>
            </a:r>
            <a:r>
              <a:rPr lang="en-US" sz="1500" dirty="0">
                <a:latin typeface="Courier"/>
                <a:cs typeface="Courier"/>
              </a:rPr>
              <a:t> </a:t>
            </a:r>
            <a:r>
              <a:rPr lang="en-US" sz="1500" dirty="0" err="1">
                <a:latin typeface="Courier"/>
                <a:cs typeface="Courier"/>
              </a:rPr>
              <a:t>nós</a:t>
            </a:r>
            <a:r>
              <a:rPr lang="en-US" sz="1500" dirty="0">
                <a:latin typeface="Courier"/>
                <a:cs typeface="Courier"/>
              </a:rPr>
              <a:t> entre o seletor1 e seleto2 */</a:t>
            </a:r>
          </a:p>
        </p:txBody>
      </p:sp>
    </p:spTree>
    <p:extLst>
      <p:ext uri="{BB962C8B-B14F-4D97-AF65-F5344CB8AC3E}">
        <p14:creationId xmlns:p14="http://schemas.microsoft.com/office/powerpoint/2010/main" val="25711141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</a:t>
            </a:r>
            <a:r>
              <a:rPr lang="en-US" dirty="0" err="1"/>
              <a:t>Descendo</a:t>
            </a:r>
            <a:r>
              <a:rPr lang="en-US" dirty="0"/>
              <a:t>” a </a:t>
            </a:r>
            <a:r>
              <a:rPr lang="en-US" dirty="0" err="1"/>
              <a:t>árvore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dirty="0">
                <a:latin typeface="Courier"/>
                <a:cs typeface="Courier"/>
              </a:rPr>
              <a:t>children()</a:t>
            </a:r>
            <a:r>
              <a:rPr lang="en-US" sz="1800" dirty="0"/>
              <a:t>: </a:t>
            </a:r>
            <a:r>
              <a:rPr lang="en-US" sz="1800" dirty="0" err="1"/>
              <a:t>retorna</a:t>
            </a:r>
            <a:r>
              <a:rPr lang="en-US" sz="1800" dirty="0"/>
              <a:t> </a:t>
            </a:r>
            <a:r>
              <a:rPr lang="en-US" sz="1800" dirty="0" err="1"/>
              <a:t>os</a:t>
            </a:r>
            <a:r>
              <a:rPr lang="en-US" sz="1800" dirty="0"/>
              <a:t> </a:t>
            </a:r>
            <a:r>
              <a:rPr lang="en-US" sz="1800" dirty="0" err="1"/>
              <a:t>nós</a:t>
            </a:r>
            <a:r>
              <a:rPr lang="en-US" sz="1800" dirty="0"/>
              <a:t> </a:t>
            </a:r>
            <a:r>
              <a:rPr lang="en-US" sz="1800" dirty="0" err="1"/>
              <a:t>filhos</a:t>
            </a:r>
            <a:r>
              <a:rPr lang="en-US" sz="1800" dirty="0"/>
              <a:t> </a:t>
            </a:r>
            <a:r>
              <a:rPr lang="en-US" sz="1800" b="1" dirty="0" err="1"/>
              <a:t>diretos</a:t>
            </a:r>
            <a:r>
              <a:rPr lang="en-US" sz="1800" dirty="0"/>
              <a:t> do </a:t>
            </a:r>
            <a:r>
              <a:rPr lang="en-US" sz="1800" dirty="0" err="1"/>
              <a:t>elemento</a:t>
            </a:r>
            <a:r>
              <a:rPr lang="en-US" sz="1800" dirty="0"/>
              <a:t> </a:t>
            </a:r>
            <a:r>
              <a:rPr lang="en-US" sz="1800" dirty="0" err="1"/>
              <a:t>selecionado</a:t>
            </a:r>
            <a:endParaRPr lang="en-US" sz="1800" dirty="0"/>
          </a:p>
          <a:p>
            <a:pPr marL="329804">
              <a:buNone/>
            </a:pPr>
            <a:r>
              <a:rPr lang="en-US" sz="1500" dirty="0">
                <a:latin typeface="Courier"/>
                <a:cs typeface="Courier"/>
              </a:rPr>
              <a:t>$(</a:t>
            </a:r>
            <a:r>
              <a:rPr lang="en-US" sz="1500" dirty="0" err="1">
                <a:latin typeface="Courier"/>
                <a:cs typeface="Courier"/>
              </a:rPr>
              <a:t>seletor</a:t>
            </a:r>
            <a:r>
              <a:rPr lang="en-US" sz="1500" dirty="0">
                <a:latin typeface="Courier"/>
                <a:cs typeface="Courier"/>
              </a:rPr>
              <a:t>).children();</a:t>
            </a:r>
          </a:p>
          <a:p>
            <a:pPr marL="329804">
              <a:buNone/>
            </a:pPr>
            <a:r>
              <a:rPr lang="en-US" sz="1500" dirty="0">
                <a:latin typeface="Courier"/>
                <a:cs typeface="Courier"/>
              </a:rPr>
              <a:t>$(</a:t>
            </a:r>
            <a:r>
              <a:rPr lang="en-US" sz="1500" dirty="0" err="1">
                <a:latin typeface="Courier"/>
                <a:cs typeface="Courier"/>
              </a:rPr>
              <a:t>seletor</a:t>
            </a:r>
            <a:r>
              <a:rPr lang="en-US" sz="1500" dirty="0">
                <a:latin typeface="Courier"/>
                <a:cs typeface="Courier"/>
              </a:rPr>
              <a:t>).children(seletor2); /* </a:t>
            </a:r>
            <a:r>
              <a:rPr lang="en-US" sz="1500" dirty="0" err="1">
                <a:latin typeface="Courier"/>
                <a:cs typeface="Courier"/>
              </a:rPr>
              <a:t>filhos</a:t>
            </a:r>
            <a:r>
              <a:rPr lang="en-US" sz="1500" dirty="0">
                <a:latin typeface="Courier"/>
                <a:cs typeface="Courier"/>
              </a:rPr>
              <a:t> de </a:t>
            </a:r>
            <a:r>
              <a:rPr lang="en-US" sz="1500" dirty="0" err="1">
                <a:latin typeface="Courier"/>
                <a:cs typeface="Courier"/>
              </a:rPr>
              <a:t>seletor</a:t>
            </a:r>
            <a:r>
              <a:rPr lang="en-US" sz="1500" dirty="0">
                <a:latin typeface="Courier"/>
                <a:cs typeface="Courier"/>
              </a:rPr>
              <a:t> </a:t>
            </a:r>
            <a:r>
              <a:rPr lang="en-US" sz="1500" dirty="0" err="1">
                <a:latin typeface="Courier"/>
                <a:cs typeface="Courier"/>
              </a:rPr>
              <a:t>que</a:t>
            </a:r>
            <a:r>
              <a:rPr lang="en-US" sz="1500" dirty="0">
                <a:latin typeface="Courier"/>
                <a:cs typeface="Courier"/>
              </a:rPr>
              <a:t> </a:t>
            </a:r>
            <a:r>
              <a:rPr lang="en-US" sz="1500" dirty="0" err="1">
                <a:latin typeface="Courier"/>
                <a:cs typeface="Courier"/>
              </a:rPr>
              <a:t>satisfaçam</a:t>
            </a:r>
            <a:r>
              <a:rPr lang="en-US" sz="1500" dirty="0">
                <a:latin typeface="Courier"/>
                <a:cs typeface="Courier"/>
              </a:rPr>
              <a:t> seletor2 */</a:t>
            </a:r>
          </a:p>
          <a:p>
            <a:pPr marL="329804">
              <a:buNone/>
            </a:pPr>
            <a:endParaRPr lang="en-US" sz="1350" dirty="0">
              <a:latin typeface="Courier"/>
              <a:cs typeface="Courier"/>
            </a:endParaRPr>
          </a:p>
          <a:p>
            <a:r>
              <a:rPr lang="en-US" sz="1800" dirty="0"/>
              <a:t>find(): </a:t>
            </a:r>
            <a:r>
              <a:rPr lang="en-US" sz="1800" dirty="0" err="1"/>
              <a:t>retorna</a:t>
            </a:r>
            <a:r>
              <a:rPr lang="en-US" sz="1800" dirty="0"/>
              <a:t> </a:t>
            </a:r>
            <a:r>
              <a:rPr lang="en-US" sz="1800" dirty="0" err="1"/>
              <a:t>todos</a:t>
            </a:r>
            <a:r>
              <a:rPr lang="en-US" sz="1800" dirty="0"/>
              <a:t> </a:t>
            </a:r>
            <a:r>
              <a:rPr lang="en-US" sz="1800" dirty="0" err="1"/>
              <a:t>os</a:t>
            </a:r>
            <a:r>
              <a:rPr lang="en-US" sz="1800" dirty="0"/>
              <a:t> </a:t>
            </a:r>
            <a:r>
              <a:rPr lang="en-US" sz="1800" dirty="0" err="1"/>
              <a:t>nós</a:t>
            </a:r>
            <a:r>
              <a:rPr lang="en-US" sz="1800" dirty="0"/>
              <a:t> </a:t>
            </a:r>
            <a:r>
              <a:rPr lang="en-US" sz="1800" dirty="0" err="1"/>
              <a:t>filhos</a:t>
            </a:r>
            <a:r>
              <a:rPr lang="en-US" sz="1800" dirty="0"/>
              <a:t> do </a:t>
            </a:r>
            <a:r>
              <a:rPr lang="en-US" sz="1800" dirty="0" err="1"/>
              <a:t>elemento</a:t>
            </a:r>
            <a:r>
              <a:rPr lang="en-US" sz="1800" dirty="0"/>
              <a:t> </a:t>
            </a:r>
            <a:r>
              <a:rPr lang="en-US" sz="1800" dirty="0" err="1"/>
              <a:t>selecionado</a:t>
            </a:r>
            <a:r>
              <a:rPr lang="en-US" sz="1800" dirty="0"/>
              <a:t> </a:t>
            </a:r>
            <a:r>
              <a:rPr lang="en-US" sz="1800" dirty="0" err="1"/>
              <a:t>que</a:t>
            </a:r>
            <a:r>
              <a:rPr lang="en-US" sz="1800" dirty="0"/>
              <a:t> </a:t>
            </a:r>
            <a:r>
              <a:rPr lang="en-US" sz="1800" dirty="0" err="1"/>
              <a:t>satisfaça</a:t>
            </a:r>
            <a:r>
              <a:rPr lang="en-US" sz="1800" dirty="0"/>
              <a:t> a </a:t>
            </a:r>
            <a:r>
              <a:rPr lang="en-US" sz="1800" dirty="0" err="1"/>
              <a:t>condição</a:t>
            </a:r>
            <a:endParaRPr lang="en-US" sz="1800" dirty="0"/>
          </a:p>
          <a:p>
            <a:pPr marL="329804">
              <a:buNone/>
            </a:pPr>
            <a:r>
              <a:rPr lang="en-US" sz="1500" dirty="0">
                <a:latin typeface="Courier"/>
                <a:cs typeface="Courier"/>
              </a:rPr>
              <a:t>$(</a:t>
            </a:r>
            <a:r>
              <a:rPr lang="en-US" sz="1500" dirty="0" err="1">
                <a:latin typeface="Courier"/>
                <a:cs typeface="Courier"/>
              </a:rPr>
              <a:t>seletor</a:t>
            </a:r>
            <a:r>
              <a:rPr lang="en-US" sz="1500" dirty="0">
                <a:latin typeface="Courier"/>
                <a:cs typeface="Courier"/>
              </a:rPr>
              <a:t>).find(seletor2);</a:t>
            </a:r>
          </a:p>
        </p:txBody>
      </p:sp>
    </p:spTree>
    <p:extLst>
      <p:ext uri="{BB962C8B-B14F-4D97-AF65-F5344CB8AC3E}">
        <p14:creationId xmlns:p14="http://schemas.microsoft.com/office/powerpoint/2010/main" val="26494157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Nós</a:t>
            </a:r>
            <a:r>
              <a:rPr lang="en-US" dirty="0"/>
              <a:t> </a:t>
            </a:r>
            <a:r>
              <a:rPr lang="en-US" dirty="0" err="1"/>
              <a:t>irmãos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dirty="0"/>
              <a:t>siblings() – </a:t>
            </a:r>
            <a:r>
              <a:rPr lang="en-US" sz="1800" dirty="0" err="1"/>
              <a:t>todos</a:t>
            </a:r>
            <a:r>
              <a:rPr lang="en-US" sz="1800" dirty="0"/>
              <a:t> </a:t>
            </a:r>
            <a:r>
              <a:rPr lang="en-US" sz="1800" dirty="0" err="1"/>
              <a:t>os</a:t>
            </a:r>
            <a:r>
              <a:rPr lang="en-US" sz="1800" dirty="0"/>
              <a:t> </a:t>
            </a:r>
            <a:r>
              <a:rPr lang="en-US" sz="1800" dirty="0" err="1"/>
              <a:t>irmãos</a:t>
            </a:r>
            <a:endParaRPr lang="en-US" sz="1800" dirty="0"/>
          </a:p>
          <a:p>
            <a:r>
              <a:rPr lang="en-US" sz="1800" dirty="0"/>
              <a:t>next() – </a:t>
            </a:r>
            <a:r>
              <a:rPr lang="en-US" sz="1800" dirty="0" err="1"/>
              <a:t>próximo</a:t>
            </a:r>
            <a:r>
              <a:rPr lang="en-US" sz="1800" dirty="0"/>
              <a:t> </a:t>
            </a:r>
            <a:r>
              <a:rPr lang="en-US" sz="1800" dirty="0" err="1"/>
              <a:t>imediato</a:t>
            </a:r>
            <a:endParaRPr lang="en-US" sz="1800" dirty="0"/>
          </a:p>
          <a:p>
            <a:r>
              <a:rPr lang="en-US" sz="1800" dirty="0" err="1"/>
              <a:t>nextAll</a:t>
            </a:r>
            <a:r>
              <a:rPr lang="en-US" sz="1800" dirty="0"/>
              <a:t>() – </a:t>
            </a:r>
            <a:r>
              <a:rPr lang="en-US" sz="1800" dirty="0" err="1"/>
              <a:t>todos</a:t>
            </a:r>
            <a:r>
              <a:rPr lang="en-US" sz="1800" dirty="0"/>
              <a:t> </a:t>
            </a:r>
            <a:r>
              <a:rPr lang="en-US" sz="1800" dirty="0" err="1"/>
              <a:t>os</a:t>
            </a:r>
            <a:r>
              <a:rPr lang="en-US" sz="1800" dirty="0"/>
              <a:t> </a:t>
            </a:r>
            <a:r>
              <a:rPr lang="en-US" sz="1800" dirty="0" err="1"/>
              <a:t>próximos</a:t>
            </a:r>
            <a:endParaRPr lang="en-US" sz="1800" dirty="0"/>
          </a:p>
          <a:p>
            <a:r>
              <a:rPr lang="en-US" sz="1800" dirty="0" err="1"/>
              <a:t>nextUntil</a:t>
            </a:r>
            <a:r>
              <a:rPr lang="en-US" sz="1800" dirty="0"/>
              <a:t>() – </a:t>
            </a:r>
            <a:r>
              <a:rPr lang="en-US" sz="1800" dirty="0" err="1"/>
              <a:t>todos</a:t>
            </a:r>
            <a:r>
              <a:rPr lang="en-US" sz="1800" dirty="0"/>
              <a:t> </a:t>
            </a:r>
            <a:r>
              <a:rPr lang="en-US" sz="1800" dirty="0" err="1"/>
              <a:t>os</a:t>
            </a:r>
            <a:r>
              <a:rPr lang="en-US" sz="1800" dirty="0"/>
              <a:t> </a:t>
            </a:r>
            <a:r>
              <a:rPr lang="en-US" sz="1800" dirty="0" err="1"/>
              <a:t>próximos</a:t>
            </a:r>
            <a:r>
              <a:rPr lang="en-US" sz="1800" dirty="0"/>
              <a:t> </a:t>
            </a:r>
            <a:r>
              <a:rPr lang="en-US" sz="1800" dirty="0" err="1"/>
              <a:t>até</a:t>
            </a:r>
            <a:r>
              <a:rPr lang="en-US" sz="1800" dirty="0"/>
              <a:t> </a:t>
            </a:r>
            <a:r>
              <a:rPr lang="en-US" sz="1800" dirty="0" err="1"/>
              <a:t>condição</a:t>
            </a:r>
            <a:r>
              <a:rPr lang="en-US" sz="1800" dirty="0"/>
              <a:t> de </a:t>
            </a:r>
            <a:r>
              <a:rPr lang="en-US" sz="1800" dirty="0" err="1"/>
              <a:t>parada</a:t>
            </a:r>
            <a:endParaRPr lang="en-US" sz="1800" dirty="0"/>
          </a:p>
          <a:p>
            <a:r>
              <a:rPr lang="en-US" sz="1800" dirty="0" err="1"/>
              <a:t>prev</a:t>
            </a:r>
            <a:r>
              <a:rPr lang="en-US" sz="1800" dirty="0"/>
              <a:t>() – anterior </a:t>
            </a:r>
            <a:r>
              <a:rPr lang="en-US" sz="1800" dirty="0" err="1"/>
              <a:t>imediato</a:t>
            </a:r>
            <a:endParaRPr lang="en-US" sz="1800" dirty="0"/>
          </a:p>
          <a:p>
            <a:r>
              <a:rPr lang="en-US" sz="1800" dirty="0" err="1"/>
              <a:t>prevAll</a:t>
            </a:r>
            <a:r>
              <a:rPr lang="en-US" sz="1800" dirty="0"/>
              <a:t>() – </a:t>
            </a:r>
            <a:r>
              <a:rPr lang="en-US" sz="1800" dirty="0" err="1"/>
              <a:t>todos</a:t>
            </a:r>
            <a:r>
              <a:rPr lang="en-US" sz="1800" dirty="0"/>
              <a:t> </a:t>
            </a:r>
            <a:r>
              <a:rPr lang="en-US" sz="1800" dirty="0" err="1"/>
              <a:t>os</a:t>
            </a:r>
            <a:r>
              <a:rPr lang="en-US" sz="1800" dirty="0"/>
              <a:t> </a:t>
            </a:r>
            <a:r>
              <a:rPr lang="en-US" sz="1800" dirty="0" err="1"/>
              <a:t>anteriores</a:t>
            </a:r>
            <a:endParaRPr lang="en-US" sz="1800" dirty="0"/>
          </a:p>
          <a:p>
            <a:r>
              <a:rPr lang="en-US" sz="1800" dirty="0" err="1"/>
              <a:t>prevUntil</a:t>
            </a:r>
            <a:r>
              <a:rPr lang="en-US" sz="1800" dirty="0"/>
              <a:t>() – </a:t>
            </a:r>
            <a:r>
              <a:rPr lang="en-US" sz="1800" dirty="0" err="1"/>
              <a:t>todos</a:t>
            </a:r>
            <a:r>
              <a:rPr lang="en-US" sz="1800" dirty="0"/>
              <a:t> </a:t>
            </a:r>
            <a:r>
              <a:rPr lang="en-US" sz="1800" dirty="0" err="1"/>
              <a:t>os</a:t>
            </a:r>
            <a:r>
              <a:rPr lang="en-US" sz="1800" dirty="0"/>
              <a:t> </a:t>
            </a:r>
            <a:r>
              <a:rPr lang="en-US" sz="1800" dirty="0" err="1"/>
              <a:t>anteriores</a:t>
            </a:r>
            <a:r>
              <a:rPr lang="en-US" sz="1800" dirty="0"/>
              <a:t> </a:t>
            </a:r>
            <a:r>
              <a:rPr lang="en-US" sz="1800" dirty="0" err="1"/>
              <a:t>até</a:t>
            </a:r>
            <a:r>
              <a:rPr lang="en-US" sz="1800" dirty="0"/>
              <a:t> </a:t>
            </a:r>
            <a:r>
              <a:rPr lang="en-US" sz="1800" dirty="0" err="1"/>
              <a:t>condição</a:t>
            </a:r>
            <a:r>
              <a:rPr lang="en-US" sz="1800" dirty="0"/>
              <a:t> de </a:t>
            </a:r>
            <a:r>
              <a:rPr lang="en-US" sz="1800" dirty="0" err="1"/>
              <a:t>parada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5746808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Filtros</a:t>
            </a:r>
            <a:r>
              <a:rPr lang="en-US" dirty="0"/>
              <a:t> de </a:t>
            </a:r>
            <a:r>
              <a:rPr lang="en-US" dirty="0" err="1"/>
              <a:t>busca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dirty="0"/>
              <a:t>first() – </a:t>
            </a:r>
            <a:r>
              <a:rPr lang="en-US" sz="1800" dirty="0" err="1"/>
              <a:t>primeiro</a:t>
            </a:r>
            <a:r>
              <a:rPr lang="en-US" sz="1800" dirty="0"/>
              <a:t> </a:t>
            </a:r>
            <a:r>
              <a:rPr lang="en-US" sz="1800" dirty="0" err="1"/>
              <a:t>que</a:t>
            </a:r>
            <a:r>
              <a:rPr lang="en-US" sz="1800" dirty="0"/>
              <a:t> </a:t>
            </a:r>
            <a:r>
              <a:rPr lang="en-US" sz="1800" dirty="0" err="1"/>
              <a:t>satisfaça</a:t>
            </a:r>
            <a:r>
              <a:rPr lang="en-US" sz="1800" dirty="0"/>
              <a:t> a </a:t>
            </a:r>
            <a:r>
              <a:rPr lang="en-US" sz="1800" dirty="0" err="1"/>
              <a:t>condição</a:t>
            </a:r>
            <a:endParaRPr lang="en-US" sz="1800" dirty="0"/>
          </a:p>
          <a:p>
            <a:r>
              <a:rPr lang="en-US" sz="1800" dirty="0"/>
              <a:t>last() – </a:t>
            </a:r>
            <a:r>
              <a:rPr lang="en-US" sz="1800" dirty="0" err="1"/>
              <a:t>último</a:t>
            </a:r>
            <a:r>
              <a:rPr lang="en-US" sz="1800" dirty="0"/>
              <a:t> </a:t>
            </a:r>
            <a:r>
              <a:rPr lang="en-US" sz="1800" dirty="0" err="1"/>
              <a:t>que</a:t>
            </a:r>
            <a:r>
              <a:rPr lang="en-US" sz="1800" dirty="0"/>
              <a:t> </a:t>
            </a:r>
            <a:r>
              <a:rPr lang="en-US" sz="1800" dirty="0" err="1"/>
              <a:t>satisfaça</a:t>
            </a:r>
            <a:r>
              <a:rPr lang="en-US" sz="1800" dirty="0"/>
              <a:t> a </a:t>
            </a:r>
            <a:r>
              <a:rPr lang="en-US" sz="1800" dirty="0" err="1"/>
              <a:t>condição</a:t>
            </a:r>
            <a:endParaRPr lang="en-US" sz="1800" dirty="0"/>
          </a:p>
          <a:p>
            <a:pPr marL="406004">
              <a:buNone/>
            </a:pPr>
            <a:r>
              <a:rPr lang="en-US" sz="1500" dirty="0">
                <a:latin typeface="Courier"/>
                <a:cs typeface="Courier"/>
              </a:rPr>
              <a:t>$(</a:t>
            </a:r>
            <a:r>
              <a:rPr lang="en-US" sz="1500" dirty="0" err="1">
                <a:latin typeface="Courier"/>
                <a:cs typeface="Courier"/>
              </a:rPr>
              <a:t>seletor</a:t>
            </a:r>
            <a:r>
              <a:rPr lang="en-US" sz="1500" dirty="0">
                <a:latin typeface="Courier"/>
                <a:cs typeface="Courier"/>
              </a:rPr>
              <a:t>).first();</a:t>
            </a:r>
          </a:p>
          <a:p>
            <a:pPr marL="406004">
              <a:buNone/>
            </a:pPr>
            <a:r>
              <a:rPr lang="en-US" sz="1500" dirty="0">
                <a:latin typeface="Courier"/>
                <a:cs typeface="Courier"/>
              </a:rPr>
              <a:t>$(</a:t>
            </a:r>
            <a:r>
              <a:rPr lang="en-US" sz="1500" dirty="0" err="1">
                <a:latin typeface="Courier"/>
                <a:cs typeface="Courier"/>
              </a:rPr>
              <a:t>seletor</a:t>
            </a:r>
            <a:r>
              <a:rPr lang="en-US" sz="1500" dirty="0">
                <a:latin typeface="Courier"/>
                <a:cs typeface="Courier"/>
              </a:rPr>
              <a:t>).last();</a:t>
            </a:r>
          </a:p>
          <a:p>
            <a:r>
              <a:rPr lang="en-US" sz="1800" dirty="0" err="1"/>
              <a:t>eq</a:t>
            </a:r>
            <a:r>
              <a:rPr lang="en-US" sz="1800" dirty="0"/>
              <a:t>() – com </a:t>
            </a:r>
            <a:r>
              <a:rPr lang="en-US" sz="1800" dirty="0" err="1"/>
              <a:t>índice</a:t>
            </a:r>
            <a:r>
              <a:rPr lang="en-US" sz="1800" dirty="0"/>
              <a:t> </a:t>
            </a:r>
            <a:r>
              <a:rPr lang="en-US" sz="1800" dirty="0" err="1"/>
              <a:t>igual</a:t>
            </a:r>
            <a:endParaRPr lang="en-US" sz="1800" dirty="0"/>
          </a:p>
          <a:p>
            <a:pPr marL="406004">
              <a:buClr>
                <a:srgbClr val="006666"/>
              </a:buClr>
              <a:buNone/>
            </a:pPr>
            <a:r>
              <a:rPr lang="en-US" sz="1500" dirty="0">
                <a:solidFill>
                  <a:srgbClr val="000000"/>
                </a:solidFill>
                <a:latin typeface="Courier"/>
                <a:cs typeface="Courier"/>
              </a:rPr>
              <a:t>$(</a:t>
            </a:r>
            <a:r>
              <a:rPr lang="en-US" sz="1500" dirty="0" err="1">
                <a:solidFill>
                  <a:srgbClr val="000000"/>
                </a:solidFill>
                <a:latin typeface="Courier"/>
                <a:cs typeface="Courier"/>
              </a:rPr>
              <a:t>seletor</a:t>
            </a:r>
            <a:r>
              <a:rPr lang="en-US" sz="1500" dirty="0">
                <a:solidFill>
                  <a:srgbClr val="000000"/>
                </a:solidFill>
                <a:latin typeface="Courier"/>
                <a:cs typeface="Courier"/>
              </a:rPr>
              <a:t>).</a:t>
            </a:r>
            <a:r>
              <a:rPr lang="en-US" sz="1500" dirty="0" err="1">
                <a:solidFill>
                  <a:srgbClr val="000000"/>
                </a:solidFill>
                <a:latin typeface="Courier"/>
                <a:cs typeface="Courier"/>
              </a:rPr>
              <a:t>eq</a:t>
            </a:r>
            <a:r>
              <a:rPr lang="en-US" sz="1500" dirty="0">
                <a:solidFill>
                  <a:srgbClr val="000000"/>
                </a:solidFill>
                <a:latin typeface="Courier"/>
                <a:cs typeface="Courier"/>
              </a:rPr>
              <a:t>(</a:t>
            </a:r>
            <a:r>
              <a:rPr lang="en-US" sz="1500" dirty="0" err="1">
                <a:solidFill>
                  <a:srgbClr val="000000"/>
                </a:solidFill>
                <a:latin typeface="Courier"/>
                <a:cs typeface="Courier"/>
              </a:rPr>
              <a:t>indice</a:t>
            </a:r>
            <a:r>
              <a:rPr lang="en-US" sz="1500" dirty="0">
                <a:solidFill>
                  <a:srgbClr val="000000"/>
                </a:solidFill>
                <a:latin typeface="Courier"/>
                <a:cs typeface="Courier"/>
              </a:rPr>
              <a:t>);</a:t>
            </a:r>
            <a:endParaRPr lang="en-US" sz="1800" dirty="0"/>
          </a:p>
          <a:p>
            <a:r>
              <a:rPr lang="en-US" sz="1800" dirty="0"/>
              <a:t>filter() – </a:t>
            </a:r>
            <a:r>
              <a:rPr lang="en-US" sz="1800" dirty="0" err="1"/>
              <a:t>satisfaça</a:t>
            </a:r>
            <a:r>
              <a:rPr lang="en-US" sz="1800" dirty="0"/>
              <a:t> o seletor2:</a:t>
            </a:r>
          </a:p>
          <a:p>
            <a:pPr marL="406004">
              <a:buClr>
                <a:srgbClr val="006666"/>
              </a:buClr>
              <a:buNone/>
            </a:pPr>
            <a:r>
              <a:rPr lang="en-US" sz="1500" dirty="0">
                <a:solidFill>
                  <a:srgbClr val="000000"/>
                </a:solidFill>
                <a:latin typeface="Courier"/>
                <a:cs typeface="Courier"/>
              </a:rPr>
              <a:t>$(</a:t>
            </a:r>
            <a:r>
              <a:rPr lang="en-US" sz="1500" dirty="0" err="1">
                <a:solidFill>
                  <a:srgbClr val="000000"/>
                </a:solidFill>
                <a:latin typeface="Courier"/>
                <a:cs typeface="Courier"/>
              </a:rPr>
              <a:t>seletor</a:t>
            </a:r>
            <a:r>
              <a:rPr lang="en-US" sz="1500" dirty="0">
                <a:solidFill>
                  <a:srgbClr val="000000"/>
                </a:solidFill>
                <a:latin typeface="Courier"/>
                <a:cs typeface="Courier"/>
              </a:rPr>
              <a:t>).filter(seletor2);</a:t>
            </a:r>
          </a:p>
          <a:p>
            <a:pPr lvl="0">
              <a:buClr>
                <a:srgbClr val="006666"/>
              </a:buClr>
            </a:pPr>
            <a:r>
              <a:rPr lang="en-US" sz="1800" dirty="0">
                <a:solidFill>
                  <a:srgbClr val="000000"/>
                </a:solidFill>
              </a:rPr>
              <a:t>not() – </a:t>
            </a:r>
            <a:r>
              <a:rPr lang="en-US" sz="1800" dirty="0" err="1">
                <a:solidFill>
                  <a:srgbClr val="000000"/>
                </a:solidFill>
              </a:rPr>
              <a:t>todos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que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não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satisfaçam</a:t>
            </a:r>
            <a:r>
              <a:rPr lang="en-US" sz="1800" dirty="0">
                <a:solidFill>
                  <a:srgbClr val="000000"/>
                </a:solidFill>
              </a:rPr>
              <a:t> o </a:t>
            </a:r>
            <a:r>
              <a:rPr lang="en-US" sz="1800" dirty="0" err="1">
                <a:solidFill>
                  <a:srgbClr val="000000"/>
                </a:solidFill>
              </a:rPr>
              <a:t>critério</a:t>
            </a:r>
            <a:endParaRPr lang="en-US" sz="1800" dirty="0">
              <a:solidFill>
                <a:srgbClr val="000000"/>
              </a:solidFill>
            </a:endParaRPr>
          </a:p>
          <a:p>
            <a:pPr marL="406004">
              <a:buClr>
                <a:srgbClr val="006666"/>
              </a:buClr>
              <a:buNone/>
            </a:pPr>
            <a:r>
              <a:rPr lang="en-US" sz="1500">
                <a:solidFill>
                  <a:srgbClr val="000000"/>
                </a:solidFill>
                <a:latin typeface="Courier"/>
                <a:cs typeface="Courier"/>
              </a:rPr>
              <a:t>$</a:t>
            </a:r>
            <a:r>
              <a:rPr lang="en-US" sz="1500" dirty="0">
                <a:solidFill>
                  <a:srgbClr val="000000"/>
                </a:solidFill>
                <a:latin typeface="Courier"/>
                <a:cs typeface="Courier"/>
              </a:rPr>
              <a:t>(</a:t>
            </a:r>
            <a:r>
              <a:rPr lang="en-US" sz="1500" dirty="0" err="1">
                <a:solidFill>
                  <a:srgbClr val="000000"/>
                </a:solidFill>
                <a:latin typeface="Courier"/>
                <a:cs typeface="Courier"/>
              </a:rPr>
              <a:t>seletor</a:t>
            </a:r>
            <a:r>
              <a:rPr lang="en-US" sz="1500" dirty="0">
                <a:solidFill>
                  <a:srgbClr val="000000"/>
                </a:solidFill>
                <a:latin typeface="Courier"/>
                <a:cs typeface="Courier"/>
              </a:rPr>
              <a:t>).not(seletor2);</a:t>
            </a:r>
          </a:p>
          <a:p>
            <a:pPr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8049482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>
            <a:spLocks noGrp="1"/>
          </p:cNvSpPr>
          <p:nvPr>
            <p:ph type="ctrTitle" idx="4294967295"/>
          </p:nvPr>
        </p:nvSpPr>
        <p:spPr>
          <a:xfrm>
            <a:off x="685800" y="499125"/>
            <a:ext cx="6593700" cy="7599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2000" dirty="0"/>
              <a:t>jQuery e </a:t>
            </a:r>
            <a:r>
              <a:rPr lang="en" sz="2000" dirty="0" err="1"/>
              <a:t>Manipulação</a:t>
            </a:r>
            <a:r>
              <a:rPr lang="en" sz="2000" dirty="0"/>
              <a:t> do DOM</a:t>
            </a:r>
          </a:p>
        </p:txBody>
      </p:sp>
      <p:sp>
        <p:nvSpPr>
          <p:cNvPr id="127" name="Shape 127"/>
          <p:cNvSpPr txBox="1">
            <a:spLocks noGrp="1"/>
          </p:cNvSpPr>
          <p:nvPr>
            <p:ph type="subTitle" idx="4294967295"/>
          </p:nvPr>
        </p:nvSpPr>
        <p:spPr>
          <a:xfrm>
            <a:off x="685800" y="1259025"/>
            <a:ext cx="5200200" cy="270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457200" lvl="0" indent="-457200" rtl="0">
              <a:spcBef>
                <a:spcPts val="0"/>
              </a:spcBef>
              <a:buClr>
                <a:schemeClr val="accent3">
                  <a:lumMod val="40000"/>
                  <a:lumOff val="60000"/>
                </a:schemeClr>
              </a:buClr>
              <a:buFont typeface="+mj-lt"/>
              <a:buAutoNum type="arabicPeriod"/>
            </a:pPr>
            <a:r>
              <a:rPr lang="en" sz="2000" b="1" dirty="0" err="1">
                <a:solidFill>
                  <a:srgbClr val="FFFFFF"/>
                </a:solidFill>
              </a:rPr>
              <a:t>Manipulação</a:t>
            </a:r>
            <a:r>
              <a:rPr lang="en" sz="2000" b="1" dirty="0">
                <a:solidFill>
                  <a:srgbClr val="FFFFFF"/>
                </a:solidFill>
              </a:rPr>
              <a:t> do DOM</a:t>
            </a:r>
          </a:p>
          <a:p>
            <a:pPr marL="457200" lvl="0" indent="-457200" rtl="0">
              <a:spcBef>
                <a:spcPts val="0"/>
              </a:spcBef>
              <a:buClr>
                <a:schemeClr val="accent3">
                  <a:lumMod val="40000"/>
                  <a:lumOff val="60000"/>
                </a:schemeClr>
              </a:buClr>
              <a:buFont typeface="+mj-lt"/>
              <a:buAutoNum type="arabicPeriod"/>
            </a:pPr>
            <a:r>
              <a:rPr lang="en" sz="2000" b="1" dirty="0" err="1">
                <a:solidFill>
                  <a:srgbClr val="FFFFFF"/>
                </a:solidFill>
              </a:rPr>
              <a:t>Adicionando</a:t>
            </a:r>
            <a:r>
              <a:rPr lang="en" sz="2000" b="1" dirty="0">
                <a:solidFill>
                  <a:srgbClr val="FFFFFF"/>
                </a:solidFill>
              </a:rPr>
              <a:t>/ </a:t>
            </a:r>
            <a:r>
              <a:rPr lang="en" sz="2000" b="1" dirty="0" err="1">
                <a:solidFill>
                  <a:srgbClr val="FFFFFF"/>
                </a:solidFill>
              </a:rPr>
              <a:t>Removendo</a:t>
            </a:r>
            <a:r>
              <a:rPr lang="en" sz="2000" b="1" dirty="0">
                <a:solidFill>
                  <a:srgbClr val="FFFFFF"/>
                </a:solidFill>
              </a:rPr>
              <a:t> </a:t>
            </a:r>
            <a:r>
              <a:rPr lang="en" sz="2000" b="1" dirty="0" err="1">
                <a:solidFill>
                  <a:srgbClr val="FFFFFF"/>
                </a:solidFill>
              </a:rPr>
              <a:t>elementos</a:t>
            </a:r>
            <a:endParaRPr lang="en" sz="2000" b="1" dirty="0">
              <a:solidFill>
                <a:srgbClr val="FFFFFF"/>
              </a:solidFill>
            </a:endParaRPr>
          </a:p>
          <a:p>
            <a:pPr marL="457200" lvl="0" indent="-457200" rtl="0">
              <a:spcBef>
                <a:spcPts val="0"/>
              </a:spcBef>
              <a:buClr>
                <a:schemeClr val="accent3">
                  <a:lumMod val="40000"/>
                  <a:lumOff val="60000"/>
                </a:schemeClr>
              </a:buClr>
              <a:buFont typeface="+mj-lt"/>
              <a:buAutoNum type="arabicPeriod"/>
            </a:pPr>
            <a:r>
              <a:rPr lang="en" sz="2000" b="1" dirty="0" err="1">
                <a:solidFill>
                  <a:srgbClr val="FFFFFF"/>
                </a:solidFill>
              </a:rPr>
              <a:t>Navegando</a:t>
            </a:r>
            <a:r>
              <a:rPr lang="en" sz="2000" b="1" dirty="0">
                <a:solidFill>
                  <a:srgbClr val="FFFFFF"/>
                </a:solidFill>
              </a:rPr>
              <a:t> no DOM</a:t>
            </a:r>
          </a:p>
        </p:txBody>
      </p:sp>
      <p:pic>
        <p:nvPicPr>
          <p:cNvPr id="3" name="Imagem 2" descr="Interface gráfica do usuário, Aplicativo&#10;&#10;Descrição gerada automaticamente">
            <a:extLst>
              <a:ext uri="{FF2B5EF4-FFF2-40B4-BE49-F238E27FC236}">
                <a16:creationId xmlns:a16="http://schemas.microsoft.com/office/drawing/2014/main" id="{A5C82BF7-70A7-324B-BC65-69BAF92451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4622" y="1259024"/>
            <a:ext cx="2669378" cy="270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4891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>
            <a:spLocks noGrp="1"/>
          </p:cNvSpPr>
          <p:nvPr>
            <p:ph type="ctrTitle"/>
          </p:nvPr>
        </p:nvSpPr>
        <p:spPr>
          <a:xfrm>
            <a:off x="4113600" y="2878750"/>
            <a:ext cx="4505700" cy="115980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4000" dirty="0" err="1"/>
              <a:t>Manipulação</a:t>
            </a:r>
            <a:r>
              <a:rPr lang="en" sz="4000" dirty="0"/>
              <a:t> do DOM</a:t>
            </a:r>
          </a:p>
        </p:txBody>
      </p:sp>
      <p:sp>
        <p:nvSpPr>
          <p:cNvPr id="134" name="Shape 134"/>
          <p:cNvSpPr txBox="1">
            <a:spLocks noGrp="1"/>
          </p:cNvSpPr>
          <p:nvPr>
            <p:ph type="subTitle" idx="1"/>
          </p:nvPr>
        </p:nvSpPr>
        <p:spPr>
          <a:xfrm>
            <a:off x="4113600" y="3983050"/>
            <a:ext cx="4505700" cy="78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pt-BR" dirty="0"/>
              <a:t>Métodos </a:t>
            </a:r>
            <a:r>
              <a:rPr lang="pt-BR" dirty="0" err="1"/>
              <a:t>html</a:t>
            </a:r>
            <a:r>
              <a:rPr lang="pt-BR" dirty="0"/>
              <a:t>(), </a:t>
            </a:r>
            <a:r>
              <a:rPr lang="pt-BR" dirty="0" err="1"/>
              <a:t>text</a:t>
            </a:r>
            <a:r>
              <a:rPr lang="pt-BR" dirty="0"/>
              <a:t>() e </a:t>
            </a:r>
            <a:r>
              <a:rPr lang="pt-BR" dirty="0" err="1"/>
              <a:t>val</a:t>
            </a:r>
            <a:r>
              <a:rPr lang="pt-BR" dirty="0"/>
              <a:t>()</a:t>
            </a:r>
            <a:endParaRPr lang="en" dirty="0"/>
          </a:p>
        </p:txBody>
      </p:sp>
      <p:sp>
        <p:nvSpPr>
          <p:cNvPr id="135" name="Shape 135"/>
          <p:cNvSpPr txBox="1"/>
          <p:nvPr/>
        </p:nvSpPr>
        <p:spPr>
          <a:xfrm>
            <a:off x="0" y="503350"/>
            <a:ext cx="3471300" cy="3818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20000">
                <a:solidFill>
                  <a:srgbClr val="18637B"/>
                </a:solidFill>
                <a:latin typeface="Roboto Slab"/>
                <a:ea typeface="Roboto Slab"/>
                <a:cs typeface="Roboto Slab"/>
                <a:sym typeface="Roboto Slab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9344068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Manipulação</a:t>
            </a:r>
            <a:r>
              <a:rPr lang="en-US" dirty="0"/>
              <a:t> de DOM </a:t>
            </a:r>
            <a:r>
              <a:rPr lang="en-US" sz="1200" dirty="0"/>
              <a:t>(Document Object Model)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dirty="0" err="1"/>
              <a:t>Obtendo</a:t>
            </a:r>
            <a:r>
              <a:rPr lang="en-US" sz="1800" dirty="0"/>
              <a:t> </a:t>
            </a:r>
            <a:r>
              <a:rPr lang="en-US" sz="1800" dirty="0" err="1"/>
              <a:t>conteúdo</a:t>
            </a:r>
            <a:endParaRPr lang="en-US" sz="1800" dirty="0"/>
          </a:p>
          <a:p>
            <a:pPr lvl="1"/>
            <a:r>
              <a:rPr lang="en-US" sz="1500" dirty="0"/>
              <a:t>text() – </a:t>
            </a:r>
            <a:r>
              <a:rPr lang="en-US" sz="1500" dirty="0" err="1"/>
              <a:t>texto</a:t>
            </a:r>
            <a:r>
              <a:rPr lang="en-US" sz="1500" dirty="0"/>
              <a:t> de um </a:t>
            </a:r>
            <a:r>
              <a:rPr lang="en-US" sz="1500" dirty="0" err="1"/>
              <a:t>elemento</a:t>
            </a:r>
            <a:r>
              <a:rPr lang="en-US" sz="1500" dirty="0"/>
              <a:t> </a:t>
            </a:r>
            <a:r>
              <a:rPr lang="en-US" sz="1500" dirty="0" err="1"/>
              <a:t>selecionado</a:t>
            </a:r>
            <a:endParaRPr lang="en-US" sz="1500" dirty="0"/>
          </a:p>
          <a:p>
            <a:pPr lvl="1"/>
            <a:r>
              <a:rPr lang="en-US" sz="1500" dirty="0"/>
              <a:t>html() – </a:t>
            </a:r>
            <a:r>
              <a:rPr lang="en-US" sz="1500" dirty="0" err="1"/>
              <a:t>conteúdo</a:t>
            </a:r>
            <a:r>
              <a:rPr lang="en-US" sz="1500" dirty="0"/>
              <a:t> do </a:t>
            </a:r>
            <a:r>
              <a:rPr lang="en-US" sz="1500" dirty="0" err="1"/>
              <a:t>elemento</a:t>
            </a:r>
            <a:r>
              <a:rPr lang="en-US" sz="1500" dirty="0"/>
              <a:t>, </a:t>
            </a:r>
            <a:r>
              <a:rPr lang="en-US" sz="1500" dirty="0" err="1"/>
              <a:t>incluindo</a:t>
            </a:r>
            <a:r>
              <a:rPr lang="en-US" sz="1500" dirty="0"/>
              <a:t> </a:t>
            </a:r>
            <a:r>
              <a:rPr lang="en-US" sz="1500" dirty="0" err="1"/>
              <a:t>marcações</a:t>
            </a:r>
            <a:r>
              <a:rPr lang="en-US" sz="1500" dirty="0"/>
              <a:t> de tags </a:t>
            </a:r>
            <a:r>
              <a:rPr lang="en-US" sz="1500" dirty="0" err="1"/>
              <a:t>filhas</a:t>
            </a:r>
            <a:endParaRPr lang="en-US" sz="1500" dirty="0"/>
          </a:p>
          <a:p>
            <a:pPr lvl="1"/>
            <a:r>
              <a:rPr lang="en-US" sz="1500" dirty="0" err="1"/>
              <a:t>val</a:t>
            </a:r>
            <a:r>
              <a:rPr lang="en-US" sz="1500" dirty="0"/>
              <a:t>() – valor de </a:t>
            </a:r>
            <a:r>
              <a:rPr lang="en-US" sz="1500" dirty="0" err="1"/>
              <a:t>campos</a:t>
            </a:r>
            <a:r>
              <a:rPr lang="en-US" sz="1500" dirty="0"/>
              <a:t> de </a:t>
            </a:r>
            <a:r>
              <a:rPr lang="en-US" sz="1500" dirty="0" err="1"/>
              <a:t>formulário</a:t>
            </a:r>
            <a:endParaRPr lang="en-US" sz="1500" dirty="0"/>
          </a:p>
          <a:p>
            <a:pPr marL="342900" lvl="1">
              <a:buNone/>
            </a:pPr>
            <a:r>
              <a:rPr lang="en-US" sz="1350" dirty="0">
                <a:latin typeface="Courier"/>
                <a:cs typeface="Courier"/>
              </a:rPr>
              <a:t>$(</a:t>
            </a:r>
            <a:r>
              <a:rPr lang="en-US" sz="1350" dirty="0" err="1">
                <a:latin typeface="Courier"/>
                <a:cs typeface="Courier"/>
              </a:rPr>
              <a:t>seletor</a:t>
            </a:r>
            <a:r>
              <a:rPr lang="en-US" sz="1350" dirty="0">
                <a:latin typeface="Courier"/>
                <a:cs typeface="Courier"/>
              </a:rPr>
              <a:t>).text();</a:t>
            </a:r>
            <a:endParaRPr lang="en-US" sz="225" dirty="0">
              <a:latin typeface="Courier"/>
              <a:cs typeface="Courier"/>
            </a:endParaRPr>
          </a:p>
          <a:p>
            <a:pPr marL="342900" lvl="1">
              <a:buNone/>
            </a:pPr>
            <a:r>
              <a:rPr lang="en-US" sz="1350" dirty="0">
                <a:latin typeface="Courier"/>
                <a:cs typeface="Courier"/>
              </a:rPr>
              <a:t>$(</a:t>
            </a:r>
            <a:r>
              <a:rPr lang="en-US" sz="1350" dirty="0" err="1">
                <a:latin typeface="Courier"/>
                <a:cs typeface="Courier"/>
              </a:rPr>
              <a:t>seletor</a:t>
            </a:r>
            <a:r>
              <a:rPr lang="en-US" sz="1350" dirty="0">
                <a:latin typeface="Courier"/>
                <a:cs typeface="Courier"/>
              </a:rPr>
              <a:t>).html();</a:t>
            </a:r>
            <a:endParaRPr lang="en-US" sz="225" dirty="0">
              <a:latin typeface="Courier"/>
              <a:cs typeface="Courier"/>
            </a:endParaRPr>
          </a:p>
          <a:p>
            <a:pPr marL="342900" lvl="1">
              <a:buNone/>
            </a:pPr>
            <a:r>
              <a:rPr lang="en-US" sz="1350" dirty="0">
                <a:latin typeface="Courier"/>
                <a:cs typeface="Courier"/>
              </a:rPr>
              <a:t>$(</a:t>
            </a:r>
            <a:r>
              <a:rPr lang="en-US" sz="1350" dirty="0" err="1">
                <a:latin typeface="Courier"/>
                <a:cs typeface="Courier"/>
              </a:rPr>
              <a:t>seletor</a:t>
            </a:r>
            <a:r>
              <a:rPr lang="en-US" sz="1350" dirty="0">
                <a:latin typeface="Courier"/>
                <a:cs typeface="Courier"/>
              </a:rPr>
              <a:t>).</a:t>
            </a:r>
            <a:r>
              <a:rPr lang="en-US" sz="1350" dirty="0" err="1">
                <a:latin typeface="Courier"/>
                <a:cs typeface="Courier"/>
              </a:rPr>
              <a:t>val</a:t>
            </a:r>
            <a:r>
              <a:rPr lang="en-US" sz="1350" dirty="0">
                <a:latin typeface="Courier"/>
                <a:cs typeface="Courier"/>
              </a:rPr>
              <a:t>();</a:t>
            </a:r>
          </a:p>
          <a:p>
            <a:pPr marL="342900" lvl="1">
              <a:buNone/>
            </a:pPr>
            <a:endParaRPr lang="en-US" sz="375" dirty="0"/>
          </a:p>
          <a:p>
            <a:pPr lvl="1">
              <a:buClr>
                <a:srgbClr val="99CCCC"/>
              </a:buClr>
            </a:pPr>
            <a:r>
              <a:rPr lang="en-US" sz="1500" dirty="0" err="1">
                <a:solidFill>
                  <a:srgbClr val="000000"/>
                </a:solidFill>
              </a:rPr>
              <a:t>attr</a:t>
            </a:r>
            <a:r>
              <a:rPr lang="en-US" sz="1500" dirty="0">
                <a:solidFill>
                  <a:srgbClr val="000000"/>
                </a:solidFill>
              </a:rPr>
              <a:t>(</a:t>
            </a:r>
            <a:r>
              <a:rPr lang="en-US" sz="1500" dirty="0" err="1">
                <a:solidFill>
                  <a:srgbClr val="000000"/>
                </a:solidFill>
              </a:rPr>
              <a:t>nomeAtrib</a:t>
            </a:r>
            <a:r>
              <a:rPr lang="en-US" sz="1500" dirty="0">
                <a:solidFill>
                  <a:srgbClr val="000000"/>
                </a:solidFill>
              </a:rPr>
              <a:t>) – valor de um </a:t>
            </a:r>
            <a:r>
              <a:rPr lang="en-US" sz="1500" dirty="0" err="1">
                <a:solidFill>
                  <a:srgbClr val="000000"/>
                </a:solidFill>
              </a:rPr>
              <a:t>atributo</a:t>
            </a:r>
            <a:endParaRPr lang="en-US" sz="1500" dirty="0">
              <a:solidFill>
                <a:srgbClr val="000000"/>
              </a:solidFill>
            </a:endParaRPr>
          </a:p>
          <a:p>
            <a:pPr marL="342900" lvl="1">
              <a:buNone/>
            </a:pPr>
            <a:r>
              <a:rPr lang="en-US" sz="1350" dirty="0">
                <a:latin typeface="Courier"/>
                <a:cs typeface="Courier"/>
              </a:rPr>
              <a:t>$(</a:t>
            </a:r>
            <a:r>
              <a:rPr lang="en-US" sz="1350" dirty="0" err="1">
                <a:latin typeface="Courier"/>
                <a:cs typeface="Courier"/>
              </a:rPr>
              <a:t>seletor</a:t>
            </a:r>
            <a:r>
              <a:rPr lang="en-US" sz="1350" dirty="0">
                <a:latin typeface="Courier"/>
                <a:cs typeface="Courier"/>
              </a:rPr>
              <a:t>).</a:t>
            </a:r>
            <a:r>
              <a:rPr lang="en-US" sz="1350" dirty="0" err="1">
                <a:latin typeface="Courier"/>
                <a:cs typeface="Courier"/>
              </a:rPr>
              <a:t>attr</a:t>
            </a:r>
            <a:r>
              <a:rPr lang="en-US" sz="1350" dirty="0">
                <a:latin typeface="Courier"/>
                <a:cs typeface="Courier"/>
              </a:rPr>
              <a:t>(</a:t>
            </a:r>
            <a:r>
              <a:rPr lang="en-US" sz="1350" dirty="0" err="1">
                <a:latin typeface="Courier"/>
                <a:cs typeface="Courier"/>
              </a:rPr>
              <a:t>nomeAtrib</a:t>
            </a:r>
            <a:r>
              <a:rPr lang="en-US" sz="1350" dirty="0">
                <a:latin typeface="Courier"/>
                <a:cs typeface="Courier"/>
              </a:rPr>
              <a:t>);</a:t>
            </a:r>
            <a:endParaRPr lang="en-US" sz="1350" dirty="0"/>
          </a:p>
          <a:p>
            <a:pPr marL="342900" lv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7225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Alterando</a:t>
            </a:r>
            <a:r>
              <a:rPr lang="en-US" dirty="0"/>
              <a:t> </a:t>
            </a:r>
            <a:r>
              <a:rPr lang="en-US" dirty="0" err="1"/>
              <a:t>conteúdo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500" dirty="0" err="1"/>
              <a:t>Obtendo</a:t>
            </a:r>
            <a:r>
              <a:rPr lang="en-US" sz="1500" dirty="0"/>
              <a:t> </a:t>
            </a:r>
            <a:r>
              <a:rPr lang="en-US" sz="1500" dirty="0" err="1"/>
              <a:t>conteúdo</a:t>
            </a:r>
            <a:endParaRPr lang="en-US" sz="1500" dirty="0"/>
          </a:p>
          <a:p>
            <a:pPr lvl="1"/>
            <a:r>
              <a:rPr lang="en-US" sz="1350" dirty="0"/>
              <a:t>text(</a:t>
            </a:r>
            <a:r>
              <a:rPr lang="en-US" sz="1350" b="1" dirty="0" err="1">
                <a:solidFill>
                  <a:srgbClr val="800000"/>
                </a:solidFill>
              </a:rPr>
              <a:t>val</a:t>
            </a:r>
            <a:r>
              <a:rPr lang="en-US" sz="1350" dirty="0"/>
              <a:t>) – </a:t>
            </a:r>
            <a:r>
              <a:rPr lang="en-US" sz="1350" dirty="0" err="1"/>
              <a:t>onde</a:t>
            </a:r>
            <a:r>
              <a:rPr lang="en-US" sz="1350" dirty="0"/>
              <a:t> </a:t>
            </a:r>
            <a:r>
              <a:rPr lang="en-US" sz="1350" b="1" dirty="0" err="1"/>
              <a:t>val</a:t>
            </a:r>
            <a:r>
              <a:rPr lang="en-US" sz="1350" dirty="0"/>
              <a:t> </a:t>
            </a:r>
            <a:r>
              <a:rPr lang="en-US" sz="1350" dirty="0" err="1"/>
              <a:t>é</a:t>
            </a:r>
            <a:r>
              <a:rPr lang="en-US" sz="1350" dirty="0"/>
              <a:t> </a:t>
            </a:r>
            <a:r>
              <a:rPr lang="en-US" sz="1350" dirty="0" err="1"/>
              <a:t>somente</a:t>
            </a:r>
            <a:r>
              <a:rPr lang="en-US" sz="1350" dirty="0"/>
              <a:t> </a:t>
            </a:r>
            <a:r>
              <a:rPr lang="en-US" sz="1350" dirty="0" err="1"/>
              <a:t>texto</a:t>
            </a:r>
            <a:endParaRPr lang="en-US" sz="1350" dirty="0"/>
          </a:p>
          <a:p>
            <a:pPr lvl="1"/>
            <a:r>
              <a:rPr lang="en-US" sz="1350" dirty="0"/>
              <a:t>html(</a:t>
            </a:r>
            <a:r>
              <a:rPr lang="en-US" sz="1350" b="1" dirty="0" err="1">
                <a:solidFill>
                  <a:srgbClr val="800000"/>
                </a:solidFill>
              </a:rPr>
              <a:t>val</a:t>
            </a:r>
            <a:r>
              <a:rPr lang="en-US" sz="1350" dirty="0"/>
              <a:t>) – </a:t>
            </a:r>
            <a:r>
              <a:rPr lang="en-US" sz="1350" dirty="0" err="1"/>
              <a:t>onde</a:t>
            </a:r>
            <a:r>
              <a:rPr lang="en-US" sz="1350" dirty="0"/>
              <a:t> </a:t>
            </a:r>
            <a:r>
              <a:rPr lang="en-US" sz="1350" b="1" dirty="0" err="1"/>
              <a:t>val</a:t>
            </a:r>
            <a:r>
              <a:rPr lang="en-US" sz="1350" dirty="0"/>
              <a:t> </a:t>
            </a:r>
            <a:r>
              <a:rPr lang="en-US" sz="1350" dirty="0" err="1"/>
              <a:t>pode</a:t>
            </a:r>
            <a:r>
              <a:rPr lang="en-US" sz="1350" dirty="0"/>
              <a:t> </a:t>
            </a:r>
            <a:r>
              <a:rPr lang="en-US" sz="1350" dirty="0" err="1"/>
              <a:t>ser</a:t>
            </a:r>
            <a:r>
              <a:rPr lang="en-US" sz="1350" dirty="0"/>
              <a:t> </a:t>
            </a:r>
            <a:r>
              <a:rPr lang="en-US" sz="1350" dirty="0" err="1"/>
              <a:t>texto</a:t>
            </a:r>
            <a:r>
              <a:rPr lang="en-US" sz="1350" dirty="0"/>
              <a:t> e tags </a:t>
            </a:r>
          </a:p>
          <a:p>
            <a:pPr lvl="1"/>
            <a:r>
              <a:rPr lang="en-US" sz="1350" dirty="0" err="1"/>
              <a:t>val</a:t>
            </a:r>
            <a:r>
              <a:rPr lang="en-US" sz="1350" dirty="0"/>
              <a:t>(</a:t>
            </a:r>
            <a:r>
              <a:rPr lang="en-US" sz="1350" b="1" dirty="0" err="1">
                <a:solidFill>
                  <a:srgbClr val="800000"/>
                </a:solidFill>
              </a:rPr>
              <a:t>val</a:t>
            </a:r>
            <a:r>
              <a:rPr lang="en-US" sz="1350" dirty="0"/>
              <a:t>) – </a:t>
            </a:r>
            <a:r>
              <a:rPr lang="en-US" sz="1350" dirty="0" err="1"/>
              <a:t>onde</a:t>
            </a:r>
            <a:r>
              <a:rPr lang="en-US" sz="1350" dirty="0"/>
              <a:t> </a:t>
            </a:r>
            <a:r>
              <a:rPr lang="en-US" sz="1350" b="1" dirty="0" err="1">
                <a:solidFill>
                  <a:srgbClr val="800000"/>
                </a:solidFill>
              </a:rPr>
              <a:t>val</a:t>
            </a:r>
            <a:r>
              <a:rPr lang="en-US" sz="1350" dirty="0"/>
              <a:t> </a:t>
            </a:r>
            <a:r>
              <a:rPr lang="en-US" sz="1350" dirty="0" err="1"/>
              <a:t>deve</a:t>
            </a:r>
            <a:r>
              <a:rPr lang="en-US" sz="1350" dirty="0"/>
              <a:t> </a:t>
            </a:r>
            <a:r>
              <a:rPr lang="en-US" sz="1350" dirty="0" err="1"/>
              <a:t>ser</a:t>
            </a:r>
            <a:r>
              <a:rPr lang="en-US" sz="1350" dirty="0"/>
              <a:t> </a:t>
            </a:r>
            <a:r>
              <a:rPr lang="en-US" sz="1350" dirty="0" err="1"/>
              <a:t>compatível</a:t>
            </a:r>
            <a:r>
              <a:rPr lang="en-US" sz="1350" dirty="0"/>
              <a:t> com o type do </a:t>
            </a:r>
            <a:r>
              <a:rPr lang="en-US" sz="1350" dirty="0" err="1"/>
              <a:t>elemento</a:t>
            </a:r>
            <a:r>
              <a:rPr lang="en-US" sz="1350" dirty="0"/>
              <a:t> de </a:t>
            </a:r>
            <a:r>
              <a:rPr lang="en-US" sz="1350" dirty="0" err="1"/>
              <a:t>formulário</a:t>
            </a:r>
            <a:endParaRPr lang="en-US" sz="1350" dirty="0"/>
          </a:p>
          <a:p>
            <a:pPr marL="342900" lvl="1">
              <a:buNone/>
            </a:pPr>
            <a:r>
              <a:rPr lang="en-US" sz="1200" dirty="0">
                <a:latin typeface="Courier"/>
                <a:cs typeface="Courier"/>
              </a:rPr>
              <a:t>$(</a:t>
            </a:r>
            <a:r>
              <a:rPr lang="en-US" sz="1200" dirty="0" err="1">
                <a:latin typeface="Courier"/>
                <a:cs typeface="Courier"/>
              </a:rPr>
              <a:t>seletor</a:t>
            </a:r>
            <a:r>
              <a:rPr lang="en-US" sz="1200" dirty="0">
                <a:latin typeface="Courier"/>
                <a:cs typeface="Courier"/>
              </a:rPr>
              <a:t>).text(“valor </a:t>
            </a:r>
            <a:r>
              <a:rPr lang="en-US" sz="1200" dirty="0" err="1">
                <a:latin typeface="Courier"/>
                <a:cs typeface="Courier"/>
              </a:rPr>
              <a:t>exemplo</a:t>
            </a:r>
            <a:r>
              <a:rPr lang="en-US" sz="1200" dirty="0">
                <a:latin typeface="Courier"/>
                <a:cs typeface="Courier"/>
              </a:rPr>
              <a:t>”);</a:t>
            </a:r>
            <a:endParaRPr lang="en-US" sz="150" dirty="0">
              <a:latin typeface="Courier"/>
              <a:cs typeface="Courier"/>
            </a:endParaRPr>
          </a:p>
          <a:p>
            <a:pPr marL="342900" lvl="1">
              <a:buNone/>
            </a:pPr>
            <a:r>
              <a:rPr lang="en-US" sz="1200" dirty="0">
                <a:latin typeface="Courier"/>
                <a:cs typeface="Courier"/>
              </a:rPr>
              <a:t>$(</a:t>
            </a:r>
            <a:r>
              <a:rPr lang="en-US" sz="1200" dirty="0" err="1">
                <a:latin typeface="Courier"/>
                <a:cs typeface="Courier"/>
              </a:rPr>
              <a:t>seletor</a:t>
            </a:r>
            <a:r>
              <a:rPr lang="en-US" sz="1200" dirty="0">
                <a:latin typeface="Courier"/>
                <a:cs typeface="Courier"/>
              </a:rPr>
              <a:t>).html(“&lt;h1&gt;valor </a:t>
            </a:r>
            <a:r>
              <a:rPr lang="en-US" sz="1200" dirty="0" err="1">
                <a:latin typeface="Courier"/>
                <a:cs typeface="Courier"/>
              </a:rPr>
              <a:t>exemplo</a:t>
            </a:r>
            <a:r>
              <a:rPr lang="en-US" sz="1200" dirty="0">
                <a:latin typeface="Courier"/>
                <a:cs typeface="Courier"/>
              </a:rPr>
              <a:t>&lt;/h1&gt;”);</a:t>
            </a:r>
            <a:endParaRPr lang="en-US" sz="150" dirty="0">
              <a:latin typeface="Courier"/>
              <a:cs typeface="Courier"/>
            </a:endParaRPr>
          </a:p>
          <a:p>
            <a:pPr marL="342900" lvl="1">
              <a:buNone/>
            </a:pPr>
            <a:r>
              <a:rPr lang="en-US" sz="1200" dirty="0">
                <a:latin typeface="Courier"/>
                <a:cs typeface="Courier"/>
              </a:rPr>
              <a:t>$(</a:t>
            </a:r>
            <a:r>
              <a:rPr lang="en-US" sz="1200" dirty="0" err="1">
                <a:latin typeface="Courier"/>
                <a:cs typeface="Courier"/>
              </a:rPr>
              <a:t>seletor</a:t>
            </a:r>
            <a:r>
              <a:rPr lang="en-US" sz="1200" dirty="0">
                <a:latin typeface="Courier"/>
                <a:cs typeface="Courier"/>
              </a:rPr>
              <a:t>).</a:t>
            </a:r>
            <a:r>
              <a:rPr lang="en-US" sz="1200" dirty="0" err="1">
                <a:latin typeface="Courier"/>
                <a:cs typeface="Courier"/>
              </a:rPr>
              <a:t>val</a:t>
            </a:r>
            <a:r>
              <a:rPr lang="en-US" sz="1200" dirty="0">
                <a:latin typeface="Courier"/>
                <a:cs typeface="Courier"/>
              </a:rPr>
              <a:t>(“valor </a:t>
            </a:r>
            <a:r>
              <a:rPr lang="en-US" sz="1200" dirty="0" err="1">
                <a:latin typeface="Courier"/>
                <a:cs typeface="Courier"/>
              </a:rPr>
              <a:t>exemplo</a:t>
            </a:r>
            <a:r>
              <a:rPr lang="en-US" sz="1200" dirty="0">
                <a:latin typeface="Courier"/>
                <a:cs typeface="Courier"/>
              </a:rPr>
              <a:t>”);</a:t>
            </a:r>
          </a:p>
          <a:p>
            <a:pPr marL="342900" lvl="1">
              <a:buNone/>
            </a:pPr>
            <a:endParaRPr lang="en-US" sz="375" dirty="0"/>
          </a:p>
          <a:p>
            <a:pPr lvl="1">
              <a:buClr>
                <a:srgbClr val="99CCCC"/>
              </a:buClr>
            </a:pPr>
            <a:r>
              <a:rPr lang="en-US" sz="1350" dirty="0" err="1">
                <a:solidFill>
                  <a:srgbClr val="000000"/>
                </a:solidFill>
              </a:rPr>
              <a:t>attr</a:t>
            </a:r>
            <a:r>
              <a:rPr lang="en-US" sz="1350" dirty="0">
                <a:solidFill>
                  <a:srgbClr val="000000"/>
                </a:solidFill>
              </a:rPr>
              <a:t>(</a:t>
            </a:r>
            <a:r>
              <a:rPr lang="en-US" sz="1350" dirty="0" err="1">
                <a:solidFill>
                  <a:srgbClr val="000000"/>
                </a:solidFill>
              </a:rPr>
              <a:t>nomeAtrib</a:t>
            </a:r>
            <a:r>
              <a:rPr lang="en-US" sz="1350" dirty="0">
                <a:solidFill>
                  <a:srgbClr val="000000"/>
                </a:solidFill>
              </a:rPr>
              <a:t>, </a:t>
            </a:r>
            <a:r>
              <a:rPr lang="en-US" sz="1350" dirty="0" err="1">
                <a:solidFill>
                  <a:srgbClr val="000000"/>
                </a:solidFill>
              </a:rPr>
              <a:t>val</a:t>
            </a:r>
            <a:r>
              <a:rPr lang="en-US" sz="1350" dirty="0">
                <a:solidFill>
                  <a:srgbClr val="000000"/>
                </a:solidFill>
              </a:rPr>
              <a:t>) – valor de um </a:t>
            </a:r>
            <a:r>
              <a:rPr lang="en-US" sz="1350" dirty="0" err="1">
                <a:solidFill>
                  <a:srgbClr val="000000"/>
                </a:solidFill>
              </a:rPr>
              <a:t>atributo</a:t>
            </a:r>
            <a:endParaRPr lang="en-US" sz="1350" dirty="0">
              <a:solidFill>
                <a:srgbClr val="000000"/>
              </a:solidFill>
            </a:endParaRPr>
          </a:p>
          <a:p>
            <a:pPr marL="342900" lvl="1">
              <a:buNone/>
            </a:pPr>
            <a:r>
              <a:rPr lang="en-US" sz="1200" dirty="0">
                <a:latin typeface="Courier"/>
                <a:cs typeface="Courier"/>
              </a:rPr>
              <a:t>$(</a:t>
            </a:r>
            <a:r>
              <a:rPr lang="en-US" sz="1200" dirty="0" err="1">
                <a:latin typeface="Courier"/>
                <a:cs typeface="Courier"/>
              </a:rPr>
              <a:t>seletor</a:t>
            </a:r>
            <a:r>
              <a:rPr lang="en-US" sz="1200" dirty="0">
                <a:latin typeface="Courier"/>
                <a:cs typeface="Courier"/>
              </a:rPr>
              <a:t>).</a:t>
            </a:r>
            <a:r>
              <a:rPr lang="en-US" sz="1200" dirty="0" err="1">
                <a:latin typeface="Courier"/>
                <a:cs typeface="Courier"/>
              </a:rPr>
              <a:t>attr</a:t>
            </a:r>
            <a:r>
              <a:rPr lang="en-US" sz="1200" dirty="0">
                <a:latin typeface="Courier"/>
                <a:cs typeface="Courier"/>
              </a:rPr>
              <a:t>(</a:t>
            </a:r>
            <a:r>
              <a:rPr lang="en-US" sz="1200" dirty="0" err="1">
                <a:latin typeface="Courier"/>
                <a:cs typeface="Courier"/>
              </a:rPr>
              <a:t>nomeAtrib</a:t>
            </a:r>
            <a:r>
              <a:rPr lang="en-US" sz="1200" dirty="0">
                <a:latin typeface="Courier"/>
                <a:cs typeface="Courier"/>
              </a:rPr>
              <a:t>, “valor </a:t>
            </a:r>
            <a:r>
              <a:rPr lang="en-US" sz="1200" dirty="0" err="1">
                <a:latin typeface="Courier"/>
                <a:cs typeface="Courier"/>
              </a:rPr>
              <a:t>atrib</a:t>
            </a:r>
            <a:r>
              <a:rPr lang="en-US" sz="1200" dirty="0">
                <a:latin typeface="Courier"/>
                <a:cs typeface="Courier"/>
              </a:rPr>
              <a:t>”);</a:t>
            </a:r>
            <a:endParaRPr lang="en-US" sz="600" dirty="0"/>
          </a:p>
          <a:p>
            <a:pPr marL="342900" lvl="1">
              <a:buNone/>
            </a:pPr>
            <a:r>
              <a:rPr lang="en-US" sz="1350" dirty="0" err="1"/>
              <a:t>exemplo</a:t>
            </a:r>
            <a:r>
              <a:rPr lang="en-US" sz="1350" dirty="0"/>
              <a:t>:</a:t>
            </a:r>
          </a:p>
          <a:p>
            <a:pPr marL="342900" lvl="1">
              <a:buNone/>
            </a:pPr>
            <a:r>
              <a:rPr lang="en-US" sz="1200" dirty="0">
                <a:latin typeface="Courier"/>
                <a:cs typeface="Courier"/>
              </a:rPr>
              <a:t>$("#w3s").</a:t>
            </a:r>
            <a:r>
              <a:rPr lang="en-US" sz="1200" dirty="0" err="1">
                <a:latin typeface="Courier"/>
                <a:cs typeface="Courier"/>
              </a:rPr>
              <a:t>attr</a:t>
            </a:r>
            <a:r>
              <a:rPr lang="en-US" sz="1200" dirty="0">
                <a:latin typeface="Courier"/>
                <a:cs typeface="Courier"/>
              </a:rPr>
              <a:t>({</a:t>
            </a:r>
          </a:p>
          <a:p>
            <a:pPr marL="342900" lvl="1">
              <a:spcBef>
                <a:spcPts val="0"/>
              </a:spcBef>
              <a:buNone/>
            </a:pPr>
            <a:r>
              <a:rPr lang="en-US" sz="1200" dirty="0">
                <a:latin typeface="Courier"/>
                <a:cs typeface="Courier"/>
              </a:rPr>
              <a:t>    "</a:t>
            </a:r>
            <a:r>
              <a:rPr lang="en-US" sz="1200" dirty="0" err="1">
                <a:latin typeface="Courier"/>
                <a:cs typeface="Courier"/>
              </a:rPr>
              <a:t>href</a:t>
            </a:r>
            <a:r>
              <a:rPr lang="en-US" sz="1200" dirty="0">
                <a:latin typeface="Courier"/>
                <a:cs typeface="Courier"/>
              </a:rPr>
              <a:t>" : "http://www.w3schools.com/</a:t>
            </a:r>
            <a:r>
              <a:rPr lang="en-US" sz="1200" dirty="0" err="1">
                <a:latin typeface="Courier"/>
                <a:cs typeface="Courier"/>
              </a:rPr>
              <a:t>jquery</a:t>
            </a:r>
            <a:r>
              <a:rPr lang="en-US" sz="1200" dirty="0">
                <a:latin typeface="Courier"/>
                <a:cs typeface="Courier"/>
              </a:rPr>
              <a:t>",</a:t>
            </a:r>
          </a:p>
          <a:p>
            <a:pPr marL="342900" lvl="1">
              <a:spcBef>
                <a:spcPts val="0"/>
              </a:spcBef>
              <a:buNone/>
            </a:pPr>
            <a:r>
              <a:rPr lang="en-US" sz="1200" dirty="0">
                <a:latin typeface="Courier"/>
                <a:cs typeface="Courier"/>
              </a:rPr>
              <a:t>   "title" : "W3Schools </a:t>
            </a:r>
            <a:r>
              <a:rPr lang="en-US" sz="1200" dirty="0" err="1">
                <a:latin typeface="Courier"/>
                <a:cs typeface="Courier"/>
              </a:rPr>
              <a:t>jQuery</a:t>
            </a:r>
            <a:r>
              <a:rPr lang="en-US" sz="1200" dirty="0">
                <a:latin typeface="Courier"/>
                <a:cs typeface="Courier"/>
              </a:rPr>
              <a:t> Tutorial”</a:t>
            </a:r>
          </a:p>
          <a:p>
            <a:pPr marL="342900" lvl="1">
              <a:spcBef>
                <a:spcPts val="0"/>
              </a:spcBef>
              <a:buNone/>
            </a:pPr>
            <a:r>
              <a:rPr lang="en-US" sz="1200" dirty="0">
                <a:latin typeface="Courier"/>
                <a:cs typeface="Courier"/>
              </a:rPr>
              <a:t>});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93836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Setando</a:t>
            </a:r>
            <a:r>
              <a:rPr lang="en-US" dirty="0"/>
              <a:t> </a:t>
            </a:r>
            <a:r>
              <a:rPr lang="en-US" dirty="0" err="1"/>
              <a:t>attr</a:t>
            </a:r>
            <a:r>
              <a:rPr lang="en-US" dirty="0"/>
              <a:t> com callback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Função</a:t>
            </a:r>
            <a:r>
              <a:rPr lang="en-US" dirty="0"/>
              <a:t> callback tem 2 </a:t>
            </a:r>
            <a:r>
              <a:rPr lang="en-US" dirty="0" err="1"/>
              <a:t>parâmetros</a:t>
            </a:r>
            <a:r>
              <a:rPr lang="en-US" dirty="0"/>
              <a:t>:</a:t>
            </a:r>
          </a:p>
          <a:p>
            <a:pPr lvl="1"/>
            <a:r>
              <a:rPr lang="en-US" dirty="0" err="1"/>
              <a:t>i</a:t>
            </a:r>
            <a:r>
              <a:rPr lang="en-US" dirty="0"/>
              <a:t> – </a:t>
            </a:r>
            <a:r>
              <a:rPr lang="en-US" dirty="0" err="1"/>
              <a:t>índice</a:t>
            </a:r>
            <a:r>
              <a:rPr lang="en-US" dirty="0"/>
              <a:t> do </a:t>
            </a:r>
            <a:r>
              <a:rPr lang="en-US" dirty="0" err="1"/>
              <a:t>elemento</a:t>
            </a:r>
            <a:r>
              <a:rPr lang="en-US" dirty="0"/>
              <a:t> </a:t>
            </a:r>
            <a:r>
              <a:rPr lang="en-US" dirty="0" err="1"/>
              <a:t>atual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lista</a:t>
            </a:r>
            <a:r>
              <a:rPr lang="en-US" dirty="0"/>
              <a:t> de </a:t>
            </a:r>
            <a:r>
              <a:rPr lang="en-US" dirty="0" err="1"/>
              <a:t>elementos</a:t>
            </a:r>
            <a:r>
              <a:rPr lang="en-US" dirty="0"/>
              <a:t> </a:t>
            </a:r>
            <a:r>
              <a:rPr lang="en-US" dirty="0" err="1"/>
              <a:t>selecionados</a:t>
            </a:r>
            <a:endParaRPr lang="en-US" dirty="0"/>
          </a:p>
          <a:p>
            <a:pPr lvl="1"/>
            <a:r>
              <a:rPr lang="en-US" dirty="0" err="1"/>
              <a:t>origValue</a:t>
            </a:r>
            <a:r>
              <a:rPr lang="en-US" dirty="0"/>
              <a:t> – valor original do </a:t>
            </a:r>
            <a:r>
              <a:rPr lang="en-US" dirty="0" err="1"/>
              <a:t>atributo</a:t>
            </a:r>
            <a:endParaRPr lang="en-US" dirty="0"/>
          </a:p>
          <a:p>
            <a:pPr marL="63104" lvl="1">
              <a:buNone/>
            </a:pPr>
            <a:endParaRPr lang="en-US" sz="1500" dirty="0">
              <a:latin typeface="Courier"/>
              <a:cs typeface="Courier"/>
            </a:endParaRPr>
          </a:p>
          <a:p>
            <a:pPr marL="63104" lvl="1">
              <a:buNone/>
            </a:pPr>
            <a:r>
              <a:rPr lang="en-US" sz="1500" dirty="0">
                <a:latin typeface="Courier"/>
                <a:cs typeface="Courier"/>
              </a:rPr>
              <a:t>$("#w3s").</a:t>
            </a:r>
            <a:r>
              <a:rPr lang="en-US" sz="1500" dirty="0" err="1">
                <a:latin typeface="Courier"/>
                <a:cs typeface="Courier"/>
              </a:rPr>
              <a:t>attr</a:t>
            </a:r>
            <a:r>
              <a:rPr lang="en-US" sz="1500" dirty="0">
                <a:latin typeface="Courier"/>
                <a:cs typeface="Courier"/>
              </a:rPr>
              <a:t>("</a:t>
            </a:r>
            <a:r>
              <a:rPr lang="en-US" sz="1500" dirty="0" err="1">
                <a:latin typeface="Courier"/>
                <a:cs typeface="Courier"/>
              </a:rPr>
              <a:t>href</a:t>
            </a:r>
            <a:r>
              <a:rPr lang="en-US" sz="1500" dirty="0">
                <a:latin typeface="Courier"/>
                <a:cs typeface="Courier"/>
              </a:rPr>
              <a:t>", function(</a:t>
            </a:r>
            <a:r>
              <a:rPr lang="en-US" sz="1500" dirty="0" err="1">
                <a:latin typeface="Courier"/>
                <a:cs typeface="Courier"/>
              </a:rPr>
              <a:t>i</a:t>
            </a:r>
            <a:r>
              <a:rPr lang="en-US" sz="1500" dirty="0">
                <a:latin typeface="Courier"/>
                <a:cs typeface="Courier"/>
              </a:rPr>
              <a:t>, </a:t>
            </a:r>
            <a:r>
              <a:rPr lang="en-US" sz="1500" dirty="0" err="1">
                <a:latin typeface="Courier"/>
                <a:cs typeface="Courier"/>
              </a:rPr>
              <a:t>origValue</a:t>
            </a:r>
            <a:r>
              <a:rPr lang="en-US" sz="1500" dirty="0">
                <a:latin typeface="Courier"/>
                <a:cs typeface="Courier"/>
              </a:rPr>
              <a:t>){</a:t>
            </a:r>
          </a:p>
          <a:p>
            <a:pPr marL="63104" lvl="1">
              <a:buNone/>
            </a:pPr>
            <a:r>
              <a:rPr lang="en-US" sz="1500" dirty="0">
                <a:latin typeface="Courier"/>
                <a:cs typeface="Courier"/>
              </a:rPr>
              <a:t>     return </a:t>
            </a:r>
            <a:r>
              <a:rPr lang="en-US" sz="1500" dirty="0" err="1">
                <a:latin typeface="Courier"/>
                <a:cs typeface="Courier"/>
              </a:rPr>
              <a:t>origValue</a:t>
            </a:r>
            <a:r>
              <a:rPr lang="en-US" sz="1500" dirty="0">
                <a:latin typeface="Courier"/>
                <a:cs typeface="Courier"/>
              </a:rPr>
              <a:t> + "/</a:t>
            </a:r>
            <a:r>
              <a:rPr lang="en-US" sz="1500" dirty="0" err="1">
                <a:latin typeface="Courier"/>
                <a:cs typeface="Courier"/>
              </a:rPr>
              <a:t>jquery</a:t>
            </a:r>
            <a:r>
              <a:rPr lang="en-US" sz="1500" dirty="0">
                <a:latin typeface="Courier"/>
                <a:cs typeface="Courier"/>
              </a:rPr>
              <a:t>"; </a:t>
            </a:r>
          </a:p>
          <a:p>
            <a:pPr marL="63104" lvl="1">
              <a:buNone/>
            </a:pPr>
            <a:r>
              <a:rPr lang="en-US" sz="1500" dirty="0">
                <a:latin typeface="Courier"/>
                <a:cs typeface="Courier"/>
              </a:rPr>
              <a:t>});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8012387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>
            <a:spLocks noGrp="1"/>
          </p:cNvSpPr>
          <p:nvPr>
            <p:ph type="ctrTitle"/>
          </p:nvPr>
        </p:nvSpPr>
        <p:spPr>
          <a:xfrm>
            <a:off x="4113600" y="2878750"/>
            <a:ext cx="4505700" cy="115980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4000" dirty="0" err="1"/>
              <a:t>Adicionando</a:t>
            </a:r>
            <a:r>
              <a:rPr lang="en" sz="4000" dirty="0"/>
              <a:t>/ </a:t>
            </a:r>
            <a:r>
              <a:rPr lang="en" sz="4000" dirty="0" err="1"/>
              <a:t>Removendo</a:t>
            </a:r>
            <a:r>
              <a:rPr lang="en" sz="4000" dirty="0"/>
              <a:t> </a:t>
            </a:r>
            <a:r>
              <a:rPr lang="en" sz="4000" dirty="0" err="1"/>
              <a:t>elementos</a:t>
            </a:r>
            <a:endParaRPr lang="en" sz="4000" dirty="0"/>
          </a:p>
        </p:txBody>
      </p:sp>
      <p:sp>
        <p:nvSpPr>
          <p:cNvPr id="134" name="Shape 134"/>
          <p:cNvSpPr txBox="1">
            <a:spLocks noGrp="1"/>
          </p:cNvSpPr>
          <p:nvPr>
            <p:ph type="subTitle" idx="1"/>
          </p:nvPr>
        </p:nvSpPr>
        <p:spPr>
          <a:xfrm>
            <a:off x="4113600" y="3983050"/>
            <a:ext cx="4505700" cy="78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lang="en" dirty="0"/>
          </a:p>
        </p:txBody>
      </p:sp>
      <p:sp>
        <p:nvSpPr>
          <p:cNvPr id="135" name="Shape 135"/>
          <p:cNvSpPr txBox="1"/>
          <p:nvPr/>
        </p:nvSpPr>
        <p:spPr>
          <a:xfrm>
            <a:off x="0" y="503350"/>
            <a:ext cx="3471300" cy="3818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20000" dirty="0">
                <a:solidFill>
                  <a:srgbClr val="18637B"/>
                </a:solidFill>
                <a:latin typeface="Roboto Slab"/>
                <a:ea typeface="Roboto Slab"/>
                <a:cs typeface="Roboto Slab"/>
                <a:sym typeface="Roboto Slab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4975691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Adicionando</a:t>
            </a:r>
            <a:r>
              <a:rPr lang="en-US" dirty="0"/>
              <a:t> </a:t>
            </a:r>
            <a:r>
              <a:rPr lang="en-US" dirty="0" err="1"/>
              <a:t>conteúdo</a:t>
            </a:r>
            <a:r>
              <a:rPr lang="en-US" dirty="0"/>
              <a:t> HTML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type="body" idx="1"/>
          </p:nvPr>
        </p:nvSpPr>
        <p:spPr/>
        <p:txBody>
          <a:bodyPr wrap="square" lIns="91425" tIns="91425" rIns="27000" bIns="91425" anchor="t" anchorCtr="0"/>
          <a:lstStyle/>
          <a:p>
            <a:r>
              <a:rPr lang="en-US" sz="1500" dirty="0">
                <a:latin typeface="Courier"/>
                <a:cs typeface="Courier"/>
              </a:rPr>
              <a:t>append(</a:t>
            </a:r>
            <a:r>
              <a:rPr lang="en-US" sz="1500" b="1" dirty="0" err="1">
                <a:solidFill>
                  <a:srgbClr val="800000"/>
                </a:solidFill>
                <a:latin typeface="Courier"/>
                <a:cs typeface="Courier"/>
              </a:rPr>
              <a:t>val</a:t>
            </a:r>
            <a:r>
              <a:rPr lang="en-US" sz="1500" dirty="0">
                <a:latin typeface="Courier"/>
                <a:cs typeface="Courier"/>
              </a:rPr>
              <a:t>)</a:t>
            </a:r>
            <a:r>
              <a:rPr lang="en-US" sz="1500" dirty="0">
                <a:cs typeface="Courier"/>
              </a:rPr>
              <a:t> – </a:t>
            </a:r>
            <a:r>
              <a:rPr lang="en-US" sz="1500" dirty="0" err="1">
                <a:cs typeface="Courier"/>
              </a:rPr>
              <a:t>insere</a:t>
            </a:r>
            <a:r>
              <a:rPr lang="en-US" sz="1500" dirty="0">
                <a:cs typeface="Courier"/>
              </a:rPr>
              <a:t> </a:t>
            </a:r>
            <a:r>
              <a:rPr lang="en-US" sz="1350" b="1" dirty="0" err="1">
                <a:solidFill>
                  <a:srgbClr val="800000"/>
                </a:solidFill>
                <a:cs typeface="Courier"/>
              </a:rPr>
              <a:t>val</a:t>
            </a:r>
            <a:r>
              <a:rPr lang="en-US" sz="1500" dirty="0">
                <a:cs typeface="Courier"/>
              </a:rPr>
              <a:t> no </a:t>
            </a:r>
            <a:r>
              <a:rPr lang="en-US" sz="1500" dirty="0" err="1">
                <a:cs typeface="Courier"/>
              </a:rPr>
              <a:t>fim</a:t>
            </a:r>
            <a:r>
              <a:rPr lang="en-US" sz="1500" dirty="0">
                <a:cs typeface="Courier"/>
              </a:rPr>
              <a:t> do </a:t>
            </a:r>
            <a:r>
              <a:rPr lang="en-US" sz="1500" dirty="0" err="1">
                <a:cs typeface="Courier"/>
              </a:rPr>
              <a:t>elemento</a:t>
            </a:r>
            <a:r>
              <a:rPr lang="en-US" sz="1500" dirty="0">
                <a:cs typeface="Courier"/>
              </a:rPr>
              <a:t> </a:t>
            </a:r>
            <a:r>
              <a:rPr lang="en-US" sz="1500" dirty="0" err="1">
                <a:cs typeface="Courier"/>
              </a:rPr>
              <a:t>selecionado</a:t>
            </a:r>
            <a:endParaRPr lang="en-US" sz="1500" dirty="0">
              <a:cs typeface="Courier"/>
            </a:endParaRPr>
          </a:p>
          <a:p>
            <a:r>
              <a:rPr lang="en-US" sz="1500" dirty="0">
                <a:latin typeface="Courier"/>
                <a:cs typeface="Courier"/>
              </a:rPr>
              <a:t>prepend(</a:t>
            </a:r>
            <a:r>
              <a:rPr lang="en-US" sz="1500" b="1" dirty="0" err="1">
                <a:solidFill>
                  <a:srgbClr val="800000"/>
                </a:solidFill>
                <a:latin typeface="Courier"/>
                <a:cs typeface="Courier"/>
              </a:rPr>
              <a:t>val</a:t>
            </a:r>
            <a:r>
              <a:rPr lang="en-US" sz="1500" dirty="0">
                <a:latin typeface="Courier"/>
                <a:cs typeface="Courier"/>
              </a:rPr>
              <a:t>)</a:t>
            </a:r>
            <a:r>
              <a:rPr lang="en-US" sz="1200" dirty="0">
                <a:cs typeface="Courier"/>
              </a:rPr>
              <a:t> </a:t>
            </a:r>
            <a:r>
              <a:rPr lang="en-US" sz="1500" dirty="0">
                <a:cs typeface="Courier"/>
              </a:rPr>
              <a:t>–</a:t>
            </a:r>
            <a:r>
              <a:rPr lang="en-US" sz="1200" dirty="0">
                <a:cs typeface="Courier"/>
              </a:rPr>
              <a:t> </a:t>
            </a:r>
            <a:r>
              <a:rPr lang="en-US" sz="1500" dirty="0" err="1">
                <a:cs typeface="Courier"/>
              </a:rPr>
              <a:t>insere</a:t>
            </a:r>
            <a:r>
              <a:rPr lang="en-US" sz="1500" dirty="0">
                <a:cs typeface="Courier"/>
              </a:rPr>
              <a:t> </a:t>
            </a:r>
            <a:r>
              <a:rPr lang="en-US" sz="1350" b="1" dirty="0" err="1">
                <a:solidFill>
                  <a:srgbClr val="800000"/>
                </a:solidFill>
                <a:cs typeface="Courier"/>
              </a:rPr>
              <a:t>val</a:t>
            </a:r>
            <a:r>
              <a:rPr lang="en-US" sz="1500" dirty="0">
                <a:cs typeface="Courier"/>
              </a:rPr>
              <a:t> no </a:t>
            </a:r>
            <a:r>
              <a:rPr lang="en-US" sz="1500" dirty="0" err="1">
                <a:cs typeface="Courier"/>
              </a:rPr>
              <a:t>início</a:t>
            </a:r>
            <a:r>
              <a:rPr lang="en-US" sz="1500" dirty="0">
                <a:cs typeface="Courier"/>
              </a:rPr>
              <a:t> do </a:t>
            </a:r>
            <a:r>
              <a:rPr lang="en-US" sz="1500" dirty="0" err="1">
                <a:cs typeface="Courier"/>
              </a:rPr>
              <a:t>elemento</a:t>
            </a:r>
            <a:r>
              <a:rPr lang="en-US" sz="1500" dirty="0">
                <a:cs typeface="Courier"/>
              </a:rPr>
              <a:t> </a:t>
            </a:r>
            <a:r>
              <a:rPr lang="en-US" sz="1500" dirty="0" err="1">
                <a:cs typeface="Courier"/>
              </a:rPr>
              <a:t>selecionado</a:t>
            </a:r>
            <a:endParaRPr lang="en-US" sz="1500" dirty="0">
              <a:latin typeface="Courier"/>
              <a:cs typeface="Courier"/>
            </a:endParaRPr>
          </a:p>
          <a:p>
            <a:r>
              <a:rPr lang="en-US" sz="1500" dirty="0">
                <a:latin typeface="Courier"/>
                <a:cs typeface="Courier"/>
              </a:rPr>
              <a:t>after(</a:t>
            </a:r>
            <a:r>
              <a:rPr lang="en-US" sz="1500" b="1" dirty="0" err="1">
                <a:solidFill>
                  <a:srgbClr val="800000"/>
                </a:solidFill>
                <a:latin typeface="Courier"/>
                <a:cs typeface="Courier"/>
              </a:rPr>
              <a:t>val</a:t>
            </a:r>
            <a:r>
              <a:rPr lang="en-US" sz="1500" dirty="0">
                <a:latin typeface="Courier"/>
                <a:cs typeface="Courier"/>
              </a:rPr>
              <a:t>)</a:t>
            </a:r>
            <a:r>
              <a:rPr lang="en-US" sz="1200" dirty="0">
                <a:cs typeface="Courier"/>
              </a:rPr>
              <a:t> </a:t>
            </a:r>
            <a:r>
              <a:rPr lang="en-US" sz="1500" dirty="0">
                <a:cs typeface="Courier"/>
              </a:rPr>
              <a:t>–</a:t>
            </a:r>
            <a:r>
              <a:rPr lang="en-US" sz="1200" dirty="0">
                <a:cs typeface="Courier"/>
              </a:rPr>
              <a:t> </a:t>
            </a:r>
            <a:r>
              <a:rPr lang="en-US" sz="1500" dirty="0" err="1">
                <a:cs typeface="Courier"/>
              </a:rPr>
              <a:t>insere</a:t>
            </a:r>
            <a:r>
              <a:rPr lang="en-US" sz="1500" dirty="0">
                <a:cs typeface="Courier"/>
              </a:rPr>
              <a:t> </a:t>
            </a:r>
            <a:r>
              <a:rPr lang="en-US" sz="1350" b="1" dirty="0" err="1">
                <a:solidFill>
                  <a:srgbClr val="800000"/>
                </a:solidFill>
                <a:cs typeface="Courier"/>
              </a:rPr>
              <a:t>val</a:t>
            </a:r>
            <a:r>
              <a:rPr lang="en-US" sz="1500" dirty="0">
                <a:cs typeface="Courier"/>
              </a:rPr>
              <a:t> </a:t>
            </a:r>
            <a:r>
              <a:rPr lang="en-US" sz="1500" dirty="0" err="1">
                <a:cs typeface="Courier"/>
              </a:rPr>
              <a:t>depois</a:t>
            </a:r>
            <a:r>
              <a:rPr lang="en-US" sz="1500" dirty="0">
                <a:cs typeface="Courier"/>
              </a:rPr>
              <a:t> do </a:t>
            </a:r>
            <a:r>
              <a:rPr lang="en-US" sz="1500" dirty="0" err="1">
                <a:cs typeface="Courier"/>
              </a:rPr>
              <a:t>elemento</a:t>
            </a:r>
            <a:r>
              <a:rPr lang="en-US" sz="1500" dirty="0">
                <a:cs typeface="Courier"/>
              </a:rPr>
              <a:t> </a:t>
            </a:r>
            <a:r>
              <a:rPr lang="en-US" sz="1500" dirty="0" err="1">
                <a:cs typeface="Courier"/>
              </a:rPr>
              <a:t>selecionado</a:t>
            </a:r>
            <a:endParaRPr lang="en-US" sz="1500" dirty="0">
              <a:latin typeface="Courier"/>
              <a:cs typeface="Courier"/>
            </a:endParaRPr>
          </a:p>
          <a:p>
            <a:r>
              <a:rPr lang="en-US" sz="1500" dirty="0">
                <a:latin typeface="Courier"/>
                <a:cs typeface="Courier"/>
              </a:rPr>
              <a:t>before(</a:t>
            </a:r>
            <a:r>
              <a:rPr lang="en-US" sz="1500" b="1" dirty="0" err="1">
                <a:solidFill>
                  <a:srgbClr val="800000"/>
                </a:solidFill>
                <a:latin typeface="Courier"/>
                <a:cs typeface="Courier"/>
              </a:rPr>
              <a:t>val</a:t>
            </a:r>
            <a:r>
              <a:rPr lang="en-US" sz="1500" dirty="0">
                <a:latin typeface="Courier"/>
                <a:cs typeface="Courier"/>
              </a:rPr>
              <a:t>)</a:t>
            </a:r>
            <a:r>
              <a:rPr lang="en-US" sz="1200" dirty="0">
                <a:cs typeface="Courier"/>
              </a:rPr>
              <a:t> </a:t>
            </a:r>
            <a:r>
              <a:rPr lang="en-US" sz="1500" dirty="0">
                <a:cs typeface="Courier"/>
              </a:rPr>
              <a:t>–</a:t>
            </a:r>
            <a:r>
              <a:rPr lang="en-US" sz="1200" dirty="0">
                <a:cs typeface="Courier"/>
              </a:rPr>
              <a:t> </a:t>
            </a:r>
            <a:r>
              <a:rPr lang="en-US" sz="1500" dirty="0" err="1">
                <a:cs typeface="Courier"/>
              </a:rPr>
              <a:t>insere</a:t>
            </a:r>
            <a:r>
              <a:rPr lang="en-US" sz="1500" dirty="0">
                <a:cs typeface="Courier"/>
              </a:rPr>
              <a:t> </a:t>
            </a:r>
            <a:r>
              <a:rPr lang="en-US" sz="1350" b="1" dirty="0" err="1">
                <a:solidFill>
                  <a:srgbClr val="800000"/>
                </a:solidFill>
                <a:cs typeface="Courier"/>
              </a:rPr>
              <a:t>val</a:t>
            </a:r>
            <a:r>
              <a:rPr lang="en-US" sz="1500" dirty="0">
                <a:cs typeface="Courier"/>
              </a:rPr>
              <a:t> antes do </a:t>
            </a:r>
            <a:r>
              <a:rPr lang="en-US" sz="1500" dirty="0" err="1">
                <a:cs typeface="Courier"/>
              </a:rPr>
              <a:t>elemento</a:t>
            </a:r>
            <a:r>
              <a:rPr lang="en-US" sz="1500" dirty="0">
                <a:cs typeface="Courier"/>
              </a:rPr>
              <a:t> </a:t>
            </a:r>
            <a:r>
              <a:rPr lang="en-US" sz="1500" dirty="0" err="1">
                <a:cs typeface="Courier"/>
              </a:rPr>
              <a:t>selecionado</a:t>
            </a:r>
            <a:endParaRPr lang="en-US" sz="1500" dirty="0">
              <a:latin typeface="Courier"/>
              <a:cs typeface="Courier"/>
            </a:endParaRPr>
          </a:p>
          <a:p>
            <a:endParaRPr lang="en-US" sz="21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0876828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Removendo</a:t>
            </a:r>
            <a:r>
              <a:rPr lang="en-US" dirty="0"/>
              <a:t> </a:t>
            </a:r>
            <a:r>
              <a:rPr lang="en-US" dirty="0" err="1"/>
              <a:t>elementos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dirty="0">
                <a:latin typeface="Courier"/>
                <a:cs typeface="Courier"/>
              </a:rPr>
              <a:t>remove()</a:t>
            </a:r>
            <a:r>
              <a:rPr lang="en-US" sz="1800" dirty="0"/>
              <a:t> – remove </a:t>
            </a:r>
            <a:r>
              <a:rPr lang="en-US" sz="1800" dirty="0" err="1"/>
              <a:t>elemento</a:t>
            </a:r>
            <a:r>
              <a:rPr lang="en-US" sz="1800" dirty="0"/>
              <a:t> </a:t>
            </a:r>
            <a:r>
              <a:rPr lang="en-US" sz="1800" dirty="0" err="1"/>
              <a:t>selecionado</a:t>
            </a:r>
            <a:endParaRPr lang="en-US" sz="1800" dirty="0"/>
          </a:p>
          <a:p>
            <a:r>
              <a:rPr lang="en-US" sz="1800" dirty="0">
                <a:latin typeface="Courier"/>
                <a:cs typeface="Courier"/>
              </a:rPr>
              <a:t>empty()</a:t>
            </a:r>
            <a:r>
              <a:rPr lang="en-US" sz="1800" dirty="0"/>
              <a:t> – </a:t>
            </a:r>
            <a:r>
              <a:rPr lang="en-US" sz="1800" dirty="0" err="1"/>
              <a:t>apaga</a:t>
            </a:r>
            <a:r>
              <a:rPr lang="en-US" sz="1800" dirty="0"/>
              <a:t> </a:t>
            </a:r>
            <a:r>
              <a:rPr lang="en-US" sz="1800" dirty="0" err="1"/>
              <a:t>os</a:t>
            </a:r>
            <a:r>
              <a:rPr lang="en-US" sz="1800" dirty="0"/>
              <a:t> </a:t>
            </a:r>
            <a:r>
              <a:rPr lang="en-US" sz="1800" dirty="0" err="1"/>
              <a:t>filhos</a:t>
            </a:r>
            <a:r>
              <a:rPr lang="en-US" sz="1800" dirty="0"/>
              <a:t> e </a:t>
            </a:r>
            <a:r>
              <a:rPr lang="en-US" sz="1800" dirty="0" err="1"/>
              <a:t>conteúdo</a:t>
            </a:r>
            <a:endParaRPr lang="en-US" sz="1800" dirty="0"/>
          </a:p>
          <a:p>
            <a:pPr marL="329804">
              <a:buNone/>
            </a:pPr>
            <a:r>
              <a:rPr lang="en-US" sz="1500" dirty="0">
                <a:latin typeface="Courier"/>
                <a:cs typeface="Courier"/>
              </a:rPr>
              <a:t>$(</a:t>
            </a:r>
            <a:r>
              <a:rPr lang="en-US" sz="1500" dirty="0" err="1">
                <a:latin typeface="Courier"/>
                <a:cs typeface="Courier"/>
              </a:rPr>
              <a:t>seletor</a:t>
            </a:r>
            <a:r>
              <a:rPr lang="en-US" sz="1500" dirty="0">
                <a:latin typeface="Courier"/>
                <a:cs typeface="Courier"/>
              </a:rPr>
              <a:t>).remove();</a:t>
            </a:r>
          </a:p>
          <a:p>
            <a:pPr marL="329804">
              <a:buNone/>
            </a:pPr>
            <a:r>
              <a:rPr lang="en-US" sz="1500" dirty="0">
                <a:latin typeface="Courier"/>
                <a:cs typeface="Courier"/>
              </a:rPr>
              <a:t>$(</a:t>
            </a:r>
            <a:r>
              <a:rPr lang="en-US" sz="1500" dirty="0" err="1">
                <a:latin typeface="Courier"/>
                <a:cs typeface="Courier"/>
              </a:rPr>
              <a:t>seletor</a:t>
            </a:r>
            <a:r>
              <a:rPr lang="en-US" sz="1500" dirty="0">
                <a:latin typeface="Courier"/>
                <a:cs typeface="Courier"/>
              </a:rPr>
              <a:t>).empty();</a:t>
            </a:r>
          </a:p>
          <a:p>
            <a:pPr>
              <a:buNone/>
            </a:pPr>
            <a:endParaRPr lang="en-US" sz="900" dirty="0">
              <a:latin typeface="Courier"/>
              <a:cs typeface="Courier"/>
            </a:endParaRPr>
          </a:p>
          <a:p>
            <a:pPr lvl="0">
              <a:buClr>
                <a:srgbClr val="006666"/>
              </a:buClr>
            </a:pPr>
            <a:r>
              <a:rPr lang="en-US" sz="1800" dirty="0">
                <a:solidFill>
                  <a:srgbClr val="000000"/>
                </a:solidFill>
                <a:latin typeface="Courier"/>
                <a:cs typeface="Courier"/>
              </a:rPr>
              <a:t>remove(</a:t>
            </a:r>
            <a:r>
              <a:rPr lang="en-US" sz="1800" dirty="0" err="1">
                <a:solidFill>
                  <a:srgbClr val="000000"/>
                </a:solidFill>
                <a:latin typeface="Courier"/>
                <a:cs typeface="Courier"/>
              </a:rPr>
              <a:t>filtro</a:t>
            </a:r>
            <a:r>
              <a:rPr lang="en-US" sz="1800" dirty="0">
                <a:solidFill>
                  <a:srgbClr val="000000"/>
                </a:solidFill>
                <a:latin typeface="Courier"/>
                <a:cs typeface="Courier"/>
              </a:rPr>
              <a:t>)</a:t>
            </a:r>
            <a:r>
              <a:rPr lang="en-US" sz="1800" dirty="0">
                <a:solidFill>
                  <a:srgbClr val="000000"/>
                </a:solidFill>
              </a:rPr>
              <a:t> – remove </a:t>
            </a:r>
            <a:r>
              <a:rPr lang="en-US" sz="1800" dirty="0" err="1">
                <a:solidFill>
                  <a:srgbClr val="000000"/>
                </a:solidFill>
              </a:rPr>
              <a:t>aceita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filtros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err="1">
                <a:solidFill>
                  <a:srgbClr val="000000"/>
                </a:solidFill>
              </a:rPr>
              <a:t>seletores</a:t>
            </a:r>
            <a:endParaRPr lang="en-US" sz="1800" dirty="0">
              <a:solidFill>
                <a:srgbClr val="000000"/>
              </a:solidFill>
            </a:endParaRPr>
          </a:p>
          <a:p>
            <a:pPr marL="329804">
              <a:buClr>
                <a:srgbClr val="006666"/>
              </a:buClr>
              <a:buNone/>
            </a:pPr>
            <a:r>
              <a:rPr lang="da-DK" sz="1800" dirty="0">
                <a:solidFill>
                  <a:srgbClr val="000000"/>
                </a:solidFill>
              </a:rPr>
              <a:t> </a:t>
            </a:r>
            <a:r>
              <a:rPr lang="da-DK" sz="1500" dirty="0">
                <a:solidFill>
                  <a:srgbClr val="000000"/>
                </a:solidFill>
                <a:latin typeface="Courier"/>
                <a:cs typeface="Courier"/>
              </a:rPr>
              <a:t>$("p").</a:t>
            </a:r>
            <a:r>
              <a:rPr lang="da-DK" sz="1500" dirty="0" err="1">
                <a:solidFill>
                  <a:srgbClr val="000000"/>
                </a:solidFill>
                <a:latin typeface="Courier"/>
                <a:cs typeface="Courier"/>
              </a:rPr>
              <a:t>remove</a:t>
            </a:r>
            <a:r>
              <a:rPr lang="da-DK" sz="1500" dirty="0">
                <a:solidFill>
                  <a:srgbClr val="000000"/>
                </a:solidFill>
                <a:latin typeface="Courier"/>
                <a:cs typeface="Courier"/>
              </a:rPr>
              <a:t>(".test, #demo");</a:t>
            </a:r>
            <a:endParaRPr lang="en-US" sz="1500" dirty="0">
              <a:solidFill>
                <a:srgbClr val="000000"/>
              </a:solidFill>
              <a:latin typeface="Courier"/>
              <a:cs typeface="Courier"/>
            </a:endParaRPr>
          </a:p>
          <a:p>
            <a:pPr lvl="0">
              <a:buClr>
                <a:srgbClr val="006666"/>
              </a:buClr>
            </a:pPr>
            <a:endParaRPr lang="en-US" sz="1800" dirty="0">
              <a:solidFill>
                <a:srgbClr val="000000"/>
              </a:solidFill>
            </a:endParaRPr>
          </a:p>
          <a:p>
            <a:pPr>
              <a:buNone/>
            </a:pPr>
            <a:endParaRPr lang="en-US" sz="15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017897987"/>
      </p:ext>
    </p:extLst>
  </p:cSld>
  <p:clrMapOvr>
    <a:masterClrMapping/>
  </p:clrMapOvr>
</p:sld>
</file>

<file path=ppt/theme/theme1.xml><?xml version="1.0" encoding="utf-8"?>
<a:theme xmlns:a="http://schemas.openxmlformats.org/drawingml/2006/main" name="Warwick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5137</TotalTime>
  <Words>883</Words>
  <Application>Microsoft Macintosh PowerPoint</Application>
  <PresentationFormat>Apresentação na tela (16:9)</PresentationFormat>
  <Paragraphs>127</Paragraphs>
  <Slides>18</Slides>
  <Notes>5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25" baseType="lpstr">
      <vt:lpstr>Nixie One</vt:lpstr>
      <vt:lpstr>Courier</vt:lpstr>
      <vt:lpstr>Arial</vt:lpstr>
      <vt:lpstr>Wingdings</vt:lpstr>
      <vt:lpstr>Garamond</vt:lpstr>
      <vt:lpstr>Roboto Slab</vt:lpstr>
      <vt:lpstr>Warwick template</vt:lpstr>
      <vt:lpstr>jQuery e Manipulação do DOM</vt:lpstr>
      <vt:lpstr>jQuery e Manipulação do DOM</vt:lpstr>
      <vt:lpstr>Manipulação do DOM</vt:lpstr>
      <vt:lpstr>Manipulação de DOM (Document Object Model)</vt:lpstr>
      <vt:lpstr>Alterando conteúdo</vt:lpstr>
      <vt:lpstr>Setando attr com callback</vt:lpstr>
      <vt:lpstr>Adicionando/ Removendo elementos</vt:lpstr>
      <vt:lpstr>Adicionando conteúdo HTML</vt:lpstr>
      <vt:lpstr>Removendo elementos</vt:lpstr>
      <vt:lpstr>Manipulando CSS</vt:lpstr>
      <vt:lpstr>Métodos de dimensionamento</vt:lpstr>
      <vt:lpstr>Navegando no DOM</vt:lpstr>
      <vt:lpstr>Cruzando o DOM (traversing)</vt:lpstr>
      <vt:lpstr>Cruzando o DOM (traversing)</vt:lpstr>
      <vt:lpstr>“Subindo” na árvore</vt:lpstr>
      <vt:lpstr>“Descendo” a árvore</vt:lpstr>
      <vt:lpstr>Nós irmãos</vt:lpstr>
      <vt:lpstr>Filtros de busca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Desenvolvimento Web</dc:title>
  <dc:creator>RAFAEL ELIAS DE LIMA ESCALFONI</dc:creator>
  <cp:lastModifiedBy>RAFAEL ELIAS DE LIMA ESCALFONI</cp:lastModifiedBy>
  <cp:revision>59</cp:revision>
  <dcterms:created xsi:type="dcterms:W3CDTF">2020-10-26T17:27:55Z</dcterms:created>
  <dcterms:modified xsi:type="dcterms:W3CDTF">2021-01-13T00:55:06Z</dcterms:modified>
</cp:coreProperties>
</file>