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90"/>
  </p:notesMasterIdLst>
  <p:sldIdLst>
    <p:sldId id="256" r:id="rId2"/>
    <p:sldId id="286" r:id="rId3"/>
    <p:sldId id="261" r:id="rId4"/>
    <p:sldId id="258" r:id="rId5"/>
    <p:sldId id="287" r:id="rId6"/>
    <p:sldId id="293" r:id="rId7"/>
    <p:sldId id="290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294" r:id="rId17"/>
    <p:sldId id="303" r:id="rId18"/>
    <p:sldId id="304" r:id="rId19"/>
    <p:sldId id="305" r:id="rId20"/>
    <p:sldId id="306" r:id="rId21"/>
    <p:sldId id="307" r:id="rId22"/>
    <p:sldId id="308" r:id="rId23"/>
    <p:sldId id="357" r:id="rId24"/>
    <p:sldId id="291" r:id="rId25"/>
    <p:sldId id="289" r:id="rId26"/>
    <p:sldId id="330" r:id="rId27"/>
    <p:sldId id="358" r:id="rId28"/>
    <p:sldId id="331" r:id="rId29"/>
    <p:sldId id="292" r:id="rId30"/>
    <p:sldId id="315" r:id="rId31"/>
    <p:sldId id="316" r:id="rId32"/>
    <p:sldId id="309" r:id="rId33"/>
    <p:sldId id="310" r:id="rId34"/>
    <p:sldId id="311" r:id="rId35"/>
    <p:sldId id="313" r:id="rId36"/>
    <p:sldId id="312" r:id="rId37"/>
    <p:sldId id="344" r:id="rId38"/>
    <p:sldId id="345" r:id="rId39"/>
    <p:sldId id="314" r:id="rId40"/>
    <p:sldId id="332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5" r:id="rId49"/>
    <p:sldId id="326" r:id="rId50"/>
    <p:sldId id="327" r:id="rId51"/>
    <p:sldId id="328" r:id="rId52"/>
    <p:sldId id="329" r:id="rId53"/>
    <p:sldId id="333" r:id="rId54"/>
    <p:sldId id="334" r:id="rId55"/>
    <p:sldId id="336" r:id="rId56"/>
    <p:sldId id="337" r:id="rId57"/>
    <p:sldId id="341" r:id="rId58"/>
    <p:sldId id="338" r:id="rId59"/>
    <p:sldId id="339" r:id="rId60"/>
    <p:sldId id="340" r:id="rId61"/>
    <p:sldId id="335" r:id="rId62"/>
    <p:sldId id="342" r:id="rId63"/>
    <p:sldId id="343" r:id="rId64"/>
    <p:sldId id="346" r:id="rId65"/>
    <p:sldId id="347" r:id="rId66"/>
    <p:sldId id="348" r:id="rId67"/>
    <p:sldId id="349" r:id="rId68"/>
    <p:sldId id="350" r:id="rId69"/>
    <p:sldId id="351" r:id="rId70"/>
    <p:sldId id="352" r:id="rId71"/>
    <p:sldId id="353" r:id="rId72"/>
    <p:sldId id="354" r:id="rId73"/>
    <p:sldId id="355" r:id="rId74"/>
    <p:sldId id="265" r:id="rId75"/>
    <p:sldId id="266" r:id="rId76"/>
    <p:sldId id="267" r:id="rId77"/>
    <p:sldId id="268" r:id="rId78"/>
    <p:sldId id="269" r:id="rId79"/>
    <p:sldId id="270" r:id="rId80"/>
    <p:sldId id="271" r:id="rId81"/>
    <p:sldId id="272" r:id="rId82"/>
    <p:sldId id="356" r:id="rId83"/>
    <p:sldId id="273" r:id="rId84"/>
    <p:sldId id="274" r:id="rId85"/>
    <p:sldId id="275" r:id="rId86"/>
    <p:sldId id="276" r:id="rId87"/>
    <p:sldId id="277" r:id="rId88"/>
    <p:sldId id="278" r:id="rId8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1"/>
      <p:bold r:id="rId92"/>
      <p:italic r:id="rId93"/>
      <p:boldItalic r:id="rId94"/>
    </p:embeddedFont>
    <p:embeddedFont>
      <p:font typeface="Consolas" panose="020B0609020204030204" pitchFamily="49" charset="0"/>
      <p:regular r:id="rId95"/>
      <p:bold r:id="rId96"/>
      <p:italic r:id="rId97"/>
      <p:boldItalic r:id="rId98"/>
    </p:embeddedFont>
    <p:embeddedFont>
      <p:font typeface="Georgia" panose="02040502050405020303" pitchFamily="18" charset="0"/>
      <p:regular r:id="rId99"/>
      <p:bold r:id="rId100"/>
      <p:italic r:id="rId101"/>
      <p:boldItalic r:id="rId102"/>
    </p:embeddedFont>
    <p:embeddedFont>
      <p:font typeface="Nunito Sans" pitchFamily="2" charset="77"/>
      <p:regular r:id="rId103"/>
      <p:bold r:id="rId104"/>
      <p:italic r:id="rId105"/>
      <p:boldItalic r:id="rId106"/>
    </p:embeddedFont>
    <p:embeddedFont>
      <p:font typeface="Verdana" panose="020B0604030504040204" pitchFamily="34" charset="0"/>
      <p:regular r:id="rId107"/>
      <p:bold r:id="rId108"/>
      <p:italic r:id="rId109"/>
      <p:boldItalic r:id="rId1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FAEL ELIAS DE LIMA ESCALFONI" initials="REDLE" lastIdx="1" clrIdx="0">
    <p:extLst>
      <p:ext uri="{19B8F6BF-5375-455C-9EA6-DF929625EA0E}">
        <p15:presenceInfo xmlns:p15="http://schemas.microsoft.com/office/powerpoint/2012/main" userId="S::09794563714@cefet-rj.br::77e1fd9a-a5e0-466f-b856-a830925030c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364B"/>
    <a:srgbClr val="373935"/>
    <a:srgbClr val="0071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334BDA-8E0B-427F-9CFA-9532B4CD7304}">
  <a:tblStyle styleId="{A4334BDA-8E0B-427F-9CFA-9532B4CD7304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37"/>
    <p:restoredTop sz="94684"/>
  </p:normalViewPr>
  <p:slideViewPr>
    <p:cSldViewPr snapToGrid="0" snapToObjects="1">
      <p:cViewPr varScale="1">
        <p:scale>
          <a:sx n="135" d="100"/>
          <a:sy n="135" d="100"/>
        </p:scale>
        <p:origin x="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font" Target="fonts/font17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2.fntdata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font" Target="fonts/font5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3.fntdata"/><Relationship Id="rId108" Type="http://schemas.openxmlformats.org/officeDocument/2006/relationships/font" Target="fonts/font18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1.fntdata"/><Relationship Id="rId96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6.fntdata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4.fntdata"/><Relationship Id="rId99" Type="http://schemas.openxmlformats.org/officeDocument/2006/relationships/font" Target="fonts/font9.fntdata"/><Relationship Id="rId10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9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7.fntdata"/><Relationship Id="rId104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20.fntdata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0.fntdata"/><Relationship Id="rId105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3.fntdata"/><Relationship Id="rId98" Type="http://schemas.openxmlformats.org/officeDocument/2006/relationships/font" Target="fonts/font8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0986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448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496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2123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6689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77102ee1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77102ee1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4359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77102ee1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77102ee1b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557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77102ee1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77102ee1b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323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79b038b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79b038b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4308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79b038ba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79b038ba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52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66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79cc43a8b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79cc43a8b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3047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79cc43a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79cc43a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077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79cc43a8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79cc43a8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5977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79cc43a8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79cc43a8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38150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37f1731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37f1731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60325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37f1731e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37f1731e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0142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37f1731e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37f1731e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2280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37f1731e1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37f1731e1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963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37f1731e1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37f1731e1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43565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37f1731e1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37f1731e1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746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997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972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1210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1421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376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4691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F67031"/>
              </a:buClr>
              <a:buSzPct val="100000"/>
              <a:defRPr sz="3000" b="1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buClr>
                <a:srgbClr val="F67031"/>
              </a:buClr>
              <a:buSzPct val="100000"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buClr>
                <a:srgbClr val="F67031"/>
              </a:buClr>
              <a:buSzPct val="100000"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buClr>
                <a:srgbClr val="F67031"/>
              </a:buClr>
              <a:buSzPct val="100000"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buClr>
                <a:srgbClr val="F67031"/>
              </a:buClr>
              <a:buSzPct val="100000"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buClr>
                <a:srgbClr val="F67031"/>
              </a:buClr>
              <a:buSzPct val="100000"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buClr>
                <a:srgbClr val="F67031"/>
              </a:buClr>
              <a:buSzPct val="100000"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buClr>
                <a:srgbClr val="F67031"/>
              </a:buClr>
              <a:buSzPct val="100000"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buClr>
                <a:srgbClr val="F67031"/>
              </a:buClr>
              <a:buSzPct val="100000"/>
              <a:defRPr sz="3000" b="1">
                <a:solidFill>
                  <a:srgbClr val="F67031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Shape 1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 of conten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 flipH="1">
            <a:off x="4568411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646550" y="1989500"/>
            <a:ext cx="3246900" cy="212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Font typeface="Georgia"/>
              <a:buNone/>
              <a:defRPr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  <p:sp>
        <p:nvSpPr>
          <p:cNvPr id="23" name="Shape 23"/>
          <p:cNvSpPr/>
          <p:nvPr/>
        </p:nvSpPr>
        <p:spPr>
          <a:xfrm flipH="1">
            <a:off x="4455300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5130225" y="1016000"/>
            <a:ext cx="3470700" cy="3099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1000"/>
              </a:spcAft>
              <a:buClr>
                <a:srgbClr val="0636A4"/>
              </a:buClr>
              <a:buSzPct val="100000"/>
              <a:buAutoNum type="arabicPeriod"/>
              <a:defRPr sz="1800"/>
            </a:lvl1pPr>
            <a:lvl2pPr lvl="1" rtl="0">
              <a:spcBef>
                <a:spcPts val="0"/>
              </a:spcBef>
              <a:spcAft>
                <a:spcPts val="1000"/>
              </a:spcAft>
              <a:buAutoNum type="alphaLcPeriod"/>
              <a:defRPr>
                <a:solidFill>
                  <a:srgbClr val="999999"/>
                </a:solidFill>
              </a:defRPr>
            </a:lvl2pPr>
            <a:lvl3pPr lvl="2" rtl="0">
              <a:spcBef>
                <a:spcPts val="0"/>
              </a:spcBef>
              <a:spcAft>
                <a:spcPts val="1000"/>
              </a:spcAft>
              <a:buAutoNum type="romanLcPeriod"/>
              <a:defRPr>
                <a:solidFill>
                  <a:srgbClr val="999999"/>
                </a:solidFill>
              </a:defRPr>
            </a:lvl3pPr>
            <a:lvl4pPr lvl="3" rtl="0">
              <a:spcBef>
                <a:spcPts val="0"/>
              </a:spcBef>
              <a:spcAft>
                <a:spcPts val="1000"/>
              </a:spcAft>
              <a:buAutoNum type="arabicPeriod"/>
              <a:defRPr>
                <a:solidFill>
                  <a:srgbClr val="999999"/>
                </a:solidFill>
              </a:defRPr>
            </a:lvl4pPr>
            <a:lvl5pPr lvl="4" rtl="0">
              <a:spcBef>
                <a:spcPts val="0"/>
              </a:spcBef>
              <a:spcAft>
                <a:spcPts val="1000"/>
              </a:spcAft>
              <a:buClr>
                <a:srgbClr val="999999"/>
              </a:buClr>
              <a:buAutoNum type="alphaLcPeriod"/>
              <a:defRPr>
                <a:solidFill>
                  <a:srgbClr val="999999"/>
                </a:solidFill>
              </a:defRPr>
            </a:lvl5pPr>
            <a:lvl6pPr lvl="5" rtl="0">
              <a:spcBef>
                <a:spcPts val="0"/>
              </a:spcBef>
              <a:spcAft>
                <a:spcPts val="1000"/>
              </a:spcAft>
              <a:buClr>
                <a:srgbClr val="999999"/>
              </a:buClr>
              <a:buAutoNum type="romanLcPeriod"/>
              <a:defRPr>
                <a:solidFill>
                  <a:srgbClr val="999999"/>
                </a:solidFill>
              </a:defRPr>
            </a:lvl6pPr>
            <a:lvl7pPr lvl="6" rtl="0">
              <a:spcBef>
                <a:spcPts val="0"/>
              </a:spcBef>
              <a:spcAft>
                <a:spcPts val="1000"/>
              </a:spcAft>
              <a:buClr>
                <a:srgbClr val="999999"/>
              </a:buClr>
              <a:buAutoNum type="arabicPeriod"/>
              <a:defRPr>
                <a:solidFill>
                  <a:srgbClr val="999999"/>
                </a:solidFill>
              </a:defRPr>
            </a:lvl7pPr>
            <a:lvl8pPr lvl="7" rtl="0">
              <a:spcBef>
                <a:spcPts val="0"/>
              </a:spcBef>
              <a:spcAft>
                <a:spcPts val="1000"/>
              </a:spcAft>
              <a:buClr>
                <a:srgbClr val="999999"/>
              </a:buClr>
              <a:buAutoNum type="alphaLcPeriod"/>
              <a:defRPr>
                <a:solidFill>
                  <a:srgbClr val="999999"/>
                </a:solidFill>
              </a:defRPr>
            </a:lvl8pPr>
            <a:lvl9pPr lvl="8" rtl="0">
              <a:spcBef>
                <a:spcPts val="0"/>
              </a:spcBef>
              <a:spcAft>
                <a:spcPts val="1000"/>
              </a:spcAft>
              <a:buClr>
                <a:srgbClr val="999999"/>
              </a:buClr>
              <a:buAutoNum type="romanLcPeriod"/>
              <a:defRPr>
                <a:solidFill>
                  <a:srgbClr val="999999"/>
                </a:solidFill>
              </a:defRPr>
            </a:lvl9pPr>
          </a:lstStyle>
          <a:p>
            <a:endParaRPr dirty="0"/>
          </a:p>
        </p:txBody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46573" y="1016000"/>
            <a:ext cx="3246900" cy="97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Shape 34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1 column with intro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Shape 40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00719B"/>
              </a:solidFill>
            </a:endParaRPr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71772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0070C0"/>
              </a:buClr>
              <a:buSzPct val="100000"/>
              <a:buFont typeface="Georgia"/>
              <a:buNone/>
              <a:defRPr sz="2800" b="1" i="0" u="none" strike="noStrike" cap="none" dirty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buClr>
                <a:srgbClr val="F67031"/>
              </a:buClr>
              <a:buSzPct val="100000"/>
              <a:buFont typeface="Georgia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buClr>
                <a:srgbClr val="F67031"/>
              </a:buClr>
              <a:buSzPct val="100000"/>
              <a:buFont typeface="Georgia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buClr>
                <a:srgbClr val="F67031"/>
              </a:buClr>
              <a:buSzPct val="100000"/>
              <a:buFont typeface="Georgia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buClr>
                <a:srgbClr val="F67031"/>
              </a:buClr>
              <a:buSzPct val="100000"/>
              <a:buFont typeface="Georgia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buClr>
                <a:srgbClr val="F67031"/>
              </a:buClr>
              <a:buSzPct val="100000"/>
              <a:buFont typeface="Georgia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buClr>
                <a:srgbClr val="F67031"/>
              </a:buClr>
              <a:buSzPct val="100000"/>
              <a:buFont typeface="Georgia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buClr>
                <a:srgbClr val="F67031"/>
              </a:buClr>
              <a:buSzPct val="100000"/>
              <a:buFont typeface="Georgia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buClr>
                <a:srgbClr val="F67031"/>
              </a:buClr>
              <a:buSzPct val="100000"/>
              <a:buFont typeface="Georgia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Font typeface="Nunito Sans"/>
              <a:buNone/>
            </a:pPr>
            <a:endParaRPr dirty="0"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3090625" y="1410789"/>
            <a:ext cx="5596200" cy="314562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1 column lef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2585477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1364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F67031"/>
              </a:buClr>
              <a:defRPr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buClr>
                <a:srgbClr val="F67031"/>
              </a:buClr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buClr>
                <a:srgbClr val="F67031"/>
              </a:buClr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buClr>
                <a:srgbClr val="F67031"/>
              </a:buClr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buClr>
                <a:srgbClr val="F67031"/>
              </a:buClr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buClr>
                <a:srgbClr val="F67031"/>
              </a:buClr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buClr>
                <a:srgbClr val="F67031"/>
              </a:buClr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buClr>
                <a:srgbClr val="F67031"/>
              </a:buClr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buClr>
                <a:srgbClr val="F67031"/>
              </a:buClr>
              <a:defRPr>
                <a:solidFill>
                  <a:srgbClr val="F67031"/>
                </a:solidFill>
              </a:defRPr>
            </a:lvl9pPr>
          </a:lstStyle>
          <a:p>
            <a:endParaRPr dirty="0"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‹nº›</a:t>
            </a:fld>
            <a:endParaRPr lang="en">
              <a:solidFill>
                <a:srgbClr val="FFFFFF"/>
              </a:solidFill>
            </a:endParaRPr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234450" y="2004325"/>
            <a:ext cx="2046300" cy="2552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3062199" y="575500"/>
            <a:ext cx="2729999" cy="398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100"/>
            </a:lvl1pPr>
            <a:lvl2pPr lvl="1">
              <a:spcBef>
                <a:spcPts val="0"/>
              </a:spcBef>
              <a:buSzPct val="100000"/>
              <a:defRPr sz="1100"/>
            </a:lvl2pPr>
            <a:lvl3pPr lvl="2">
              <a:spcBef>
                <a:spcPts val="0"/>
              </a:spcBef>
              <a:buSzPct val="100000"/>
              <a:defRPr sz="1100"/>
            </a:lvl3pPr>
            <a:lvl4pPr lvl="3">
              <a:spcBef>
                <a:spcPts val="0"/>
              </a:spcBef>
              <a:buSzPct val="100000"/>
              <a:defRPr sz="1100"/>
            </a:lvl4pPr>
            <a:lvl5pPr lvl="4">
              <a:spcBef>
                <a:spcPts val="0"/>
              </a:spcBef>
              <a:buSzPct val="100000"/>
              <a:defRPr sz="1100"/>
            </a:lvl5pPr>
            <a:lvl6pPr lvl="5">
              <a:spcBef>
                <a:spcPts val="0"/>
              </a:spcBef>
              <a:buSzPct val="100000"/>
              <a:defRPr sz="1100"/>
            </a:lvl6pPr>
            <a:lvl7pPr lvl="6">
              <a:spcBef>
                <a:spcPts val="0"/>
              </a:spcBef>
              <a:buSzPct val="100000"/>
              <a:defRPr sz="1100"/>
            </a:lvl7pPr>
            <a:lvl8pPr lvl="7">
              <a:spcBef>
                <a:spcPts val="0"/>
              </a:spcBef>
              <a:buSzPct val="100000"/>
              <a:defRPr sz="1100"/>
            </a:lvl8pPr>
            <a:lvl9pPr lvl="8">
              <a:spcBef>
                <a:spcPts val="0"/>
              </a:spcBef>
              <a:buSzPct val="100000"/>
              <a:defRPr sz="11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5956700" y="575500"/>
            <a:ext cx="2730000" cy="398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100"/>
            </a:lvl1pPr>
            <a:lvl2pPr lvl="1">
              <a:spcBef>
                <a:spcPts val="0"/>
              </a:spcBef>
              <a:buSzPct val="100000"/>
              <a:defRPr sz="1100"/>
            </a:lvl2pPr>
            <a:lvl3pPr lvl="2">
              <a:spcBef>
                <a:spcPts val="0"/>
              </a:spcBef>
              <a:buSzPct val="100000"/>
              <a:defRPr sz="1100"/>
            </a:lvl3pPr>
            <a:lvl4pPr lvl="3">
              <a:spcBef>
                <a:spcPts val="0"/>
              </a:spcBef>
              <a:buSzPct val="100000"/>
              <a:defRPr sz="1100"/>
            </a:lvl4pPr>
            <a:lvl5pPr lvl="4">
              <a:spcBef>
                <a:spcPts val="0"/>
              </a:spcBef>
              <a:buSzPct val="100000"/>
              <a:defRPr sz="1100"/>
            </a:lvl5pPr>
            <a:lvl6pPr lvl="5">
              <a:spcBef>
                <a:spcPts val="0"/>
              </a:spcBef>
              <a:buSzPct val="100000"/>
              <a:defRPr sz="1100"/>
            </a:lvl6pPr>
            <a:lvl7pPr lvl="6">
              <a:spcBef>
                <a:spcPts val="0"/>
              </a:spcBef>
              <a:buSzPct val="100000"/>
              <a:defRPr sz="1100"/>
            </a:lvl7pPr>
            <a:lvl8pPr lvl="7">
              <a:spcBef>
                <a:spcPts val="0"/>
              </a:spcBef>
              <a:buSzPct val="100000"/>
              <a:defRPr sz="1100"/>
            </a:lvl8pPr>
            <a:lvl9pPr lvl="8">
              <a:spcBef>
                <a:spcPts val="0"/>
              </a:spcBef>
              <a:buSzPct val="100000"/>
              <a:defRPr sz="1100"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2585477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F67031"/>
              </a:buClr>
              <a:defRPr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buClr>
                <a:srgbClr val="F67031"/>
              </a:buClr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buClr>
                <a:srgbClr val="F67031"/>
              </a:buClr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buClr>
                <a:srgbClr val="F67031"/>
              </a:buClr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buClr>
                <a:srgbClr val="F67031"/>
              </a:buClr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buClr>
                <a:srgbClr val="F67031"/>
              </a:buClr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buClr>
                <a:srgbClr val="F67031"/>
              </a:buClr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buClr>
                <a:srgbClr val="F67031"/>
              </a:buClr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buClr>
                <a:srgbClr val="F67031"/>
              </a:buClr>
              <a:defRPr>
                <a:solidFill>
                  <a:srgbClr val="F67031"/>
                </a:solidFill>
              </a:defRPr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999999"/>
              </a:buClr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buClr>
                <a:srgbClr val="999999"/>
              </a:buClr>
              <a:buSzPct val="100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buClr>
                <a:srgbClr val="999999"/>
              </a:buClr>
              <a:buSzPct val="100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buClr>
                <a:srgbClr val="999999"/>
              </a:buClr>
              <a:buSzPct val="100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buClr>
                <a:srgbClr val="999999"/>
              </a:buClr>
              <a:buSzPct val="100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buClr>
                <a:srgbClr val="999999"/>
              </a:buClr>
              <a:buSzPct val="100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buClr>
                <a:srgbClr val="999999"/>
              </a:buClr>
              <a:buSzPct val="100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buClr>
                <a:srgbClr val="999999"/>
              </a:buClr>
              <a:buSzPct val="100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buClr>
                <a:srgbClr val="999999"/>
              </a:buClr>
              <a:buSzPct val="100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‹nº›</a:t>
            </a:fld>
            <a:endParaRPr lang="e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094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F2BC8-D168-0D4B-AAC9-CDED3669B47C}" type="datetimeFigureOut">
              <a:rPr lang="pt-BR"/>
              <a:pPr>
                <a:defRPr/>
              </a:pPr>
              <a:t>31/03/2023</a:t>
            </a:fld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latin typeface="Verdana"/>
              <a:cs typeface="Arial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6A1AF-55DC-4349-AC6B-3851A771611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8042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93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600"/>
              </a:spcBef>
              <a:buClr>
                <a:srgbClr val="CCCCCC"/>
              </a:buClr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15000"/>
              </a:lnSpc>
              <a:spcBef>
                <a:spcPts val="480"/>
              </a:spcBef>
              <a:buClr>
                <a:srgbClr val="CCCCCC"/>
              </a:buClr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15000"/>
              </a:lnSpc>
              <a:spcBef>
                <a:spcPts val="480"/>
              </a:spcBef>
              <a:buClr>
                <a:srgbClr val="CCCCCC"/>
              </a:buClr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15000"/>
              </a:lnSpc>
              <a:spcBef>
                <a:spcPts val="360"/>
              </a:spcBef>
              <a:buClr>
                <a:srgbClr val="CCCCCC"/>
              </a:buClr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15000"/>
              </a:lnSpc>
              <a:spcBef>
                <a:spcPts val="360"/>
              </a:spcBef>
              <a:buClr>
                <a:srgbClr val="CCCCCC"/>
              </a:buClr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15000"/>
              </a:lnSpc>
              <a:spcBef>
                <a:spcPts val="360"/>
              </a:spcBef>
              <a:buClr>
                <a:srgbClr val="CCCCCC"/>
              </a:buClr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15000"/>
              </a:lnSpc>
              <a:spcBef>
                <a:spcPts val="360"/>
              </a:spcBef>
              <a:buClr>
                <a:srgbClr val="CCCCCC"/>
              </a:buClr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15000"/>
              </a:lnSpc>
              <a:spcBef>
                <a:spcPts val="360"/>
              </a:spcBef>
              <a:buClr>
                <a:srgbClr val="CCCCCC"/>
              </a:buClr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15000"/>
              </a:lnSpc>
              <a:spcBef>
                <a:spcPts val="360"/>
              </a:spcBef>
              <a:buClr>
                <a:srgbClr val="CCCCCC"/>
              </a:buClr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rPr>
              <a:t>‹nº›</a:t>
            </a:fld>
            <a:endParaRPr lang="en" sz="1000">
              <a:solidFill>
                <a:srgbClr val="CCCCC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5" r:id="rId5"/>
    <p:sldLayoutId id="2147483657" r:id="rId6"/>
    <p:sldLayoutId id="2147483662" r:id="rId7"/>
    <p:sldLayoutId id="2147483663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chemeClr val="bg1">
            <a:lumMod val="95000"/>
          </a:schemeClr>
        </a:buClr>
        <a:buNone/>
        <a:defRPr sz="1400" b="0" i="0" u="none" strike="noStrike" cap="none">
          <a:solidFill>
            <a:schemeClr val="bg1">
              <a:lumMod val="95000"/>
            </a:schemeClr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0F72ECC-65DC-BF47-9540-E979F1880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5" r="13925"/>
          <a:stretch/>
        </p:blipFill>
        <p:spPr bwMode="auto">
          <a:xfrm>
            <a:off x="4572000" y="0"/>
            <a:ext cx="47333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 err="1"/>
              <a:t>Javascript</a:t>
            </a:r>
            <a:br>
              <a:rPr lang="en" dirty="0"/>
            </a:br>
            <a:br>
              <a:rPr lang="en" sz="2800" dirty="0"/>
            </a:br>
            <a:r>
              <a:rPr lang="en" sz="2400" dirty="0"/>
              <a:t>Prof. Rafael Escalfoni</a:t>
            </a:r>
            <a:endParaRPr lang="en" dirty="0"/>
          </a:p>
        </p:txBody>
      </p:sp>
      <p:grpSp>
        <p:nvGrpSpPr>
          <p:cNvPr id="92" name="Shape 92"/>
          <p:cNvGrpSpPr/>
          <p:nvPr/>
        </p:nvGrpSpPr>
        <p:grpSpPr>
          <a:xfrm>
            <a:off x="572751" y="1899264"/>
            <a:ext cx="549262" cy="487982"/>
            <a:chOff x="5292575" y="3681900"/>
            <a:chExt cx="420150" cy="373275"/>
          </a:xfrm>
        </p:grpSpPr>
        <p:sp>
          <p:nvSpPr>
            <p:cNvPr id="93" name="Shape 93"/>
            <p:cNvSpPr/>
            <p:nvPr/>
          </p:nvSpPr>
          <p:spPr>
            <a:xfrm>
              <a:off x="5292575" y="3706875"/>
              <a:ext cx="420150" cy="266700"/>
            </a:xfrm>
            <a:custGeom>
              <a:avLst/>
              <a:gdLst/>
              <a:ahLst/>
              <a:cxnLst/>
              <a:rect l="0" t="0" r="0" b="0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5490475" y="3681900"/>
              <a:ext cx="24375" cy="25000"/>
            </a:xfrm>
            <a:custGeom>
              <a:avLst/>
              <a:gdLst/>
              <a:ahLst/>
              <a:cxnLst/>
              <a:rect l="0" t="0" r="0" b="0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5358350" y="3973550"/>
              <a:ext cx="60900" cy="81625"/>
            </a:xfrm>
            <a:custGeom>
              <a:avLst/>
              <a:gdLst/>
              <a:ahLst/>
              <a:cxnLst/>
              <a:rect l="0" t="0" r="0" b="0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x="5586050" y="3973550"/>
              <a:ext cx="60925" cy="81625"/>
            </a:xfrm>
            <a:custGeom>
              <a:avLst/>
              <a:gdLst/>
              <a:ahLst/>
              <a:cxnLst/>
              <a:rect l="0" t="0" r="0" b="0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5316925" y="3731225"/>
              <a:ext cx="371450" cy="218000"/>
            </a:xfrm>
            <a:custGeom>
              <a:avLst/>
              <a:gdLst/>
              <a:ahLst/>
              <a:cxnLst/>
              <a:rect l="0" t="0" r="0" b="0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x="5380250" y="3784800"/>
              <a:ext cx="230200" cy="115725"/>
            </a:xfrm>
            <a:custGeom>
              <a:avLst/>
              <a:gdLst/>
              <a:ahLst/>
              <a:cxnLst/>
              <a:rect l="0" t="0" r="0" b="0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5547700" y="3779925"/>
              <a:ext cx="68825" cy="68825"/>
            </a:xfrm>
            <a:custGeom>
              <a:avLst/>
              <a:gdLst/>
              <a:ahLst/>
              <a:cxnLst/>
              <a:rect l="0" t="0" r="0" b="0"/>
              <a:pathLst>
                <a:path w="2753" h="2753" fill="none" extrusionOk="0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2" name="Shape 671">
            <a:extLst>
              <a:ext uri="{FF2B5EF4-FFF2-40B4-BE49-F238E27FC236}">
                <a16:creationId xmlns:a16="http://schemas.microsoft.com/office/drawing/2014/main" id="{D35BAB2A-5CE8-4F45-A97B-06AA0C15B1D9}"/>
              </a:ext>
            </a:extLst>
          </p:cNvPr>
          <p:cNvGrpSpPr/>
          <p:nvPr/>
        </p:nvGrpSpPr>
        <p:grpSpPr>
          <a:xfrm>
            <a:off x="650797" y="1964310"/>
            <a:ext cx="387868" cy="284991"/>
            <a:chOff x="1244800" y="3717225"/>
            <a:chExt cx="449375" cy="302025"/>
          </a:xfrm>
        </p:grpSpPr>
        <p:sp>
          <p:nvSpPr>
            <p:cNvPr id="13" name="Shape 672">
              <a:extLst>
                <a:ext uri="{FF2B5EF4-FFF2-40B4-BE49-F238E27FC236}">
                  <a16:creationId xmlns:a16="http://schemas.microsoft.com/office/drawing/2014/main" id="{1757773C-40EC-3D4D-92D7-787EB3225E01}"/>
                </a:ext>
              </a:extLst>
            </p:cNvPr>
            <p:cNvSpPr/>
            <p:nvPr/>
          </p:nvSpPr>
          <p:spPr>
            <a:xfrm>
              <a:off x="1244800" y="3717225"/>
              <a:ext cx="449375" cy="302025"/>
            </a:xfrm>
            <a:custGeom>
              <a:avLst/>
              <a:gdLst/>
              <a:ahLst/>
              <a:cxnLst/>
              <a:rect l="0" t="0" r="0" b="0"/>
              <a:pathLst>
                <a:path w="17975" h="12081" fill="none" extrusionOk="0">
                  <a:moveTo>
                    <a:pt x="17000" y="0"/>
                  </a:moveTo>
                  <a:lnTo>
                    <a:pt x="974" y="0"/>
                  </a:lnTo>
                  <a:lnTo>
                    <a:pt x="974" y="0"/>
                  </a:lnTo>
                  <a:lnTo>
                    <a:pt x="780" y="25"/>
                  </a:lnTo>
                  <a:lnTo>
                    <a:pt x="585" y="73"/>
                  </a:lnTo>
                  <a:lnTo>
                    <a:pt x="414" y="171"/>
                  </a:lnTo>
                  <a:lnTo>
                    <a:pt x="292" y="292"/>
                  </a:lnTo>
                  <a:lnTo>
                    <a:pt x="171" y="439"/>
                  </a:lnTo>
                  <a:lnTo>
                    <a:pt x="73" y="609"/>
                  </a:lnTo>
                  <a:lnTo>
                    <a:pt x="25" y="780"/>
                  </a:lnTo>
                  <a:lnTo>
                    <a:pt x="0" y="974"/>
                  </a:lnTo>
                  <a:lnTo>
                    <a:pt x="0" y="11106"/>
                  </a:lnTo>
                  <a:lnTo>
                    <a:pt x="0" y="11106"/>
                  </a:lnTo>
                  <a:lnTo>
                    <a:pt x="25" y="11301"/>
                  </a:lnTo>
                  <a:lnTo>
                    <a:pt x="73" y="11471"/>
                  </a:lnTo>
                  <a:lnTo>
                    <a:pt x="171" y="11642"/>
                  </a:lnTo>
                  <a:lnTo>
                    <a:pt x="292" y="11788"/>
                  </a:lnTo>
                  <a:lnTo>
                    <a:pt x="414" y="11910"/>
                  </a:lnTo>
                  <a:lnTo>
                    <a:pt x="585" y="12007"/>
                  </a:lnTo>
                  <a:lnTo>
                    <a:pt x="780" y="12056"/>
                  </a:lnTo>
                  <a:lnTo>
                    <a:pt x="974" y="12080"/>
                  </a:lnTo>
                  <a:lnTo>
                    <a:pt x="17000" y="12080"/>
                  </a:lnTo>
                  <a:lnTo>
                    <a:pt x="17000" y="12080"/>
                  </a:lnTo>
                  <a:lnTo>
                    <a:pt x="17195" y="12056"/>
                  </a:lnTo>
                  <a:lnTo>
                    <a:pt x="17390" y="12007"/>
                  </a:lnTo>
                  <a:lnTo>
                    <a:pt x="17560" y="11910"/>
                  </a:lnTo>
                  <a:lnTo>
                    <a:pt x="17682" y="11788"/>
                  </a:lnTo>
                  <a:lnTo>
                    <a:pt x="17804" y="11642"/>
                  </a:lnTo>
                  <a:lnTo>
                    <a:pt x="17901" y="11471"/>
                  </a:lnTo>
                  <a:lnTo>
                    <a:pt x="17950" y="11301"/>
                  </a:lnTo>
                  <a:lnTo>
                    <a:pt x="17974" y="11106"/>
                  </a:lnTo>
                  <a:lnTo>
                    <a:pt x="17974" y="974"/>
                  </a:lnTo>
                  <a:lnTo>
                    <a:pt x="17974" y="974"/>
                  </a:lnTo>
                  <a:lnTo>
                    <a:pt x="17950" y="780"/>
                  </a:lnTo>
                  <a:lnTo>
                    <a:pt x="17901" y="609"/>
                  </a:lnTo>
                  <a:lnTo>
                    <a:pt x="17804" y="439"/>
                  </a:lnTo>
                  <a:lnTo>
                    <a:pt x="17682" y="292"/>
                  </a:lnTo>
                  <a:lnTo>
                    <a:pt x="17560" y="171"/>
                  </a:lnTo>
                  <a:lnTo>
                    <a:pt x="17390" y="73"/>
                  </a:lnTo>
                  <a:lnTo>
                    <a:pt x="17195" y="25"/>
                  </a:lnTo>
                  <a:lnTo>
                    <a:pt x="17000" y="0"/>
                  </a:lnTo>
                  <a:lnTo>
                    <a:pt x="17000" y="0"/>
                  </a:lnTo>
                </a:path>
              </a:pathLst>
            </a:custGeom>
            <a:noFill/>
            <a:ln w="12175" cap="rnd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673">
              <a:extLst>
                <a:ext uri="{FF2B5EF4-FFF2-40B4-BE49-F238E27FC236}">
                  <a16:creationId xmlns:a16="http://schemas.microsoft.com/office/drawing/2014/main" id="{22A1B7C0-1CC5-4D45-9C31-F0E0799F704B}"/>
                </a:ext>
              </a:extLst>
            </p:cNvPr>
            <p:cNvSpPr/>
            <p:nvPr/>
          </p:nvSpPr>
          <p:spPr>
            <a:xfrm>
              <a:off x="1244800" y="3795150"/>
              <a:ext cx="449375" cy="25"/>
            </a:xfrm>
            <a:custGeom>
              <a:avLst/>
              <a:gdLst/>
              <a:ahLst/>
              <a:cxnLst/>
              <a:rect l="0" t="0" r="0" b="0"/>
              <a:pathLst>
                <a:path w="17975" h="1" fill="none" extrusionOk="0">
                  <a:moveTo>
                    <a:pt x="17974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674">
              <a:extLst>
                <a:ext uri="{FF2B5EF4-FFF2-40B4-BE49-F238E27FC236}">
                  <a16:creationId xmlns:a16="http://schemas.microsoft.com/office/drawing/2014/main" id="{646FAC6E-6FA1-F64C-97F5-D06BF7D7CBCC}"/>
                </a:ext>
              </a:extLst>
            </p:cNvPr>
            <p:cNvSpPr/>
            <p:nvPr/>
          </p:nvSpPr>
          <p:spPr>
            <a:xfrm>
              <a:off x="1244800" y="3853000"/>
              <a:ext cx="449375" cy="25"/>
            </a:xfrm>
            <a:custGeom>
              <a:avLst/>
              <a:gdLst/>
              <a:ahLst/>
              <a:cxnLst/>
              <a:rect l="0" t="0" r="0" b="0"/>
              <a:pathLst>
                <a:path w="17975" h="1" fill="none" extrusionOk="0">
                  <a:moveTo>
                    <a:pt x="0" y="0"/>
                  </a:move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675">
              <a:extLst>
                <a:ext uri="{FF2B5EF4-FFF2-40B4-BE49-F238E27FC236}">
                  <a16:creationId xmlns:a16="http://schemas.microsoft.com/office/drawing/2014/main" id="{FBA7ADAC-1EDA-CF4C-8925-3A4150B1EB8F}"/>
                </a:ext>
              </a:extLst>
            </p:cNvPr>
            <p:cNvSpPr/>
            <p:nvPr/>
          </p:nvSpPr>
          <p:spPr>
            <a:xfrm>
              <a:off x="1302625" y="3893800"/>
              <a:ext cx="161375" cy="25"/>
            </a:xfrm>
            <a:custGeom>
              <a:avLst/>
              <a:gdLst/>
              <a:ahLst/>
              <a:cxnLst/>
              <a:rect l="0" t="0" r="0" b="0"/>
              <a:pathLst>
                <a:path w="6455" h="1" fill="none" extrusionOk="0">
                  <a:moveTo>
                    <a:pt x="6455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676">
              <a:extLst>
                <a:ext uri="{FF2B5EF4-FFF2-40B4-BE49-F238E27FC236}">
                  <a16:creationId xmlns:a16="http://schemas.microsoft.com/office/drawing/2014/main" id="{A3DA7696-633D-9244-902F-9C67E1EA8B40}"/>
                </a:ext>
              </a:extLst>
            </p:cNvPr>
            <p:cNvSpPr/>
            <p:nvPr/>
          </p:nvSpPr>
          <p:spPr>
            <a:xfrm>
              <a:off x="1302625" y="3933975"/>
              <a:ext cx="110250" cy="25"/>
            </a:xfrm>
            <a:custGeom>
              <a:avLst/>
              <a:gdLst/>
              <a:ahLst/>
              <a:cxnLst/>
              <a:rect l="0" t="0" r="0" b="0"/>
              <a:pathLst>
                <a:path w="4410" h="1" fill="none" extrusionOk="0">
                  <a:moveTo>
                    <a:pt x="4409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677">
              <a:extLst>
                <a:ext uri="{FF2B5EF4-FFF2-40B4-BE49-F238E27FC236}">
                  <a16:creationId xmlns:a16="http://schemas.microsoft.com/office/drawing/2014/main" id="{FC242FA1-A2B1-E44C-8652-264CE40133C3}"/>
                </a:ext>
              </a:extLst>
            </p:cNvPr>
            <p:cNvSpPr/>
            <p:nvPr/>
          </p:nvSpPr>
          <p:spPr>
            <a:xfrm>
              <a:off x="1572975" y="3899875"/>
              <a:ext cx="62125" cy="40225"/>
            </a:xfrm>
            <a:custGeom>
              <a:avLst/>
              <a:gdLst/>
              <a:ahLst/>
              <a:cxnLst/>
              <a:rect l="0" t="0" r="0" b="0"/>
              <a:pathLst>
                <a:path w="2485" h="1609" fill="none" extrusionOk="0">
                  <a:moveTo>
                    <a:pt x="1998" y="1"/>
                  </a:move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1218"/>
                  </a:lnTo>
                  <a:lnTo>
                    <a:pt x="49" y="1316"/>
                  </a:lnTo>
                  <a:lnTo>
                    <a:pt x="98" y="1389"/>
                  </a:lnTo>
                  <a:lnTo>
                    <a:pt x="147" y="1462"/>
                  </a:lnTo>
                  <a:lnTo>
                    <a:pt x="220" y="1511"/>
                  </a:lnTo>
                  <a:lnTo>
                    <a:pt x="293" y="1559"/>
                  </a:lnTo>
                  <a:lnTo>
                    <a:pt x="390" y="1584"/>
                  </a:lnTo>
                  <a:lnTo>
                    <a:pt x="488" y="1608"/>
                  </a:lnTo>
                  <a:lnTo>
                    <a:pt x="1998" y="1608"/>
                  </a:lnTo>
                  <a:lnTo>
                    <a:pt x="1998" y="1608"/>
                  </a:lnTo>
                  <a:lnTo>
                    <a:pt x="2095" y="1584"/>
                  </a:lnTo>
                  <a:lnTo>
                    <a:pt x="2192" y="1559"/>
                  </a:lnTo>
                  <a:lnTo>
                    <a:pt x="2265" y="1511"/>
                  </a:lnTo>
                  <a:lnTo>
                    <a:pt x="2339" y="1462"/>
                  </a:lnTo>
                  <a:lnTo>
                    <a:pt x="2387" y="1389"/>
                  </a:lnTo>
                  <a:lnTo>
                    <a:pt x="2436" y="1316"/>
                  </a:lnTo>
                  <a:lnTo>
                    <a:pt x="2485" y="1218"/>
                  </a:lnTo>
                  <a:lnTo>
                    <a:pt x="2485" y="1121"/>
                  </a:lnTo>
                  <a:lnTo>
                    <a:pt x="2485" y="488"/>
                  </a:lnTo>
                  <a:lnTo>
                    <a:pt x="2485" y="488"/>
                  </a:lnTo>
                  <a:lnTo>
                    <a:pt x="2485" y="390"/>
                  </a:lnTo>
                  <a:lnTo>
                    <a:pt x="2436" y="293"/>
                  </a:lnTo>
                  <a:lnTo>
                    <a:pt x="2387" y="220"/>
                  </a:lnTo>
                  <a:lnTo>
                    <a:pt x="2339" y="147"/>
                  </a:lnTo>
                  <a:lnTo>
                    <a:pt x="2265" y="74"/>
                  </a:lnTo>
                  <a:lnTo>
                    <a:pt x="2192" y="25"/>
                  </a:lnTo>
                  <a:lnTo>
                    <a:pt x="2095" y="1"/>
                  </a:lnTo>
                  <a:lnTo>
                    <a:pt x="1998" y="1"/>
                  </a:lnTo>
                  <a:lnTo>
                    <a:pt x="1998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>
                <a:latin typeface="Arial" charset="0"/>
              </a:rPr>
              <a:t>Conversão de Tipos</a:t>
            </a:r>
          </a:p>
        </p:txBody>
      </p:sp>
      <p:sp>
        <p:nvSpPr>
          <p:cNvPr id="3440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4142" y="232011"/>
            <a:ext cx="6125407" cy="4722125"/>
          </a:xfrm>
        </p:spPr>
        <p:txBody>
          <a:bodyPr/>
          <a:lstStyle/>
          <a:p>
            <a:pPr eaLnBrk="1" hangingPunct="1">
              <a:buNone/>
            </a:pPr>
            <a:r>
              <a:rPr lang="pt-BR" sz="2000" dirty="0">
                <a:latin typeface="Verdana" charset="0"/>
              </a:rPr>
              <a:t>Conversão para </a:t>
            </a:r>
            <a:r>
              <a:rPr lang="pt-BR" sz="2000" dirty="0" err="1">
                <a:latin typeface="Verdana" charset="0"/>
              </a:rPr>
              <a:t>Int</a:t>
            </a:r>
            <a:endParaRPr lang="pt-BR" sz="2000" dirty="0">
              <a:latin typeface="Verdana" charset="0"/>
            </a:endParaRPr>
          </a:p>
          <a:p>
            <a:pPr marL="363538" indent="-363538" eaLnBrk="1" hangingPunct="1"/>
            <a:r>
              <a:rPr lang="pt-BR" sz="1800" dirty="0">
                <a:latin typeface="Verdana" charset="0"/>
              </a:rPr>
              <a:t>Use a função </a:t>
            </a:r>
            <a:r>
              <a:rPr lang="pt-BR" sz="1800" dirty="0" err="1">
                <a:solidFill>
                  <a:srgbClr val="0000FF"/>
                </a:solidFill>
                <a:latin typeface="Verdana" charset="0"/>
              </a:rPr>
              <a:t>parseInt</a:t>
            </a:r>
            <a:r>
              <a:rPr lang="pt-BR" sz="1800" dirty="0">
                <a:latin typeface="Verdana" charset="0"/>
              </a:rPr>
              <a:t>:</a:t>
            </a:r>
          </a:p>
          <a:p>
            <a:pPr eaLnBrk="1" hangingPunct="1">
              <a:buFont typeface="Wingdings" charset="0"/>
              <a:buNone/>
            </a:pPr>
            <a:r>
              <a:rPr lang="pt-BR" sz="1600" dirty="0" err="1">
                <a:latin typeface="Verdana" panose="020B0604030504040204" pitchFamily="34" charset="0"/>
              </a:rPr>
              <a:t>let</a:t>
            </a:r>
            <a:r>
              <a:rPr lang="pt-BR" sz="1600" dirty="0">
                <a:latin typeface="Verdana" panose="020B0604030504040204" pitchFamily="34" charset="0"/>
              </a:rPr>
              <a:t> </a:t>
            </a:r>
            <a:r>
              <a:rPr lang="pt-BR" sz="1600" dirty="0" err="1">
                <a:latin typeface="Verdana" panose="020B0604030504040204" pitchFamily="34" charset="0"/>
              </a:rPr>
              <a:t>x</a:t>
            </a:r>
            <a:r>
              <a:rPr lang="pt-BR" sz="1600" dirty="0">
                <a:latin typeface="Verdana" panose="020B0604030504040204" pitchFamily="34" charset="0"/>
              </a:rPr>
              <a:t> = </a:t>
            </a:r>
            <a:r>
              <a:rPr lang="pt-BR" sz="1600" dirty="0" err="1">
                <a:latin typeface="Verdana" panose="020B0604030504040204" pitchFamily="34" charset="0"/>
              </a:rPr>
              <a:t>parseInt</a:t>
            </a:r>
            <a:r>
              <a:rPr lang="pt-BR" sz="1600" dirty="0">
                <a:latin typeface="Verdana" panose="020B0604030504040204" pitchFamily="34" charset="0"/>
              </a:rPr>
              <a:t>( “100” );</a:t>
            </a:r>
          </a:p>
          <a:p>
            <a:pPr eaLnBrk="1" hangingPunct="1">
              <a:buFont typeface="Wingdings" charset="0"/>
              <a:buNone/>
            </a:pPr>
            <a:endParaRPr lang="pt-BR" sz="600" dirty="0">
              <a:latin typeface="Verdana" charset="0"/>
            </a:endParaRPr>
          </a:p>
          <a:p>
            <a:pPr>
              <a:buNone/>
            </a:pPr>
            <a:r>
              <a:rPr lang="pt-BR" sz="2000" dirty="0">
                <a:latin typeface="Verdana" charset="0"/>
              </a:rPr>
              <a:t>Conversão para </a:t>
            </a:r>
            <a:r>
              <a:rPr lang="pt-BR" sz="2000" dirty="0" err="1">
                <a:latin typeface="Verdana" charset="0"/>
              </a:rPr>
              <a:t>Float</a:t>
            </a:r>
            <a:endParaRPr lang="pt-BR" sz="2000" dirty="0">
              <a:latin typeface="Verdana" charset="0"/>
            </a:endParaRPr>
          </a:p>
          <a:p>
            <a:pPr marL="363538" indent="-363538"/>
            <a:r>
              <a:rPr lang="pt-BR" sz="1800" dirty="0">
                <a:latin typeface="Verdana" charset="0"/>
              </a:rPr>
              <a:t>Use a função </a:t>
            </a:r>
            <a:r>
              <a:rPr lang="pt-BR" sz="1800" dirty="0" err="1">
                <a:latin typeface="Verdana" charset="0"/>
              </a:rPr>
              <a:t>parseFloat</a:t>
            </a:r>
            <a:r>
              <a:rPr lang="pt-BR" sz="1800" dirty="0">
                <a:latin typeface="Verdana" charset="0"/>
              </a:rPr>
              <a:t>:</a:t>
            </a:r>
          </a:p>
          <a:p>
            <a:pPr>
              <a:buNone/>
            </a:pPr>
            <a:r>
              <a:rPr lang="pt-BR" sz="1600" dirty="0" err="1">
                <a:latin typeface="Verdana" panose="020B0604030504040204" pitchFamily="34" charset="0"/>
              </a:rPr>
              <a:t>let</a:t>
            </a:r>
            <a:r>
              <a:rPr lang="pt-BR" sz="1600" dirty="0">
                <a:latin typeface="Verdana" panose="020B0604030504040204" pitchFamily="34" charset="0"/>
              </a:rPr>
              <a:t> </a:t>
            </a:r>
            <a:r>
              <a:rPr lang="pt-BR" sz="1600" dirty="0" err="1">
                <a:latin typeface="Verdana" panose="020B0604030504040204" pitchFamily="34" charset="0"/>
              </a:rPr>
              <a:t>x</a:t>
            </a:r>
            <a:r>
              <a:rPr lang="pt-BR" sz="1600" dirty="0">
                <a:latin typeface="Verdana" panose="020B0604030504040204" pitchFamily="34" charset="0"/>
              </a:rPr>
              <a:t> = </a:t>
            </a:r>
            <a:r>
              <a:rPr lang="pt-BR" sz="1600" dirty="0" err="1">
                <a:latin typeface="Verdana" panose="020B0604030504040204" pitchFamily="34" charset="0"/>
              </a:rPr>
              <a:t>parseFloat</a:t>
            </a:r>
            <a:r>
              <a:rPr lang="pt-BR" sz="1600" dirty="0">
                <a:latin typeface="Verdana" panose="020B0604030504040204" pitchFamily="34" charset="0"/>
              </a:rPr>
              <a:t>( “100.00” );</a:t>
            </a:r>
          </a:p>
          <a:p>
            <a:pPr eaLnBrk="1" hangingPunct="1">
              <a:buFont typeface="Wingdings" charset="0"/>
              <a:buNone/>
            </a:pPr>
            <a:endParaRPr lang="pt-BR" sz="600" dirty="0">
              <a:latin typeface="Verdana" charset="0"/>
            </a:endParaRPr>
          </a:p>
          <a:p>
            <a:pPr eaLnBrk="1" hangingPunct="1">
              <a:buNone/>
            </a:pPr>
            <a:r>
              <a:rPr lang="pt-BR" sz="2000" dirty="0">
                <a:latin typeface="Verdana" charset="0"/>
              </a:rPr>
              <a:t>Conversão para </a:t>
            </a:r>
            <a:r>
              <a:rPr lang="pt-BR" sz="2000" dirty="0" err="1">
                <a:latin typeface="Verdana" charset="0"/>
              </a:rPr>
              <a:t>String</a:t>
            </a:r>
            <a:endParaRPr lang="pt-BR" sz="2000" dirty="0">
              <a:latin typeface="Verdana" charset="0"/>
            </a:endParaRPr>
          </a:p>
          <a:p>
            <a:pPr marL="363538" indent="-363538" eaLnBrk="1" hangingPunct="1"/>
            <a:r>
              <a:rPr lang="pt-BR" sz="1800" dirty="0">
                <a:latin typeface="Verdana" charset="0"/>
              </a:rPr>
              <a:t>Use o método </a:t>
            </a:r>
            <a:r>
              <a:rPr lang="pt-BR" sz="1800" dirty="0" err="1">
                <a:latin typeface="Verdana" charset="0"/>
              </a:rPr>
              <a:t>toString</a:t>
            </a:r>
            <a:r>
              <a:rPr lang="pt-BR" sz="1800" dirty="0">
                <a:latin typeface="Verdana" charset="0"/>
              </a:rPr>
              <a:t>()</a:t>
            </a:r>
            <a:endParaRPr lang="pt-BR" sz="1200" dirty="0">
              <a:latin typeface="Verdana" charset="0"/>
            </a:endParaRPr>
          </a:p>
          <a:p>
            <a:pPr eaLnBrk="1" hangingPunct="1">
              <a:buNone/>
            </a:pPr>
            <a:r>
              <a:rPr lang="pt-BR" sz="1600" dirty="0">
                <a:latin typeface="Verdana" panose="020B0604030504040204" pitchFamily="34" charset="0"/>
              </a:rPr>
              <a:t>// </a:t>
            </a:r>
            <a:r>
              <a:rPr lang="pt-BR" sz="1600" dirty="0" err="1">
                <a:latin typeface="Verdana" panose="020B0604030504040204" pitchFamily="34" charset="0"/>
              </a:rPr>
              <a:t>int</a:t>
            </a:r>
            <a:r>
              <a:rPr lang="pt-BR" sz="1600" dirty="0">
                <a:latin typeface="Verdana" panose="020B0604030504040204" pitchFamily="34" charset="0"/>
              </a:rPr>
              <a:t> para </a:t>
            </a:r>
            <a:r>
              <a:rPr lang="pt-BR" sz="1600" dirty="0" err="1">
                <a:latin typeface="Verdana" panose="020B0604030504040204" pitchFamily="34" charset="0"/>
              </a:rPr>
              <a:t>string</a:t>
            </a:r>
            <a:endParaRPr lang="pt-BR" sz="1600" dirty="0">
              <a:latin typeface="Verdana" panose="020B0604030504040204" pitchFamily="34" charset="0"/>
            </a:endParaRPr>
          </a:p>
          <a:p>
            <a:pPr eaLnBrk="1" hangingPunct="1">
              <a:buNone/>
            </a:pPr>
            <a:r>
              <a:rPr lang="pt-BR" sz="1600" dirty="0" err="1">
                <a:latin typeface="Verdana" panose="020B0604030504040204" pitchFamily="34" charset="0"/>
              </a:rPr>
              <a:t>let</a:t>
            </a:r>
            <a:r>
              <a:rPr lang="pt-BR" sz="1600" dirty="0">
                <a:latin typeface="Verdana" panose="020B0604030504040204" pitchFamily="34" charset="0"/>
              </a:rPr>
              <a:t> </a:t>
            </a:r>
            <a:r>
              <a:rPr lang="pt-BR" sz="1600" dirty="0" err="1">
                <a:latin typeface="Verdana" panose="020B0604030504040204" pitchFamily="34" charset="0"/>
              </a:rPr>
              <a:t>x</a:t>
            </a:r>
            <a:r>
              <a:rPr lang="pt-BR" sz="1600" dirty="0">
                <a:latin typeface="Verdana" panose="020B0604030504040204" pitchFamily="34" charset="0"/>
              </a:rPr>
              <a:t> = 10;</a:t>
            </a:r>
          </a:p>
          <a:p>
            <a:pPr eaLnBrk="1" hangingPunct="1">
              <a:buNone/>
            </a:pPr>
            <a:r>
              <a:rPr lang="pt-BR" sz="1600" dirty="0" err="1">
                <a:latin typeface="Verdana" panose="020B0604030504040204" pitchFamily="34" charset="0"/>
              </a:rPr>
              <a:t>let</a:t>
            </a:r>
            <a:r>
              <a:rPr lang="pt-BR" sz="1600" dirty="0">
                <a:latin typeface="Verdana" panose="020B0604030504040204" pitchFamily="34" charset="0"/>
              </a:rPr>
              <a:t> s1 = </a:t>
            </a:r>
            <a:r>
              <a:rPr lang="pt-BR" sz="1600" dirty="0" err="1">
                <a:latin typeface="Verdana" panose="020B0604030504040204" pitchFamily="34" charset="0"/>
              </a:rPr>
              <a:t>x.toString</a:t>
            </a:r>
            <a:r>
              <a:rPr lang="pt-BR" sz="1600" dirty="0">
                <a:latin typeface="Verdana" panose="020B0604030504040204" pitchFamily="34" charset="0"/>
              </a:rPr>
              <a:t>();</a:t>
            </a:r>
          </a:p>
          <a:p>
            <a:pPr eaLnBrk="1" hangingPunct="1">
              <a:buNone/>
            </a:pPr>
            <a:r>
              <a:rPr lang="pt-BR" sz="1600" dirty="0">
                <a:latin typeface="Verdana" panose="020B0604030504040204" pitchFamily="34" charset="0"/>
              </a:rPr>
              <a:t>// </a:t>
            </a:r>
            <a:r>
              <a:rPr lang="pt-BR" sz="1600" dirty="0" err="1">
                <a:latin typeface="Verdana" panose="020B0604030504040204" pitchFamily="34" charset="0"/>
              </a:rPr>
              <a:t>float</a:t>
            </a:r>
            <a:r>
              <a:rPr lang="pt-BR" sz="1600" dirty="0">
                <a:latin typeface="Verdana" panose="020B0604030504040204" pitchFamily="34" charset="0"/>
              </a:rPr>
              <a:t> para </a:t>
            </a:r>
            <a:r>
              <a:rPr lang="pt-BR" sz="1600" dirty="0" err="1">
                <a:latin typeface="Verdana" panose="020B0604030504040204" pitchFamily="34" charset="0"/>
              </a:rPr>
              <a:t>string</a:t>
            </a:r>
            <a:endParaRPr lang="pt-BR" sz="1600" dirty="0">
              <a:latin typeface="Verdana" panose="020B0604030504040204" pitchFamily="34" charset="0"/>
            </a:endParaRPr>
          </a:p>
          <a:p>
            <a:pPr eaLnBrk="1" hangingPunct="1">
              <a:buNone/>
            </a:pPr>
            <a:r>
              <a:rPr lang="pt-BR" sz="1600" dirty="0" err="1">
                <a:latin typeface="Verdana" panose="020B0604030504040204" pitchFamily="34" charset="0"/>
              </a:rPr>
              <a:t>let</a:t>
            </a:r>
            <a:r>
              <a:rPr lang="pt-BR" sz="1600" dirty="0">
                <a:latin typeface="Verdana" panose="020B0604030504040204" pitchFamily="34" charset="0"/>
              </a:rPr>
              <a:t> </a:t>
            </a:r>
            <a:r>
              <a:rPr lang="pt-BR" sz="1600" dirty="0" err="1">
                <a:latin typeface="Verdana" panose="020B0604030504040204" pitchFamily="34" charset="0"/>
              </a:rPr>
              <a:t>y</a:t>
            </a:r>
            <a:r>
              <a:rPr lang="pt-BR" sz="1600" dirty="0">
                <a:latin typeface="Verdana" panose="020B0604030504040204" pitchFamily="34" charset="0"/>
              </a:rPr>
              <a:t> = 10.01;</a:t>
            </a:r>
          </a:p>
          <a:p>
            <a:pPr eaLnBrk="1" hangingPunct="1">
              <a:buNone/>
            </a:pPr>
            <a:r>
              <a:rPr lang="pt-BR" sz="1600" dirty="0" err="1">
                <a:latin typeface="Verdana" panose="020B0604030504040204" pitchFamily="34" charset="0"/>
              </a:rPr>
              <a:t>let</a:t>
            </a:r>
            <a:r>
              <a:rPr lang="pt-BR" sz="1600" dirty="0">
                <a:latin typeface="Verdana" panose="020B0604030504040204" pitchFamily="34" charset="0"/>
              </a:rPr>
              <a:t> s2 = </a:t>
            </a:r>
            <a:r>
              <a:rPr lang="pt-BR" sz="1600" dirty="0" err="1">
                <a:latin typeface="Verdana" panose="020B0604030504040204" pitchFamily="34" charset="0"/>
              </a:rPr>
              <a:t>y.toString</a:t>
            </a:r>
            <a:r>
              <a:rPr lang="pt-BR" sz="1600" dirty="0">
                <a:latin typeface="Verdana" panose="020B0604030504040204" pitchFamily="34" charset="0"/>
              </a:rPr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3917546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>
                <a:latin typeface="Arial" charset="0"/>
              </a:rPr>
              <a:t>Conversão de tipos: para string</a:t>
            </a:r>
          </a:p>
        </p:txBody>
      </p:sp>
      <p:sp>
        <p:nvSpPr>
          <p:cNvPr id="3471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6030" y="300251"/>
            <a:ext cx="6043520" cy="425624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2000" dirty="0">
                <a:latin typeface="Verdana" charset="0"/>
              </a:rPr>
              <a:t>Também pode concatenar com uma </a:t>
            </a:r>
            <a:r>
              <a:rPr lang="pt-BR" sz="2000" dirty="0" err="1">
                <a:latin typeface="Verdana" charset="0"/>
              </a:rPr>
              <a:t>string</a:t>
            </a:r>
            <a:r>
              <a:rPr lang="pt-BR" sz="2000" dirty="0">
                <a:latin typeface="Verdana" charset="0"/>
              </a:rPr>
              <a:t>!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pt-BR" dirty="0">
              <a:latin typeface="Verdana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// </a:t>
            </a:r>
            <a:r>
              <a:rPr lang="pt-BR" sz="1800" dirty="0" err="1">
                <a:solidFill>
                  <a:schemeClr val="bg2"/>
                </a:solidFill>
                <a:latin typeface="Verdana" panose="020B0604030504040204" pitchFamily="34" charset="0"/>
              </a:rPr>
              <a:t>int</a:t>
            </a: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 para </a:t>
            </a:r>
            <a:r>
              <a:rPr lang="pt-BR" sz="1800" dirty="0" err="1">
                <a:solidFill>
                  <a:schemeClr val="bg2"/>
                </a:solidFill>
                <a:latin typeface="Verdana" panose="020B0604030504040204" pitchFamily="34" charset="0"/>
              </a:rPr>
              <a:t>string</a:t>
            </a:r>
            <a:endParaRPr lang="pt-BR" sz="1800" dirty="0">
              <a:solidFill>
                <a:schemeClr val="bg2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let</a:t>
            </a:r>
            <a:r>
              <a:rPr lang="pt-BR" sz="1800" dirty="0">
                <a:latin typeface="Verdana" panose="020B0604030504040204" pitchFamily="34" charset="0"/>
              </a:rPr>
              <a:t> </a:t>
            </a:r>
            <a:r>
              <a:rPr lang="pt-BR" sz="1800" dirty="0" err="1">
                <a:latin typeface="Verdana" panose="020B0604030504040204" pitchFamily="34" charset="0"/>
              </a:rPr>
              <a:t>x</a:t>
            </a:r>
            <a:r>
              <a:rPr lang="pt-BR" sz="1800" dirty="0">
                <a:latin typeface="Verdana" panose="020B0604030504040204" pitchFamily="34" charset="0"/>
              </a:rPr>
              <a:t> = 10;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let</a:t>
            </a:r>
            <a:r>
              <a:rPr lang="pt-BR" sz="1800" dirty="0">
                <a:latin typeface="Verdana" panose="020B0604030504040204" pitchFamily="34" charset="0"/>
              </a:rPr>
              <a:t> s1 = </a:t>
            </a:r>
            <a:r>
              <a:rPr lang="pt-BR" sz="1800" dirty="0" err="1">
                <a:latin typeface="Verdana" panose="020B0604030504040204" pitchFamily="34" charset="0"/>
              </a:rPr>
              <a:t>x</a:t>
            </a:r>
            <a:r>
              <a:rPr lang="pt-BR" sz="1800" dirty="0">
                <a:latin typeface="Verdana" panose="020B0604030504040204" pitchFamily="34" charset="0"/>
              </a:rPr>
              <a:t> + “”;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// </a:t>
            </a:r>
            <a:r>
              <a:rPr lang="pt-BR" sz="1800" dirty="0" err="1">
                <a:solidFill>
                  <a:schemeClr val="bg2"/>
                </a:solidFill>
                <a:latin typeface="Verdana" panose="020B0604030504040204" pitchFamily="34" charset="0"/>
              </a:rPr>
              <a:t>float</a:t>
            </a: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 para </a:t>
            </a:r>
            <a:r>
              <a:rPr lang="pt-BR" sz="1800" dirty="0" err="1">
                <a:solidFill>
                  <a:schemeClr val="bg2"/>
                </a:solidFill>
                <a:latin typeface="Verdana" panose="020B0604030504040204" pitchFamily="34" charset="0"/>
              </a:rPr>
              <a:t>string</a:t>
            </a:r>
            <a:endParaRPr lang="pt-BR" sz="1800" dirty="0">
              <a:solidFill>
                <a:schemeClr val="bg2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let</a:t>
            </a:r>
            <a:r>
              <a:rPr lang="pt-BR" sz="1800" dirty="0">
                <a:latin typeface="Verdana" panose="020B0604030504040204" pitchFamily="34" charset="0"/>
              </a:rPr>
              <a:t> </a:t>
            </a:r>
            <a:r>
              <a:rPr lang="pt-BR" sz="1800" dirty="0" err="1">
                <a:latin typeface="Verdana" panose="020B0604030504040204" pitchFamily="34" charset="0"/>
              </a:rPr>
              <a:t>y</a:t>
            </a:r>
            <a:r>
              <a:rPr lang="pt-BR" sz="1800" dirty="0">
                <a:latin typeface="Verdana" panose="020B0604030504040204" pitchFamily="34" charset="0"/>
              </a:rPr>
              <a:t> = 10.01;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let</a:t>
            </a:r>
            <a:r>
              <a:rPr lang="pt-BR" sz="1800" dirty="0">
                <a:latin typeface="Verdana" panose="020B0604030504040204" pitchFamily="34" charset="0"/>
              </a:rPr>
              <a:t> s2 = </a:t>
            </a:r>
            <a:r>
              <a:rPr lang="pt-BR" sz="1800" dirty="0" err="1">
                <a:latin typeface="Verdana" panose="020B0604030504040204" pitchFamily="34" charset="0"/>
              </a:rPr>
              <a:t>y</a:t>
            </a:r>
            <a:r>
              <a:rPr lang="pt-BR" sz="1800" dirty="0">
                <a:latin typeface="Verdana" panose="020B0604030504040204" pitchFamily="34" charset="0"/>
              </a:rPr>
              <a:t> + “”;</a:t>
            </a:r>
          </a:p>
        </p:txBody>
      </p:sp>
    </p:spTree>
    <p:extLst>
      <p:ext uri="{BB962C8B-B14F-4D97-AF65-F5344CB8AC3E}">
        <p14:creationId xmlns:p14="http://schemas.microsoft.com/office/powerpoint/2010/main" val="2807914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>
                <a:latin typeface="Arial" charset="0"/>
              </a:rPr>
              <a:t>Operadores de Atribuição</a:t>
            </a:r>
          </a:p>
        </p:txBody>
      </p:sp>
      <p:sp>
        <p:nvSpPr>
          <p:cNvPr id="3522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56848" y="286603"/>
            <a:ext cx="6152702" cy="446281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sz="2000" dirty="0">
                <a:latin typeface="Verdana" charset="0"/>
              </a:rPr>
              <a:t>Como no C++ !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pt-BR" sz="1875" dirty="0">
              <a:latin typeface="Verdana" charset="0"/>
            </a:endParaRPr>
          </a:p>
          <a:p>
            <a:pPr eaLnBrk="1" hangingPunct="1">
              <a:lnSpc>
                <a:spcPct val="114000"/>
              </a:lnSpc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let</a:t>
            </a:r>
            <a:r>
              <a:rPr lang="pt-BR" sz="1800" dirty="0">
                <a:latin typeface="Verdana" panose="020B0604030504040204" pitchFamily="34" charset="0"/>
              </a:rPr>
              <a:t> </a:t>
            </a:r>
            <a:r>
              <a:rPr lang="pt-BR" sz="1800" dirty="0" err="1">
                <a:latin typeface="Verdana" panose="020B0604030504040204" pitchFamily="34" charset="0"/>
              </a:rPr>
              <a:t>i</a:t>
            </a:r>
            <a:r>
              <a:rPr lang="pt-BR" sz="1800" dirty="0">
                <a:latin typeface="Verdana" panose="020B0604030504040204" pitchFamily="34" charset="0"/>
              </a:rPr>
              <a:t> </a:t>
            </a:r>
            <a:r>
              <a:rPr lang="pt-BR" sz="1800" dirty="0">
                <a:solidFill>
                  <a:srgbClr val="CF0601"/>
                </a:solidFill>
                <a:latin typeface="Verdana" panose="020B0604030504040204" pitchFamily="34" charset="0"/>
              </a:rPr>
              <a:t>=</a:t>
            </a:r>
            <a:r>
              <a:rPr lang="pt-BR" sz="1800" dirty="0">
                <a:latin typeface="Verdana" panose="020B0604030504040204" pitchFamily="34" charset="0"/>
              </a:rPr>
              <a:t> 10;</a:t>
            </a:r>
          </a:p>
          <a:p>
            <a:pPr eaLnBrk="1" hangingPunct="1">
              <a:lnSpc>
                <a:spcPct val="114000"/>
              </a:lnSpc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i</a:t>
            </a:r>
            <a:r>
              <a:rPr lang="pt-BR" sz="1800" dirty="0">
                <a:latin typeface="Verdana" panose="020B0604030504040204" pitchFamily="34" charset="0"/>
              </a:rPr>
              <a:t> </a:t>
            </a:r>
            <a:r>
              <a:rPr lang="pt-BR" sz="1800" dirty="0">
                <a:solidFill>
                  <a:srgbClr val="CF0601"/>
                </a:solidFill>
                <a:latin typeface="Verdana" panose="020B0604030504040204" pitchFamily="34" charset="0"/>
              </a:rPr>
              <a:t>+=</a:t>
            </a:r>
            <a:r>
              <a:rPr lang="pt-BR" sz="1800" dirty="0">
                <a:latin typeface="Verdana" panose="020B0604030504040204" pitchFamily="34" charset="0"/>
              </a:rPr>
              <a:t> 5; </a:t>
            </a: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// 15</a:t>
            </a:r>
          </a:p>
          <a:p>
            <a:pPr eaLnBrk="1" hangingPunct="1">
              <a:lnSpc>
                <a:spcPct val="114000"/>
              </a:lnSpc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i</a:t>
            </a:r>
            <a:r>
              <a:rPr lang="pt-BR" sz="1800" dirty="0">
                <a:latin typeface="Verdana" panose="020B0604030504040204" pitchFamily="34" charset="0"/>
              </a:rPr>
              <a:t> </a:t>
            </a:r>
            <a:r>
              <a:rPr lang="pt-BR" sz="1800" dirty="0">
                <a:solidFill>
                  <a:srgbClr val="CF0601"/>
                </a:solidFill>
                <a:latin typeface="Verdana" panose="020B0604030504040204" pitchFamily="34" charset="0"/>
              </a:rPr>
              <a:t>*=</a:t>
            </a:r>
            <a:r>
              <a:rPr lang="pt-BR" sz="1800" dirty="0">
                <a:latin typeface="Verdana" panose="020B0604030504040204" pitchFamily="34" charset="0"/>
              </a:rPr>
              <a:t> 2; </a:t>
            </a: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// 30</a:t>
            </a:r>
          </a:p>
          <a:p>
            <a:pPr eaLnBrk="1" hangingPunct="1">
              <a:lnSpc>
                <a:spcPct val="114000"/>
              </a:lnSpc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i</a:t>
            </a:r>
            <a:r>
              <a:rPr lang="pt-BR" sz="1800" dirty="0">
                <a:latin typeface="Verdana" panose="020B0604030504040204" pitchFamily="34" charset="0"/>
              </a:rPr>
              <a:t> </a:t>
            </a:r>
            <a:r>
              <a:rPr lang="pt-BR" sz="1800" dirty="0">
                <a:solidFill>
                  <a:srgbClr val="CF0601"/>
                </a:solidFill>
                <a:latin typeface="Verdana" panose="020B0604030504040204" pitchFamily="34" charset="0"/>
              </a:rPr>
              <a:t>/=</a:t>
            </a:r>
            <a:r>
              <a:rPr lang="pt-BR" sz="1800" dirty="0">
                <a:latin typeface="Verdana" panose="020B0604030504040204" pitchFamily="34" charset="0"/>
              </a:rPr>
              <a:t> 3 ; </a:t>
            </a: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// 10 </a:t>
            </a:r>
            <a:r>
              <a:rPr lang="pt-BR" sz="1800" dirty="0" err="1">
                <a:solidFill>
                  <a:schemeClr val="bg2"/>
                </a:solidFill>
                <a:latin typeface="Verdana" panose="020B0604030504040204" pitchFamily="34" charset="0"/>
              </a:rPr>
              <a:t>i</a:t>
            </a: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 = </a:t>
            </a:r>
            <a:r>
              <a:rPr lang="pt-BR" sz="1800" dirty="0" err="1">
                <a:solidFill>
                  <a:schemeClr val="bg2"/>
                </a:solidFill>
                <a:latin typeface="Verdana" panose="020B0604030504040204" pitchFamily="34" charset="0"/>
              </a:rPr>
              <a:t>i</a:t>
            </a: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/3</a:t>
            </a:r>
          </a:p>
          <a:p>
            <a:pPr eaLnBrk="1" hangingPunct="1">
              <a:lnSpc>
                <a:spcPct val="114000"/>
              </a:lnSpc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i</a:t>
            </a:r>
            <a:r>
              <a:rPr lang="pt-BR" sz="1800" dirty="0">
                <a:latin typeface="Verdana" panose="020B0604030504040204" pitchFamily="34" charset="0"/>
              </a:rPr>
              <a:t> </a:t>
            </a:r>
            <a:r>
              <a:rPr lang="pt-BR" sz="1800" dirty="0">
                <a:solidFill>
                  <a:srgbClr val="CF0601"/>
                </a:solidFill>
                <a:latin typeface="Verdana" panose="020B0604030504040204" pitchFamily="34" charset="0"/>
              </a:rPr>
              <a:t>-=</a:t>
            </a:r>
            <a:r>
              <a:rPr lang="pt-BR" sz="1800" dirty="0">
                <a:latin typeface="Verdana" panose="020B0604030504040204" pitchFamily="34" charset="0"/>
              </a:rPr>
              <a:t> 5; </a:t>
            </a: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// 5  </a:t>
            </a:r>
            <a:r>
              <a:rPr lang="pt-BR" sz="1800" dirty="0" err="1">
                <a:solidFill>
                  <a:schemeClr val="bg2"/>
                </a:solidFill>
                <a:latin typeface="Verdana" panose="020B0604030504040204" pitchFamily="34" charset="0"/>
              </a:rPr>
              <a:t>i</a:t>
            </a: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 = </a:t>
            </a:r>
            <a:r>
              <a:rPr lang="pt-BR" sz="1800" dirty="0" err="1">
                <a:solidFill>
                  <a:schemeClr val="bg2"/>
                </a:solidFill>
                <a:latin typeface="Verdana" panose="020B0604030504040204" pitchFamily="34" charset="0"/>
              </a:rPr>
              <a:t>i</a:t>
            </a: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 - 5</a:t>
            </a:r>
          </a:p>
          <a:p>
            <a:pPr eaLnBrk="1" hangingPunct="1">
              <a:lnSpc>
                <a:spcPct val="114000"/>
              </a:lnSpc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i</a:t>
            </a:r>
            <a:r>
              <a:rPr lang="pt-BR" sz="1800" dirty="0">
                <a:latin typeface="Verdana" panose="020B0604030504040204" pitchFamily="34" charset="0"/>
              </a:rPr>
              <a:t> </a:t>
            </a:r>
            <a:r>
              <a:rPr lang="pt-BR" sz="1800" dirty="0">
                <a:solidFill>
                  <a:srgbClr val="CF0601"/>
                </a:solidFill>
                <a:latin typeface="Verdana" panose="020B0604030504040204" pitchFamily="34" charset="0"/>
              </a:rPr>
              <a:t>%=</a:t>
            </a:r>
            <a:r>
              <a:rPr lang="pt-BR" sz="1800" dirty="0">
                <a:latin typeface="Verdana" panose="020B0604030504040204" pitchFamily="34" charset="0"/>
              </a:rPr>
              <a:t> 2; </a:t>
            </a: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// 1  </a:t>
            </a:r>
            <a:r>
              <a:rPr lang="pt-BR" sz="1800" dirty="0" err="1">
                <a:solidFill>
                  <a:schemeClr val="bg2"/>
                </a:solidFill>
                <a:latin typeface="Verdana" panose="020B0604030504040204" pitchFamily="34" charset="0"/>
              </a:rPr>
              <a:t>i</a:t>
            </a: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 = </a:t>
            </a:r>
            <a:r>
              <a:rPr lang="pt-BR" sz="1800" dirty="0" err="1">
                <a:solidFill>
                  <a:schemeClr val="bg2"/>
                </a:solidFill>
                <a:latin typeface="Verdana" panose="020B0604030504040204" pitchFamily="34" charset="0"/>
              </a:rPr>
              <a:t>i</a:t>
            </a: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 % 2 cálculo do resto</a:t>
            </a:r>
          </a:p>
          <a:p>
            <a:pPr eaLnBrk="1" hangingPunct="1">
              <a:lnSpc>
                <a:spcPct val="114000"/>
              </a:lnSpc>
              <a:buFont typeface="Wingdings" charset="0"/>
              <a:buNone/>
            </a:pPr>
            <a:endParaRPr lang="pt-BR" sz="18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114000"/>
              </a:lnSpc>
              <a:buFont typeface="Wingdings" charset="0"/>
              <a:buNone/>
            </a:pP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// Operadores Aritméticos</a:t>
            </a:r>
          </a:p>
          <a:p>
            <a:pPr eaLnBrk="1" hangingPunct="1">
              <a:lnSpc>
                <a:spcPct val="114000"/>
              </a:lnSpc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i</a:t>
            </a:r>
            <a:r>
              <a:rPr lang="pt-BR" sz="1800" dirty="0">
                <a:solidFill>
                  <a:srgbClr val="CF0601"/>
                </a:solidFill>
                <a:latin typeface="Verdana" panose="020B0604030504040204" pitchFamily="34" charset="0"/>
              </a:rPr>
              <a:t>++</a:t>
            </a:r>
            <a:r>
              <a:rPr lang="pt-BR" sz="1800" dirty="0">
                <a:latin typeface="Verdana" panose="020B0604030504040204" pitchFamily="34" charset="0"/>
              </a:rPr>
              <a:t>; // Incrementa em 1</a:t>
            </a:r>
          </a:p>
          <a:p>
            <a:pPr eaLnBrk="1" hangingPunct="1">
              <a:lnSpc>
                <a:spcPct val="114000"/>
              </a:lnSpc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i</a:t>
            </a:r>
            <a:r>
              <a:rPr lang="pt-BR" sz="1800" dirty="0">
                <a:solidFill>
                  <a:srgbClr val="CF0601"/>
                </a:solidFill>
                <a:latin typeface="Verdana" panose="020B0604030504040204" pitchFamily="34" charset="0"/>
              </a:rPr>
              <a:t>--</a:t>
            </a:r>
            <a:r>
              <a:rPr lang="pt-BR" sz="1800" dirty="0">
                <a:latin typeface="Verdana" panose="020B0604030504040204" pitchFamily="34" charset="0"/>
              </a:rPr>
              <a:t>; // Decrementa em 1</a:t>
            </a:r>
          </a:p>
        </p:txBody>
      </p:sp>
    </p:spTree>
    <p:extLst>
      <p:ext uri="{BB962C8B-B14F-4D97-AF65-F5344CB8AC3E}">
        <p14:creationId xmlns:p14="http://schemas.microsoft.com/office/powerpoint/2010/main" val="3796170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>
                <a:latin typeface="Arial" charset="0"/>
              </a:rPr>
              <a:t>Operadores de Comparação</a:t>
            </a:r>
          </a:p>
        </p:txBody>
      </p:sp>
      <p:sp>
        <p:nvSpPr>
          <p:cNvPr id="3532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3200" y="245661"/>
            <a:ext cx="6166350" cy="4585646"/>
          </a:xfrm>
        </p:spPr>
        <p:txBody>
          <a:bodyPr/>
          <a:lstStyle/>
          <a:p>
            <a:pPr marL="363538" indent="-363538" eaLnBrk="1" hangingPunct="1"/>
            <a:r>
              <a:rPr lang="pt-BR" sz="1875" dirty="0">
                <a:latin typeface="Verdana" charset="0"/>
              </a:rPr>
              <a:t>Idem ao C++ !</a:t>
            </a:r>
          </a:p>
          <a:p>
            <a:pPr lvl="1">
              <a:lnSpc>
                <a:spcPct val="114000"/>
              </a:lnSpc>
              <a:buNone/>
            </a:pPr>
            <a:r>
              <a:rPr lang="pt-BR" sz="1600" dirty="0">
                <a:latin typeface="Verdana" panose="020B0604030504040204" pitchFamily="34" charset="0"/>
              </a:rPr>
              <a:t>a == </a:t>
            </a:r>
            <a:r>
              <a:rPr lang="pt-BR" sz="1600" dirty="0" err="1">
                <a:latin typeface="Verdana" panose="020B0604030504040204" pitchFamily="34" charset="0"/>
              </a:rPr>
              <a:t>b</a:t>
            </a:r>
            <a:r>
              <a:rPr lang="pt-BR" sz="1600" dirty="0">
                <a:latin typeface="Verdana" panose="020B0604030504040204" pitchFamily="34" charset="0"/>
              </a:rPr>
              <a:t> // igual</a:t>
            </a:r>
          </a:p>
          <a:p>
            <a:pPr lvl="1">
              <a:lnSpc>
                <a:spcPct val="114000"/>
              </a:lnSpc>
              <a:buNone/>
            </a:pPr>
            <a:r>
              <a:rPr lang="pt-BR" sz="1600" dirty="0">
                <a:latin typeface="Verdana" panose="020B0604030504040204" pitchFamily="34" charset="0"/>
              </a:rPr>
              <a:t>a != </a:t>
            </a:r>
            <a:r>
              <a:rPr lang="pt-BR" sz="1600" dirty="0" err="1">
                <a:latin typeface="Verdana" panose="020B0604030504040204" pitchFamily="34" charset="0"/>
              </a:rPr>
              <a:t>b</a:t>
            </a:r>
            <a:r>
              <a:rPr lang="pt-BR" sz="1600" dirty="0">
                <a:latin typeface="Verdana" panose="020B0604030504040204" pitchFamily="34" charset="0"/>
              </a:rPr>
              <a:t> // diferente</a:t>
            </a:r>
          </a:p>
          <a:p>
            <a:pPr lvl="1">
              <a:lnSpc>
                <a:spcPct val="114000"/>
              </a:lnSpc>
              <a:buNone/>
            </a:pPr>
            <a:r>
              <a:rPr lang="pt-BR" sz="1600" dirty="0">
                <a:latin typeface="Verdana" panose="020B0604030504040204" pitchFamily="34" charset="0"/>
              </a:rPr>
              <a:t>a &gt; </a:t>
            </a:r>
            <a:r>
              <a:rPr lang="pt-BR" sz="1600" dirty="0" err="1">
                <a:latin typeface="Verdana" panose="020B0604030504040204" pitchFamily="34" charset="0"/>
              </a:rPr>
              <a:t>b</a:t>
            </a:r>
            <a:r>
              <a:rPr lang="pt-BR" sz="1600" dirty="0">
                <a:latin typeface="Verdana" panose="020B0604030504040204" pitchFamily="34" charset="0"/>
              </a:rPr>
              <a:t> // maior</a:t>
            </a:r>
          </a:p>
          <a:p>
            <a:pPr lvl="1">
              <a:lnSpc>
                <a:spcPct val="114000"/>
              </a:lnSpc>
              <a:buNone/>
            </a:pPr>
            <a:r>
              <a:rPr lang="pt-BR" sz="1600" dirty="0">
                <a:latin typeface="Verdana" panose="020B0604030504040204" pitchFamily="34" charset="0"/>
              </a:rPr>
              <a:t>a &lt; </a:t>
            </a:r>
            <a:r>
              <a:rPr lang="pt-BR" sz="1600" dirty="0" err="1">
                <a:latin typeface="Verdana" panose="020B0604030504040204" pitchFamily="34" charset="0"/>
              </a:rPr>
              <a:t>b</a:t>
            </a:r>
            <a:r>
              <a:rPr lang="pt-BR" sz="1600" dirty="0">
                <a:latin typeface="Verdana" panose="020B0604030504040204" pitchFamily="34" charset="0"/>
              </a:rPr>
              <a:t> // menor</a:t>
            </a:r>
          </a:p>
          <a:p>
            <a:pPr lvl="1">
              <a:lnSpc>
                <a:spcPct val="114000"/>
              </a:lnSpc>
              <a:buNone/>
            </a:pPr>
            <a:r>
              <a:rPr lang="pt-BR" sz="1600" dirty="0">
                <a:latin typeface="Verdana" panose="020B0604030504040204" pitchFamily="34" charset="0"/>
              </a:rPr>
              <a:t>a &gt;= </a:t>
            </a:r>
            <a:r>
              <a:rPr lang="pt-BR" sz="1600" dirty="0" err="1">
                <a:latin typeface="Verdana" panose="020B0604030504040204" pitchFamily="34" charset="0"/>
              </a:rPr>
              <a:t>b</a:t>
            </a:r>
            <a:r>
              <a:rPr lang="pt-BR" sz="1600" dirty="0">
                <a:latin typeface="Verdana" panose="020B0604030504040204" pitchFamily="34" charset="0"/>
              </a:rPr>
              <a:t> // maior ou igual</a:t>
            </a:r>
          </a:p>
          <a:p>
            <a:pPr lvl="1">
              <a:lnSpc>
                <a:spcPct val="114000"/>
              </a:lnSpc>
              <a:buNone/>
            </a:pPr>
            <a:r>
              <a:rPr lang="pt-BR" sz="1600" dirty="0">
                <a:latin typeface="Verdana" panose="020B0604030504040204" pitchFamily="34" charset="0"/>
              </a:rPr>
              <a:t>a &lt;= </a:t>
            </a:r>
            <a:r>
              <a:rPr lang="pt-BR" sz="1600" dirty="0" err="1">
                <a:latin typeface="Verdana" panose="020B0604030504040204" pitchFamily="34" charset="0"/>
              </a:rPr>
              <a:t>b</a:t>
            </a:r>
            <a:r>
              <a:rPr lang="pt-BR" sz="1600" dirty="0">
                <a:latin typeface="Verdana" panose="020B0604030504040204" pitchFamily="34" charset="0"/>
              </a:rPr>
              <a:t> // menor ou igual</a:t>
            </a:r>
          </a:p>
          <a:p>
            <a:pPr marL="363538" indent="-363538" eaLnBrk="1" hangingPunct="1"/>
            <a:endParaRPr lang="pt-BR" sz="1100" dirty="0">
              <a:latin typeface="Verdana" charset="0"/>
            </a:endParaRPr>
          </a:p>
          <a:p>
            <a:pPr marL="363538" indent="-363538" eaLnBrk="1" hangingPunct="1"/>
            <a:r>
              <a:rPr lang="pt-BR" sz="1875" dirty="0">
                <a:latin typeface="Verdana" charset="0"/>
              </a:rPr>
              <a:t>Porém, há o </a:t>
            </a:r>
            <a:r>
              <a:rPr lang="pt-BR" sz="1875" dirty="0">
                <a:solidFill>
                  <a:srgbClr val="CF0601"/>
                </a:solidFill>
                <a:latin typeface="Verdana" charset="0"/>
              </a:rPr>
              <a:t>===</a:t>
            </a:r>
            <a:r>
              <a:rPr lang="pt-BR" sz="1875" dirty="0">
                <a:latin typeface="Verdana" charset="0"/>
              </a:rPr>
              <a:t> que testa se os </a:t>
            </a:r>
            <a:r>
              <a:rPr lang="pt-BR" sz="1875" dirty="0">
                <a:solidFill>
                  <a:srgbClr val="0000FF"/>
                </a:solidFill>
                <a:latin typeface="Verdana" charset="0"/>
              </a:rPr>
              <a:t>tipos</a:t>
            </a:r>
            <a:r>
              <a:rPr lang="pt-BR" sz="1875" dirty="0">
                <a:latin typeface="Verdana" charset="0"/>
              </a:rPr>
              <a:t> e os </a:t>
            </a:r>
            <a:r>
              <a:rPr lang="pt-BR" sz="1875" dirty="0">
                <a:solidFill>
                  <a:srgbClr val="0000FF"/>
                </a:solidFill>
                <a:latin typeface="Verdana" charset="0"/>
              </a:rPr>
              <a:t>valores</a:t>
            </a:r>
            <a:r>
              <a:rPr lang="pt-BR" sz="1875" dirty="0">
                <a:latin typeface="Verdana" charset="0"/>
              </a:rPr>
              <a:t> são iguais. </a:t>
            </a:r>
          </a:p>
          <a:p>
            <a:pPr lvl="1">
              <a:lnSpc>
                <a:spcPct val="114000"/>
              </a:lnSpc>
              <a:buNone/>
            </a:pPr>
            <a:r>
              <a:rPr lang="pt-BR" sz="1600" dirty="0">
                <a:latin typeface="Verdana" panose="020B0604030504040204" pitchFamily="34" charset="0"/>
              </a:rPr>
              <a:t>a === </a:t>
            </a:r>
            <a:r>
              <a:rPr lang="pt-BR" sz="1600" dirty="0" err="1">
                <a:latin typeface="Verdana" panose="020B0604030504040204" pitchFamily="34" charset="0"/>
              </a:rPr>
              <a:t>b</a:t>
            </a:r>
            <a:r>
              <a:rPr lang="pt-BR" sz="1600" dirty="0">
                <a:latin typeface="Verdana" panose="020B0604030504040204" pitchFamily="34" charset="0"/>
              </a:rPr>
              <a:t> // valor e tipo iguais ?</a:t>
            </a:r>
          </a:p>
          <a:p>
            <a:pPr lvl="1">
              <a:lnSpc>
                <a:spcPct val="114000"/>
              </a:lnSpc>
              <a:buNone/>
            </a:pPr>
            <a:endParaRPr lang="pt-BR" sz="1100" dirty="0">
              <a:latin typeface="Verdana" panose="020B0604030504040204" pitchFamily="34" charset="0"/>
            </a:endParaRPr>
          </a:p>
          <a:p>
            <a:pPr marL="363538" indent="-363538" eaLnBrk="1" hangingPunct="1"/>
            <a:r>
              <a:rPr lang="pt-BR" sz="1875" dirty="0">
                <a:latin typeface="Verdana" charset="0"/>
              </a:rPr>
              <a:t>Similarmente, existe o </a:t>
            </a:r>
            <a:r>
              <a:rPr lang="pt-BR" sz="1875" dirty="0">
                <a:solidFill>
                  <a:srgbClr val="C00000"/>
                </a:solidFill>
                <a:latin typeface="Verdana" charset="0"/>
              </a:rPr>
              <a:t>!==</a:t>
            </a:r>
            <a:r>
              <a:rPr lang="pt-BR" sz="1875" dirty="0">
                <a:solidFill>
                  <a:schemeClr val="bg2"/>
                </a:solidFill>
                <a:latin typeface="Verdana" charset="0"/>
              </a:rPr>
              <a:t>. </a:t>
            </a:r>
          </a:p>
          <a:p>
            <a:pPr lvl="1">
              <a:lnSpc>
                <a:spcPct val="114000"/>
              </a:lnSpc>
              <a:buNone/>
            </a:pPr>
            <a:r>
              <a:rPr lang="pt-BR" sz="1600" dirty="0">
                <a:latin typeface="Verdana" panose="020B0604030504040204" pitchFamily="34" charset="0"/>
              </a:rPr>
              <a:t>a !== </a:t>
            </a:r>
            <a:r>
              <a:rPr lang="pt-BR" sz="1600" dirty="0" err="1">
                <a:latin typeface="Verdana" panose="020B0604030504040204" pitchFamily="34" charset="0"/>
              </a:rPr>
              <a:t>b</a:t>
            </a:r>
            <a:r>
              <a:rPr lang="pt-BR" sz="1600" dirty="0">
                <a:latin typeface="Verdana" panose="020B0604030504040204" pitchFamily="34" charset="0"/>
              </a:rPr>
              <a:t> // valor e tipo diferentes ?</a:t>
            </a:r>
          </a:p>
        </p:txBody>
      </p:sp>
    </p:spTree>
    <p:extLst>
      <p:ext uri="{BB962C8B-B14F-4D97-AF65-F5344CB8AC3E}">
        <p14:creationId xmlns:p14="http://schemas.microsoft.com/office/powerpoint/2010/main" val="1742112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>
                <a:latin typeface="Arial" charset="0"/>
              </a:rPr>
              <a:t>Operadores Lógicos</a:t>
            </a:r>
          </a:p>
        </p:txBody>
      </p:sp>
      <p:sp>
        <p:nvSpPr>
          <p:cNvPr id="3543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sz="2000" dirty="0">
                <a:latin typeface="Verdana" charset="0"/>
              </a:rPr>
              <a:t>Igual ao C++ !</a:t>
            </a:r>
          </a:p>
          <a:p>
            <a:pPr eaLnBrk="1" hangingPunct="1">
              <a:buFont typeface="Wingdings" charset="0"/>
              <a:buNone/>
            </a:pPr>
            <a:endParaRPr lang="pt-BR" dirty="0">
              <a:latin typeface="Verdana" charset="0"/>
            </a:endParaRPr>
          </a:p>
          <a:p>
            <a:pPr lvl="1">
              <a:lnSpc>
                <a:spcPct val="114000"/>
              </a:lnSpc>
              <a:buNone/>
            </a:pPr>
            <a:r>
              <a:rPr lang="pt-BR" sz="1800" dirty="0">
                <a:latin typeface="Verdana" panose="020B0604030504040204" pitchFamily="34" charset="0"/>
              </a:rPr>
              <a:t>a &amp;&amp; </a:t>
            </a:r>
            <a:r>
              <a:rPr lang="pt-BR" sz="1800" dirty="0" err="1">
                <a:latin typeface="Verdana" panose="020B0604030504040204" pitchFamily="34" charset="0"/>
              </a:rPr>
              <a:t>b</a:t>
            </a:r>
            <a:r>
              <a:rPr lang="pt-BR" sz="1800" dirty="0">
                <a:latin typeface="Verdana" panose="020B0604030504040204" pitchFamily="34" charset="0"/>
              </a:rPr>
              <a:t> // e</a:t>
            </a:r>
          </a:p>
          <a:p>
            <a:pPr lvl="1">
              <a:lnSpc>
                <a:spcPct val="114000"/>
              </a:lnSpc>
              <a:buNone/>
            </a:pPr>
            <a:endParaRPr lang="pt-BR" sz="1800" dirty="0">
              <a:latin typeface="Verdana" panose="020B0604030504040204" pitchFamily="34" charset="0"/>
            </a:endParaRPr>
          </a:p>
          <a:p>
            <a:pPr lvl="1">
              <a:lnSpc>
                <a:spcPct val="114000"/>
              </a:lnSpc>
              <a:buNone/>
            </a:pPr>
            <a:r>
              <a:rPr lang="pt-BR" sz="1800" dirty="0">
                <a:latin typeface="Verdana" panose="020B0604030504040204" pitchFamily="34" charset="0"/>
              </a:rPr>
              <a:t>a || </a:t>
            </a:r>
            <a:r>
              <a:rPr lang="pt-BR" sz="1800" dirty="0" err="1">
                <a:latin typeface="Verdana" panose="020B0604030504040204" pitchFamily="34" charset="0"/>
              </a:rPr>
              <a:t>b</a:t>
            </a:r>
            <a:r>
              <a:rPr lang="pt-BR" sz="1800" dirty="0">
                <a:latin typeface="Verdana" panose="020B0604030504040204" pitchFamily="34" charset="0"/>
              </a:rPr>
              <a:t> // ou</a:t>
            </a:r>
          </a:p>
          <a:p>
            <a:pPr lvl="1">
              <a:lnSpc>
                <a:spcPct val="114000"/>
              </a:lnSpc>
              <a:buNone/>
            </a:pPr>
            <a:endParaRPr lang="pt-BR" sz="1800" dirty="0">
              <a:latin typeface="Verdana" panose="020B0604030504040204" pitchFamily="34" charset="0"/>
            </a:endParaRPr>
          </a:p>
          <a:p>
            <a:pPr lvl="1">
              <a:lnSpc>
                <a:spcPct val="114000"/>
              </a:lnSpc>
              <a:buNone/>
            </a:pPr>
            <a:r>
              <a:rPr lang="pt-BR" sz="1800" dirty="0">
                <a:latin typeface="Verdana" panose="020B0604030504040204" pitchFamily="34" charset="0"/>
              </a:rPr>
              <a:t>! a // negação</a:t>
            </a:r>
          </a:p>
        </p:txBody>
      </p:sp>
    </p:spTree>
    <p:extLst>
      <p:ext uri="{BB962C8B-B14F-4D97-AF65-F5344CB8AC3E}">
        <p14:creationId xmlns:p14="http://schemas.microsoft.com/office/powerpoint/2010/main" val="926740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>
                <a:latin typeface="Arial" charset="0"/>
              </a:rPr>
              <a:t>Operador Ternário</a:t>
            </a:r>
          </a:p>
        </p:txBody>
      </p:sp>
      <p:sp>
        <p:nvSpPr>
          <p:cNvPr id="3553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0496" y="245660"/>
            <a:ext cx="6139054" cy="4667534"/>
          </a:xfrm>
        </p:spPr>
        <p:txBody>
          <a:bodyPr/>
          <a:lstStyle/>
          <a:p>
            <a:pPr eaLnBrk="1" hangingPunct="1"/>
            <a:r>
              <a:rPr lang="pt-BR" sz="1800" dirty="0">
                <a:latin typeface="Verdana" charset="0"/>
              </a:rPr>
              <a:t>Igual ao C++ !</a:t>
            </a:r>
          </a:p>
          <a:p>
            <a:pPr eaLnBrk="1" hangingPunct="1">
              <a:buFont typeface="Wingdings" charset="0"/>
              <a:buNone/>
            </a:pPr>
            <a:endParaRPr lang="pt-BR" dirty="0">
              <a:latin typeface="Verdana" charset="0"/>
            </a:endParaRPr>
          </a:p>
          <a:p>
            <a:pPr lvl="1" eaLnBrk="1" hangingPunct="1">
              <a:buNone/>
            </a:pPr>
            <a:r>
              <a:rPr lang="pt-BR" sz="1600" dirty="0" err="1">
                <a:latin typeface="Verdana" panose="020B0604030504040204" pitchFamily="34" charset="0"/>
                <a:cs typeface="Arial" charset="0"/>
              </a:rPr>
              <a:t>let</a:t>
            </a:r>
            <a:r>
              <a:rPr lang="pt-BR" sz="1600" dirty="0">
                <a:latin typeface="Verdana" panose="020B0604030504040204" pitchFamily="34" charset="0"/>
                <a:cs typeface="Arial" charset="0"/>
              </a:rPr>
              <a:t> </a:t>
            </a:r>
            <a:r>
              <a:rPr lang="pt-BR" sz="1600" dirty="0" err="1">
                <a:latin typeface="Verdana" panose="020B0604030504040204" pitchFamily="34" charset="0"/>
                <a:cs typeface="Arial" charset="0"/>
              </a:rPr>
              <a:t>c</a:t>
            </a:r>
            <a:r>
              <a:rPr lang="pt-BR" sz="1600" dirty="0">
                <a:latin typeface="Verdana" panose="020B0604030504040204" pitchFamily="34" charset="0"/>
                <a:cs typeface="Arial" charset="0"/>
              </a:rPr>
              <a:t> = (a&gt;</a:t>
            </a:r>
            <a:r>
              <a:rPr lang="pt-BR" sz="1600" dirty="0" err="1">
                <a:latin typeface="Verdana" panose="020B0604030504040204" pitchFamily="34" charset="0"/>
                <a:cs typeface="Arial" charset="0"/>
              </a:rPr>
              <a:t>b</a:t>
            </a:r>
            <a:r>
              <a:rPr lang="pt-BR" sz="1600" dirty="0">
                <a:latin typeface="Verdana" panose="020B0604030504040204" pitchFamily="34" charset="0"/>
                <a:cs typeface="Arial" charset="0"/>
              </a:rPr>
              <a:t>)</a:t>
            </a:r>
            <a:r>
              <a:rPr lang="pt-BR" sz="1600" dirty="0">
                <a:solidFill>
                  <a:srgbClr val="CF0601"/>
                </a:solidFill>
                <a:latin typeface="Verdana" panose="020B0604030504040204" pitchFamily="34" charset="0"/>
                <a:cs typeface="Arial" charset="0"/>
              </a:rPr>
              <a:t>?</a:t>
            </a:r>
            <a:r>
              <a:rPr lang="pt-BR" sz="1600" dirty="0">
                <a:latin typeface="Verdana" panose="020B0604030504040204" pitchFamily="34" charset="0"/>
                <a:cs typeface="Arial" charset="0"/>
              </a:rPr>
              <a:t> “Maior” </a:t>
            </a:r>
            <a:r>
              <a:rPr lang="pt-BR" sz="1600" dirty="0">
                <a:solidFill>
                  <a:srgbClr val="CF0601"/>
                </a:solidFill>
                <a:latin typeface="Verdana" panose="020B0604030504040204" pitchFamily="34" charset="0"/>
                <a:cs typeface="Arial" charset="0"/>
              </a:rPr>
              <a:t>:</a:t>
            </a:r>
            <a:r>
              <a:rPr lang="pt-BR" sz="1600" dirty="0">
                <a:latin typeface="Verdana" panose="020B0604030504040204" pitchFamily="34" charset="0"/>
                <a:cs typeface="Arial" charset="0"/>
              </a:rPr>
              <a:t> “Menor ou igual”;</a:t>
            </a:r>
          </a:p>
          <a:p>
            <a:pPr lvl="1" eaLnBrk="1" hangingPunct="1">
              <a:buFont typeface="Wingdings" charset="0"/>
              <a:buNone/>
            </a:pPr>
            <a:endParaRPr lang="pt-BR" sz="1600" dirty="0">
              <a:latin typeface="Verdana" panose="020B0604030504040204" pitchFamily="34" charset="0"/>
              <a:cs typeface="Arial" charset="0"/>
            </a:endParaRPr>
          </a:p>
          <a:p>
            <a:pPr lvl="1" eaLnBrk="1" hangingPunct="1">
              <a:buNone/>
            </a:pPr>
            <a:r>
              <a:rPr lang="pt-BR" sz="1600" dirty="0" err="1">
                <a:latin typeface="Verdana" panose="020B0604030504040204" pitchFamily="34" charset="0"/>
                <a:cs typeface="Arial" charset="0"/>
              </a:rPr>
              <a:t>let</a:t>
            </a:r>
            <a:r>
              <a:rPr lang="pt-BR" sz="1600" dirty="0">
                <a:latin typeface="Verdana" panose="020B0604030504040204" pitchFamily="34" charset="0"/>
                <a:cs typeface="Arial" charset="0"/>
              </a:rPr>
              <a:t> tratamento = (“M” == sexo) </a:t>
            </a:r>
            <a:r>
              <a:rPr lang="pt-BR" sz="1600" dirty="0">
                <a:solidFill>
                  <a:srgbClr val="CF0601"/>
                </a:solidFill>
                <a:latin typeface="Verdana" panose="020B0604030504040204" pitchFamily="34" charset="0"/>
                <a:cs typeface="Arial" charset="0"/>
              </a:rPr>
              <a:t>? </a:t>
            </a:r>
            <a:r>
              <a:rPr lang="pt-BR" sz="1600" dirty="0">
                <a:latin typeface="Verdana" panose="020B0604030504040204" pitchFamily="34" charset="0"/>
                <a:cs typeface="Arial" charset="0"/>
              </a:rPr>
              <a:t>“Sr.” </a:t>
            </a:r>
            <a:r>
              <a:rPr lang="pt-BR" sz="1600" dirty="0">
                <a:solidFill>
                  <a:srgbClr val="CF0601"/>
                </a:solidFill>
                <a:latin typeface="Verdana" panose="020B0604030504040204" pitchFamily="34" charset="0"/>
                <a:cs typeface="Arial" charset="0"/>
              </a:rPr>
              <a:t>: </a:t>
            </a:r>
            <a:r>
              <a:rPr lang="pt-BR" sz="1600" dirty="0">
                <a:latin typeface="Verdana" panose="020B0604030504040204" pitchFamily="34" charset="0"/>
                <a:cs typeface="Arial" charset="0"/>
              </a:rPr>
              <a:t>“Sra.”;</a:t>
            </a:r>
          </a:p>
          <a:p>
            <a:pPr lvl="1" eaLnBrk="1" hangingPunct="1">
              <a:buNone/>
            </a:pPr>
            <a:endParaRPr lang="pt-BR" sz="1600" dirty="0">
              <a:latin typeface="Verdana" panose="020B0604030504040204" pitchFamily="34" charset="0"/>
              <a:cs typeface="Arial" charset="0"/>
            </a:endParaRPr>
          </a:p>
          <a:p>
            <a:pPr lvl="1" eaLnBrk="1" hangingPunct="1">
              <a:buNone/>
            </a:pPr>
            <a:r>
              <a:rPr lang="pt-BR" sz="1600" dirty="0" err="1">
                <a:latin typeface="Verdana" panose="020B0604030504040204" pitchFamily="34" charset="0"/>
                <a:cs typeface="Arial" charset="0"/>
              </a:rPr>
              <a:t>if</a:t>
            </a:r>
            <a:r>
              <a:rPr lang="pt-BR" sz="1600" dirty="0">
                <a:latin typeface="Verdana" panose="020B0604030504040204" pitchFamily="34" charset="0"/>
                <a:cs typeface="Arial" charset="0"/>
              </a:rPr>
              <a:t>(a&gt;</a:t>
            </a:r>
            <a:r>
              <a:rPr lang="pt-BR" sz="1600" dirty="0" err="1">
                <a:latin typeface="Verdana" panose="020B0604030504040204" pitchFamily="34" charset="0"/>
                <a:cs typeface="Arial" charset="0"/>
              </a:rPr>
              <a:t>b</a:t>
            </a:r>
            <a:r>
              <a:rPr lang="pt-BR" sz="1600" dirty="0">
                <a:latin typeface="Verdana" panose="020B0604030504040204" pitchFamily="34" charset="0"/>
                <a:cs typeface="Arial" charset="0"/>
              </a:rPr>
              <a:t>){</a:t>
            </a:r>
          </a:p>
          <a:p>
            <a:pPr lvl="1" eaLnBrk="1" hangingPunct="1">
              <a:buNone/>
            </a:pPr>
            <a:r>
              <a:rPr lang="pt-BR" sz="1600" dirty="0" err="1">
                <a:latin typeface="Verdana" panose="020B0604030504040204" pitchFamily="34" charset="0"/>
                <a:cs typeface="Arial" charset="0"/>
              </a:rPr>
              <a:t>c</a:t>
            </a:r>
            <a:r>
              <a:rPr lang="pt-BR" sz="1600" dirty="0">
                <a:latin typeface="Verdana" panose="020B0604030504040204" pitchFamily="34" charset="0"/>
                <a:cs typeface="Arial" charset="0"/>
              </a:rPr>
              <a:t> = “Maior”</a:t>
            </a:r>
          </a:p>
          <a:p>
            <a:pPr lvl="1" eaLnBrk="1" hangingPunct="1">
              <a:buNone/>
            </a:pPr>
            <a:r>
              <a:rPr lang="pt-BR" sz="1600" dirty="0">
                <a:latin typeface="Verdana" panose="020B0604030504040204" pitchFamily="34" charset="0"/>
                <a:cs typeface="Arial" charset="0"/>
              </a:rPr>
              <a:t>}</a:t>
            </a:r>
            <a:r>
              <a:rPr lang="pt-BR" sz="1600" dirty="0" err="1">
                <a:latin typeface="Verdana" panose="020B0604030504040204" pitchFamily="34" charset="0"/>
                <a:cs typeface="Arial" charset="0"/>
              </a:rPr>
              <a:t>else</a:t>
            </a:r>
            <a:r>
              <a:rPr lang="pt-BR" sz="1600" dirty="0">
                <a:latin typeface="Verdana" panose="020B0604030504040204" pitchFamily="34" charset="0"/>
                <a:cs typeface="Arial" charset="0"/>
              </a:rPr>
              <a:t> {</a:t>
            </a:r>
          </a:p>
          <a:p>
            <a:pPr lvl="1" eaLnBrk="1" hangingPunct="1">
              <a:buNone/>
            </a:pPr>
            <a:r>
              <a:rPr lang="pt-BR" sz="1600" dirty="0" err="1">
                <a:latin typeface="Verdana" panose="020B0604030504040204" pitchFamily="34" charset="0"/>
                <a:cs typeface="Arial" charset="0"/>
              </a:rPr>
              <a:t>c</a:t>
            </a:r>
            <a:r>
              <a:rPr lang="pt-BR" sz="1600" dirty="0">
                <a:latin typeface="Verdana" panose="020B0604030504040204" pitchFamily="34" charset="0"/>
                <a:cs typeface="Arial" charset="0"/>
              </a:rPr>
              <a:t> = “Menor ou igual”;</a:t>
            </a:r>
          </a:p>
        </p:txBody>
      </p:sp>
    </p:spTree>
    <p:extLst>
      <p:ext uri="{BB962C8B-B14F-4D97-AF65-F5344CB8AC3E}">
        <p14:creationId xmlns:p14="http://schemas.microsoft.com/office/powerpoint/2010/main" val="3621624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6651C-9328-9A4B-A341-5883E223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Sintaxe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CE412A-97C9-2341-8146-90AC4CFD4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6848" y="143691"/>
            <a:ext cx="6152702" cy="760153"/>
          </a:xfrm>
        </p:spPr>
        <p:txBody>
          <a:bodyPr/>
          <a:lstStyle/>
          <a:p>
            <a:r>
              <a:rPr lang="pt-BR" dirty="0"/>
              <a:t>Estruturas de comandos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77264AD-3ACB-5147-8C45-A309BA7369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40899D3-D130-9F4B-A9A8-60AB8157D38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756848" y="1018902"/>
            <a:ext cx="6250674" cy="3827417"/>
          </a:xfrm>
        </p:spPr>
        <p:txBody>
          <a:bodyPr/>
          <a:lstStyle/>
          <a:p>
            <a:pPr marL="361950" indent="-361950"/>
            <a:r>
              <a:rPr lang="pt-BR" sz="2200" dirty="0"/>
              <a:t>Se você lembra de C++, vai achar fácil</a:t>
            </a:r>
          </a:p>
          <a:p>
            <a:pPr marL="361950" indent="-361950"/>
            <a:r>
              <a:rPr lang="pt-BR" sz="2200" dirty="0"/>
              <a:t>Estruturas de comparação (</a:t>
            </a:r>
            <a:r>
              <a:rPr lang="pt-BR" sz="2200" dirty="0" err="1"/>
              <a:t>if</a:t>
            </a:r>
            <a:r>
              <a:rPr lang="pt-BR" sz="2200" dirty="0"/>
              <a:t>, switch) iguais</a:t>
            </a:r>
          </a:p>
          <a:p>
            <a:pPr marL="361950" indent="-361950"/>
            <a:r>
              <a:rPr lang="pt-BR" sz="2200" dirty="0"/>
              <a:t>Laços de repetição (for, </a:t>
            </a:r>
            <a:r>
              <a:rPr lang="pt-BR" sz="2200" dirty="0" err="1"/>
              <a:t>while</a:t>
            </a:r>
            <a:r>
              <a:rPr lang="pt-BR" sz="2200" dirty="0"/>
              <a:t>, do </a:t>
            </a:r>
            <a:r>
              <a:rPr lang="pt-BR" sz="2200" dirty="0" err="1"/>
              <a:t>while</a:t>
            </a:r>
            <a:r>
              <a:rPr lang="pt-BR" sz="2200" dirty="0"/>
              <a:t>) iguais</a:t>
            </a:r>
          </a:p>
          <a:p>
            <a:pPr marL="361950" indent="-361950"/>
            <a:r>
              <a:rPr lang="pt-BR" sz="2200" dirty="0"/>
              <a:t>Operadores (&amp;&amp;, ||, ==, !=, !, ++, --, +=, -=, etc.) iguais</a:t>
            </a:r>
          </a:p>
          <a:p>
            <a:pPr marL="361950" indent="-361950"/>
            <a:r>
              <a:rPr lang="pt-BR" sz="2200" dirty="0"/>
              <a:t>Comentários (//, /* ... */ ) iguais</a:t>
            </a:r>
          </a:p>
        </p:txBody>
      </p:sp>
    </p:spTree>
    <p:extLst>
      <p:ext uri="{BB962C8B-B14F-4D97-AF65-F5344CB8AC3E}">
        <p14:creationId xmlns:p14="http://schemas.microsoft.com/office/powerpoint/2010/main" val="1999545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>
                <a:latin typeface="Arial" charset="0"/>
              </a:rPr>
              <a:t>if</a:t>
            </a:r>
          </a:p>
        </p:txBody>
      </p:sp>
      <p:sp>
        <p:nvSpPr>
          <p:cNvPr id="3563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4142" y="259307"/>
            <a:ext cx="6125407" cy="461294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pt-BR" sz="1875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75" dirty="0" err="1">
                <a:solidFill>
                  <a:srgbClr val="0000FF"/>
                </a:solidFill>
                <a:latin typeface="Verdana" panose="020B0604030504040204" pitchFamily="34" charset="0"/>
              </a:rPr>
              <a:t>if</a:t>
            </a:r>
            <a:r>
              <a:rPr lang="pt-BR" sz="1875" dirty="0">
                <a:latin typeface="Verdana" panose="020B0604030504040204" pitchFamily="34" charset="0"/>
              </a:rPr>
              <a:t> ( a &gt; </a:t>
            </a:r>
            <a:r>
              <a:rPr lang="pt-BR" sz="1875" dirty="0" err="1">
                <a:latin typeface="Verdana" panose="020B0604030504040204" pitchFamily="34" charset="0"/>
              </a:rPr>
              <a:t>b</a:t>
            </a:r>
            <a:r>
              <a:rPr lang="pt-BR" sz="1875" dirty="0">
                <a:latin typeface="Verdana" panose="020B0604030504040204" pitchFamily="34" charset="0"/>
              </a:rPr>
              <a:t> ){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75" dirty="0">
                <a:latin typeface="Verdana" panose="020B0604030504040204" pitchFamily="34" charset="0"/>
              </a:rPr>
              <a:t>    </a:t>
            </a:r>
            <a:r>
              <a:rPr lang="pt-BR" sz="1875" dirty="0" err="1">
                <a:latin typeface="Verdana" panose="020B0604030504040204" pitchFamily="34" charset="0"/>
              </a:rPr>
              <a:t>document.write</a:t>
            </a:r>
            <a:r>
              <a:rPr lang="pt-BR" sz="1875" dirty="0">
                <a:latin typeface="Verdana" panose="020B0604030504040204" pitchFamily="34" charset="0"/>
              </a:rPr>
              <a:t>( “a é maior” );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75" dirty="0">
                <a:latin typeface="Verdana" panose="020B0604030504040204" pitchFamily="34" charset="0"/>
              </a:rPr>
              <a:t>}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75" dirty="0" err="1">
                <a:solidFill>
                  <a:srgbClr val="0000FF"/>
                </a:solidFill>
                <a:latin typeface="Verdana" panose="020B0604030504040204" pitchFamily="34" charset="0"/>
              </a:rPr>
              <a:t>else</a:t>
            </a:r>
            <a:r>
              <a:rPr lang="pt-BR" sz="1875" dirty="0">
                <a:solidFill>
                  <a:srgbClr val="0000FF"/>
                </a:solidFill>
                <a:latin typeface="Verdana" panose="020B0604030504040204" pitchFamily="34" charset="0"/>
              </a:rPr>
              <a:t> </a:t>
            </a:r>
            <a:r>
              <a:rPr lang="pt-BR" sz="1875" dirty="0" err="1">
                <a:solidFill>
                  <a:srgbClr val="0000FF"/>
                </a:solidFill>
                <a:latin typeface="Verdana" panose="020B0604030504040204" pitchFamily="34" charset="0"/>
              </a:rPr>
              <a:t>if</a:t>
            </a:r>
            <a:r>
              <a:rPr lang="pt-BR" sz="1875" dirty="0">
                <a:latin typeface="Verdana" panose="020B0604030504040204" pitchFamily="34" charset="0"/>
              </a:rPr>
              <a:t> ( a &lt; </a:t>
            </a:r>
            <a:r>
              <a:rPr lang="pt-BR" sz="1875" dirty="0" err="1">
                <a:latin typeface="Verdana" panose="020B0604030504040204" pitchFamily="34" charset="0"/>
              </a:rPr>
              <a:t>b</a:t>
            </a:r>
            <a:r>
              <a:rPr lang="pt-BR" sz="1875" dirty="0">
                <a:latin typeface="Verdana" panose="020B0604030504040204" pitchFamily="34" charset="0"/>
              </a:rPr>
              <a:t> )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75" dirty="0">
                <a:latin typeface="Verdana" panose="020B0604030504040204" pitchFamily="34" charset="0"/>
              </a:rPr>
              <a:t>    </a:t>
            </a:r>
            <a:r>
              <a:rPr lang="pt-BR" sz="1875" dirty="0" err="1">
                <a:latin typeface="Verdana" panose="020B0604030504040204" pitchFamily="34" charset="0"/>
              </a:rPr>
              <a:t>document.write</a:t>
            </a:r>
            <a:r>
              <a:rPr lang="pt-BR" sz="1875" dirty="0">
                <a:latin typeface="Verdana" panose="020B0604030504040204" pitchFamily="34" charset="0"/>
              </a:rPr>
              <a:t>( “</a:t>
            </a:r>
            <a:r>
              <a:rPr lang="pt-BR" sz="1875" dirty="0" err="1">
                <a:latin typeface="Verdana" panose="020B0604030504040204" pitchFamily="34" charset="0"/>
              </a:rPr>
              <a:t>b</a:t>
            </a:r>
            <a:r>
              <a:rPr lang="pt-BR" sz="1875" dirty="0">
                <a:latin typeface="Verdana" panose="020B0604030504040204" pitchFamily="34" charset="0"/>
              </a:rPr>
              <a:t> é maior” );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75" dirty="0" err="1">
                <a:solidFill>
                  <a:srgbClr val="0000FF"/>
                </a:solidFill>
                <a:latin typeface="Verdana" panose="020B0604030504040204" pitchFamily="34" charset="0"/>
              </a:rPr>
              <a:t>else</a:t>
            </a:r>
            <a:endParaRPr lang="pt-BR" sz="1875" dirty="0">
              <a:solidFill>
                <a:srgbClr val="0000FF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75" dirty="0">
                <a:latin typeface="Verdana" panose="020B0604030504040204" pitchFamily="34" charset="0"/>
              </a:rPr>
              <a:t>    </a:t>
            </a:r>
            <a:r>
              <a:rPr lang="pt-BR" sz="1875" dirty="0" err="1">
                <a:latin typeface="Verdana" panose="020B0604030504040204" pitchFamily="34" charset="0"/>
              </a:rPr>
              <a:t>document.write</a:t>
            </a:r>
            <a:r>
              <a:rPr lang="pt-BR" sz="1875" dirty="0">
                <a:latin typeface="Verdana" panose="020B0604030504040204" pitchFamily="34" charset="0"/>
              </a:rPr>
              <a:t>( “a e </a:t>
            </a:r>
            <a:r>
              <a:rPr lang="pt-BR" sz="1875" dirty="0" err="1">
                <a:latin typeface="Verdana" panose="020B0604030504040204" pitchFamily="34" charset="0"/>
              </a:rPr>
              <a:t>b</a:t>
            </a:r>
            <a:r>
              <a:rPr lang="pt-BR" sz="1875" dirty="0">
                <a:latin typeface="Verdana" panose="020B0604030504040204" pitchFamily="34" charset="0"/>
              </a:rPr>
              <a:t> são iguais.” );</a:t>
            </a:r>
          </a:p>
        </p:txBody>
      </p:sp>
    </p:spTree>
    <p:extLst>
      <p:ext uri="{BB962C8B-B14F-4D97-AF65-F5344CB8AC3E}">
        <p14:creationId xmlns:p14="http://schemas.microsoft.com/office/powerpoint/2010/main" val="1255024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>
                <a:latin typeface="Arial" charset="0"/>
              </a:rPr>
              <a:t>switch</a:t>
            </a:r>
          </a:p>
        </p:txBody>
      </p:sp>
      <p:sp>
        <p:nvSpPr>
          <p:cNvPr id="3573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pt-BR" sz="1800" dirty="0">
                <a:solidFill>
                  <a:srgbClr val="0000FF"/>
                </a:solidFill>
                <a:latin typeface="Verdana" panose="020B0604030504040204" pitchFamily="34" charset="0"/>
              </a:rPr>
              <a:t>switch</a:t>
            </a:r>
            <a:r>
              <a:rPr lang="pt-BR" sz="1800" dirty="0">
                <a:latin typeface="Verdana" panose="020B0604030504040204" pitchFamily="34" charset="0"/>
              </a:rPr>
              <a:t> ( </a:t>
            </a:r>
            <a:r>
              <a:rPr lang="pt-BR" sz="1800" dirty="0" err="1">
                <a:latin typeface="Verdana" panose="020B0604030504040204" pitchFamily="34" charset="0"/>
              </a:rPr>
              <a:t>opcao</a:t>
            </a:r>
            <a:r>
              <a:rPr lang="pt-BR" sz="1800" dirty="0">
                <a:latin typeface="Verdana" panose="020B0604030504040204" pitchFamily="34" charset="0"/>
              </a:rPr>
              <a:t> )</a:t>
            </a:r>
          </a:p>
          <a:p>
            <a:pPr eaLnBrk="1" hangingPunct="1"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{</a:t>
            </a:r>
          </a:p>
          <a:p>
            <a:pPr eaLnBrk="1" hangingPunct="1"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  </a:t>
            </a:r>
            <a:r>
              <a:rPr lang="pt-BR" sz="1800" dirty="0">
                <a:solidFill>
                  <a:srgbClr val="0000FF"/>
                </a:solidFill>
                <a:latin typeface="Verdana" panose="020B0604030504040204" pitchFamily="34" charset="0"/>
              </a:rPr>
              <a:t>case</a:t>
            </a:r>
            <a:r>
              <a:rPr lang="pt-BR" sz="1800" dirty="0">
                <a:latin typeface="Verdana" panose="020B0604030504040204" pitchFamily="34" charset="0"/>
              </a:rPr>
              <a:t> 1: sabor = “Uva”; break;</a:t>
            </a:r>
          </a:p>
          <a:p>
            <a:pPr eaLnBrk="1" hangingPunct="1"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  </a:t>
            </a:r>
            <a:r>
              <a:rPr lang="pt-BR" sz="1800" dirty="0">
                <a:solidFill>
                  <a:srgbClr val="0000FF"/>
                </a:solidFill>
                <a:latin typeface="Verdana" panose="020B0604030504040204" pitchFamily="34" charset="0"/>
              </a:rPr>
              <a:t>case</a:t>
            </a:r>
            <a:r>
              <a:rPr lang="pt-BR" sz="1800" dirty="0">
                <a:latin typeface="Verdana" panose="020B0604030504040204" pitchFamily="34" charset="0"/>
              </a:rPr>
              <a:t> 2: sabor = “Limão”; break;</a:t>
            </a:r>
          </a:p>
          <a:p>
            <a:pPr eaLnBrk="1" hangingPunct="1"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  </a:t>
            </a:r>
            <a:r>
              <a:rPr lang="pt-BR" sz="1800" dirty="0">
                <a:solidFill>
                  <a:srgbClr val="0000FF"/>
                </a:solidFill>
                <a:latin typeface="Verdana" panose="020B0604030504040204" pitchFamily="34" charset="0"/>
              </a:rPr>
              <a:t>case</a:t>
            </a:r>
            <a:r>
              <a:rPr lang="pt-BR" sz="1800" dirty="0">
                <a:latin typeface="Verdana" panose="020B0604030504040204" pitchFamily="34" charset="0"/>
              </a:rPr>
              <a:t> 3: sabor = “Maçã”; break;</a:t>
            </a:r>
          </a:p>
          <a:p>
            <a:pPr eaLnBrk="1" hangingPunct="1"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  </a:t>
            </a:r>
            <a:r>
              <a:rPr lang="pt-BR" sz="1800" dirty="0">
                <a:solidFill>
                  <a:srgbClr val="0000FF"/>
                </a:solidFill>
                <a:latin typeface="Verdana" panose="020B0604030504040204" pitchFamily="34" charset="0"/>
              </a:rPr>
              <a:t>default</a:t>
            </a:r>
            <a:r>
              <a:rPr lang="pt-BR" sz="1800" dirty="0">
                <a:latin typeface="Verdana" panose="020B0604030504040204" pitchFamily="34" charset="0"/>
              </a:rPr>
              <a:t>: sabor = “Morango”;</a:t>
            </a:r>
          </a:p>
          <a:p>
            <a:pPr eaLnBrk="1" hangingPunct="1"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921998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>
                <a:latin typeface="Arial" charset="0"/>
              </a:rPr>
              <a:t>for</a:t>
            </a:r>
          </a:p>
        </p:txBody>
      </p:sp>
      <p:sp>
        <p:nvSpPr>
          <p:cNvPr id="3584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4142" y="259307"/>
            <a:ext cx="6359857" cy="429719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pt-BR" sz="1800" dirty="0">
                <a:solidFill>
                  <a:srgbClr val="0000FF"/>
                </a:solidFill>
                <a:latin typeface="Verdana" panose="020B0604030504040204" pitchFamily="34" charset="0"/>
              </a:rPr>
              <a:t>for</a:t>
            </a:r>
            <a:r>
              <a:rPr lang="pt-BR" sz="1800" dirty="0">
                <a:latin typeface="Verdana" panose="020B0604030504040204" pitchFamily="34" charset="0"/>
              </a:rPr>
              <a:t> ( </a:t>
            </a:r>
            <a:r>
              <a:rPr lang="pt-BR" sz="1800" dirty="0" err="1">
                <a:latin typeface="Verdana" panose="020B0604030504040204" pitchFamily="34" charset="0"/>
              </a:rPr>
              <a:t>i</a:t>
            </a:r>
            <a:r>
              <a:rPr lang="pt-BR" sz="1800" dirty="0">
                <a:latin typeface="Verdana" panose="020B0604030504040204" pitchFamily="34" charset="0"/>
              </a:rPr>
              <a:t> = 0; ( </a:t>
            </a:r>
            <a:r>
              <a:rPr lang="pt-BR" sz="1800" dirty="0" err="1">
                <a:latin typeface="Verdana" panose="020B0604030504040204" pitchFamily="34" charset="0"/>
              </a:rPr>
              <a:t>i</a:t>
            </a:r>
            <a:r>
              <a:rPr lang="pt-BR" sz="1800" dirty="0">
                <a:latin typeface="Verdana" panose="020B0604030504040204" pitchFamily="34" charset="0"/>
              </a:rPr>
              <a:t> &lt; 100 ); </a:t>
            </a:r>
            <a:r>
              <a:rPr lang="pt-BR" sz="1800" dirty="0" err="1">
                <a:latin typeface="Verdana" panose="020B0604030504040204" pitchFamily="34" charset="0"/>
              </a:rPr>
              <a:t>i</a:t>
            </a:r>
            <a:r>
              <a:rPr lang="pt-BR" sz="1800" dirty="0">
                <a:latin typeface="Verdana" panose="020B0604030504040204" pitchFamily="34" charset="0"/>
              </a:rPr>
              <a:t>++)</a:t>
            </a:r>
          </a:p>
          <a:p>
            <a:pPr eaLnBrk="1" hangingPunct="1"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{</a:t>
            </a:r>
          </a:p>
          <a:p>
            <a:pPr eaLnBrk="1" hangingPunct="1"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    </a:t>
            </a:r>
            <a:r>
              <a:rPr lang="pt-BR" sz="1800" dirty="0" err="1">
                <a:latin typeface="Verdana" panose="020B0604030504040204" pitchFamily="34" charset="0"/>
              </a:rPr>
              <a:t>document.write</a:t>
            </a:r>
            <a:r>
              <a:rPr lang="pt-BR" sz="1800" dirty="0">
                <a:latin typeface="Verdana" panose="020B0604030504040204" pitchFamily="34" charset="0"/>
              </a:rPr>
              <a:t>(“Número: “ +</a:t>
            </a:r>
            <a:r>
              <a:rPr lang="pt-BR" sz="1800" dirty="0" err="1">
                <a:latin typeface="Verdana" panose="020B0604030504040204" pitchFamily="34" charset="0"/>
              </a:rPr>
              <a:t>i</a:t>
            </a:r>
            <a:r>
              <a:rPr lang="pt-BR" sz="1800" dirty="0">
                <a:latin typeface="Verdana" panose="020B0604030504040204" pitchFamily="34" charset="0"/>
              </a:rPr>
              <a:t>+ “&lt;</a:t>
            </a:r>
            <a:r>
              <a:rPr lang="pt-BR" sz="1800" dirty="0" err="1">
                <a:latin typeface="Verdana" panose="020B0604030504040204" pitchFamily="34" charset="0"/>
              </a:rPr>
              <a:t>br</a:t>
            </a:r>
            <a:r>
              <a:rPr lang="pt-BR" sz="1800" dirty="0">
                <a:latin typeface="Verdana" panose="020B0604030504040204" pitchFamily="34" charset="0"/>
              </a:rPr>
              <a:t> /&gt;” );</a:t>
            </a:r>
          </a:p>
          <a:p>
            <a:pPr eaLnBrk="1" hangingPunct="1"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381096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646573" y="1016000"/>
            <a:ext cx="3246900" cy="97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/>
              <a:t>Agenda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body" idx="2"/>
          </p:nvPr>
        </p:nvSpPr>
        <p:spPr>
          <a:xfrm>
            <a:off x="5130225" y="1016000"/>
            <a:ext cx="3687204" cy="3099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1000"/>
              </a:spcAft>
              <a:buClr>
                <a:schemeClr val="tx1">
                  <a:lumMod val="85000"/>
                  <a:lumOff val="15000"/>
                </a:schemeClr>
              </a:buClr>
              <a:buAutoNum type="arabicPeriod"/>
            </a:pPr>
            <a:r>
              <a:rPr lang="e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Introdução</a:t>
            </a:r>
            <a:endParaRPr lang="e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  <a:buClr>
                <a:schemeClr val="tx1">
                  <a:lumMod val="85000"/>
                  <a:lumOff val="15000"/>
                </a:schemeClr>
              </a:buClr>
              <a:buAutoNum type="arabicPeriod"/>
            </a:pPr>
            <a:r>
              <a:rPr lang="e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Sintaxe</a:t>
            </a:r>
            <a:endParaRPr lang="e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  <a:buClr>
                <a:schemeClr val="tx1">
                  <a:lumMod val="85000"/>
                  <a:lumOff val="15000"/>
                </a:schemeClr>
              </a:buClr>
              <a:buAutoNum type="arabicPeriod"/>
            </a:pPr>
            <a:r>
              <a:rPr lang="e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Características</a:t>
            </a:r>
            <a: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e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Linguagem</a:t>
            </a:r>
            <a:endParaRPr lang="e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  <a:buClr>
                <a:schemeClr val="tx1">
                  <a:lumMod val="85000"/>
                  <a:lumOff val="15000"/>
                </a:schemeClr>
              </a:buClr>
              <a:buAutoNum type="arabicPeriod"/>
            </a:pPr>
            <a:r>
              <a:rPr lang="e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Tipos</a:t>
            </a:r>
            <a: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dados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  <a:buClr>
                <a:schemeClr val="tx1">
                  <a:lumMod val="85000"/>
                  <a:lumOff val="15000"/>
                </a:schemeClr>
              </a:buClr>
              <a:buAutoNum type="arabicPeriod"/>
            </a:pPr>
            <a:r>
              <a:rPr lang="en">
                <a:solidFill>
                  <a:schemeClr val="tx1">
                    <a:lumMod val="75000"/>
                    <a:lumOff val="25000"/>
                  </a:schemeClr>
                </a:solidFill>
              </a:rPr>
              <a:t>HTML </a:t>
            </a:r>
            <a: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DOM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71514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>
                <a:latin typeface="Arial" charset="0"/>
              </a:rPr>
              <a:t>while</a:t>
            </a:r>
          </a:p>
        </p:txBody>
      </p:sp>
      <p:sp>
        <p:nvSpPr>
          <p:cNvPr id="3594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0496" y="575500"/>
            <a:ext cx="6139054" cy="39810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pt-BR" sz="1800" dirty="0" err="1">
                <a:latin typeface="Verdana" charset="0"/>
              </a:rPr>
              <a:t>let</a:t>
            </a:r>
            <a:r>
              <a:rPr lang="pt-BR" sz="1800" dirty="0">
                <a:latin typeface="Verdana" charset="0"/>
              </a:rPr>
              <a:t> </a:t>
            </a:r>
            <a:r>
              <a:rPr lang="pt-BR" sz="1800" dirty="0" err="1">
                <a:latin typeface="Verdana" charset="0"/>
              </a:rPr>
              <a:t>i</a:t>
            </a:r>
            <a:r>
              <a:rPr lang="pt-BR" sz="1800" dirty="0">
                <a:latin typeface="Verdana" charset="0"/>
              </a:rPr>
              <a:t> = 0;</a:t>
            </a:r>
          </a:p>
          <a:p>
            <a:pPr eaLnBrk="1" hangingPunct="1">
              <a:buFont typeface="Wingdings" charset="0"/>
              <a:buNone/>
            </a:pPr>
            <a:r>
              <a:rPr lang="pt-BR" sz="1800" dirty="0" err="1">
                <a:solidFill>
                  <a:srgbClr val="0000FF"/>
                </a:solidFill>
                <a:latin typeface="Verdana" charset="0"/>
              </a:rPr>
              <a:t>while</a:t>
            </a:r>
            <a:r>
              <a:rPr lang="pt-BR" sz="1800" dirty="0">
                <a:latin typeface="Verdana" charset="0"/>
              </a:rPr>
              <a:t> ( </a:t>
            </a:r>
            <a:r>
              <a:rPr lang="pt-BR" sz="1800" dirty="0" err="1">
                <a:latin typeface="Verdana" charset="0"/>
              </a:rPr>
              <a:t>i</a:t>
            </a:r>
            <a:r>
              <a:rPr lang="pt-BR" sz="1800" dirty="0">
                <a:latin typeface="Verdana" charset="0"/>
              </a:rPr>
              <a:t> &lt; 100 )</a:t>
            </a:r>
          </a:p>
          <a:p>
            <a:pPr eaLnBrk="1" hangingPunct="1">
              <a:buFont typeface="Wingdings" charset="0"/>
              <a:buNone/>
            </a:pPr>
            <a:r>
              <a:rPr lang="pt-BR" sz="1800" dirty="0">
                <a:latin typeface="Verdana" charset="0"/>
              </a:rPr>
              <a:t>{</a:t>
            </a:r>
          </a:p>
          <a:p>
            <a:pPr eaLnBrk="1" hangingPunct="1">
              <a:buFont typeface="Wingdings" charset="0"/>
              <a:buNone/>
            </a:pPr>
            <a:r>
              <a:rPr lang="pt-BR" sz="1800" dirty="0">
                <a:latin typeface="Verdana" charset="0"/>
              </a:rPr>
              <a:t>    </a:t>
            </a:r>
            <a:r>
              <a:rPr lang="pt-BR" sz="1800" dirty="0" err="1">
                <a:latin typeface="Verdana" charset="0"/>
              </a:rPr>
              <a:t>document.write</a:t>
            </a:r>
            <a:r>
              <a:rPr lang="pt-BR" sz="1800" dirty="0">
                <a:latin typeface="Verdana" charset="0"/>
              </a:rPr>
              <a:t>( “Número: “ + </a:t>
            </a:r>
            <a:r>
              <a:rPr lang="pt-BR" sz="1800" dirty="0" err="1">
                <a:latin typeface="Verdana" charset="0"/>
              </a:rPr>
              <a:t>i</a:t>
            </a:r>
            <a:r>
              <a:rPr lang="pt-BR" sz="1800" dirty="0">
                <a:latin typeface="Verdana" charset="0"/>
              </a:rPr>
              <a:t> + “&lt;</a:t>
            </a:r>
            <a:r>
              <a:rPr lang="pt-BR" sz="1800" dirty="0" err="1">
                <a:latin typeface="Verdana" charset="0"/>
              </a:rPr>
              <a:t>br</a:t>
            </a:r>
            <a:r>
              <a:rPr lang="pt-BR" sz="1800" dirty="0">
                <a:latin typeface="Verdana" charset="0"/>
              </a:rPr>
              <a:t> /&gt;” );</a:t>
            </a:r>
          </a:p>
          <a:p>
            <a:pPr eaLnBrk="1" hangingPunct="1">
              <a:buFont typeface="Wingdings" charset="0"/>
              <a:buNone/>
            </a:pPr>
            <a:r>
              <a:rPr lang="pt-BR" sz="1800" dirty="0">
                <a:latin typeface="Verdana" charset="0"/>
              </a:rPr>
              <a:t>    </a:t>
            </a:r>
            <a:r>
              <a:rPr lang="pt-BR" sz="1800" dirty="0" err="1">
                <a:latin typeface="Verdana" charset="0"/>
              </a:rPr>
              <a:t>i</a:t>
            </a:r>
            <a:r>
              <a:rPr lang="pt-BR" sz="1800" dirty="0">
                <a:latin typeface="Verdana" charset="0"/>
              </a:rPr>
              <a:t>++;</a:t>
            </a:r>
          </a:p>
          <a:p>
            <a:pPr eaLnBrk="1" hangingPunct="1">
              <a:buFont typeface="Wingdings" charset="0"/>
              <a:buNone/>
            </a:pPr>
            <a:r>
              <a:rPr lang="pt-BR" sz="1800" dirty="0">
                <a:latin typeface="Verdana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713222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>
                <a:latin typeface="Arial" charset="0"/>
              </a:rPr>
              <a:t>do while</a:t>
            </a:r>
          </a:p>
        </p:txBody>
      </p:sp>
      <p:sp>
        <p:nvSpPr>
          <p:cNvPr id="3604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0496" y="575500"/>
            <a:ext cx="6139054" cy="39810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let</a:t>
            </a:r>
            <a:r>
              <a:rPr lang="pt-BR" sz="1800" dirty="0">
                <a:latin typeface="Verdana" panose="020B0604030504040204" pitchFamily="34" charset="0"/>
              </a:rPr>
              <a:t> </a:t>
            </a:r>
            <a:r>
              <a:rPr lang="pt-BR" sz="1800" dirty="0" err="1">
                <a:latin typeface="Verdana" panose="020B0604030504040204" pitchFamily="34" charset="0"/>
              </a:rPr>
              <a:t>i</a:t>
            </a:r>
            <a:r>
              <a:rPr lang="pt-BR" sz="1800" dirty="0">
                <a:latin typeface="Verdana" panose="020B0604030504040204" pitchFamily="34" charset="0"/>
              </a:rPr>
              <a:t> = 0;</a:t>
            </a:r>
          </a:p>
          <a:p>
            <a:pPr eaLnBrk="1" hangingPunct="1"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let</a:t>
            </a:r>
            <a:r>
              <a:rPr lang="pt-BR" sz="1800" dirty="0">
                <a:latin typeface="Verdana" panose="020B0604030504040204" pitchFamily="34" charset="0"/>
              </a:rPr>
              <a:t> frase = “”;</a:t>
            </a:r>
          </a:p>
          <a:p>
            <a:pPr eaLnBrk="1" hangingPunct="1">
              <a:buFont typeface="Wingdings" charset="0"/>
              <a:buNone/>
            </a:pPr>
            <a:r>
              <a:rPr lang="pt-BR" sz="1800" dirty="0">
                <a:solidFill>
                  <a:srgbClr val="0000FF"/>
                </a:solidFill>
                <a:latin typeface="Verdana" panose="020B0604030504040204" pitchFamily="34" charset="0"/>
              </a:rPr>
              <a:t>do</a:t>
            </a:r>
          </a:p>
          <a:p>
            <a:pPr eaLnBrk="1" hangingPunct="1"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{</a:t>
            </a:r>
          </a:p>
          <a:p>
            <a:pPr eaLnBrk="1" hangingPunct="1"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    frase += “Número: “ + </a:t>
            </a:r>
            <a:r>
              <a:rPr lang="pt-BR" sz="1800" dirty="0" err="1">
                <a:latin typeface="Verdana" panose="020B0604030504040204" pitchFamily="34" charset="0"/>
              </a:rPr>
              <a:t>i</a:t>
            </a:r>
            <a:r>
              <a:rPr lang="pt-BR" sz="1800" dirty="0">
                <a:latin typeface="Verdana" panose="020B0604030504040204" pitchFamily="34" charset="0"/>
              </a:rPr>
              <a:t> + “&lt;</a:t>
            </a:r>
            <a:r>
              <a:rPr lang="pt-BR" sz="1800" dirty="0" err="1">
                <a:latin typeface="Verdana" panose="020B0604030504040204" pitchFamily="34" charset="0"/>
              </a:rPr>
              <a:t>br</a:t>
            </a:r>
            <a:r>
              <a:rPr lang="pt-BR" sz="1800" dirty="0">
                <a:latin typeface="Verdana" panose="020B0604030504040204" pitchFamily="34" charset="0"/>
              </a:rPr>
              <a:t> /&gt;”;</a:t>
            </a:r>
          </a:p>
          <a:p>
            <a:pPr eaLnBrk="1" hangingPunct="1"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    </a:t>
            </a:r>
            <a:r>
              <a:rPr lang="pt-BR" sz="1800" dirty="0" err="1">
                <a:latin typeface="Verdana" panose="020B0604030504040204" pitchFamily="34" charset="0"/>
              </a:rPr>
              <a:t>i</a:t>
            </a:r>
            <a:r>
              <a:rPr lang="pt-BR" sz="1800" dirty="0">
                <a:latin typeface="Verdana" panose="020B0604030504040204" pitchFamily="34" charset="0"/>
              </a:rPr>
              <a:t>++;</a:t>
            </a:r>
          </a:p>
          <a:p>
            <a:pPr eaLnBrk="1" hangingPunct="1"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} </a:t>
            </a:r>
            <a:r>
              <a:rPr lang="pt-BR" sz="1800" dirty="0" err="1">
                <a:solidFill>
                  <a:srgbClr val="0000FF"/>
                </a:solidFill>
                <a:latin typeface="Verdana" panose="020B0604030504040204" pitchFamily="34" charset="0"/>
              </a:rPr>
              <a:t>while</a:t>
            </a:r>
            <a:r>
              <a:rPr lang="pt-BR" sz="1800" dirty="0">
                <a:latin typeface="Verdana" panose="020B0604030504040204" pitchFamily="34" charset="0"/>
              </a:rPr>
              <a:t> ( </a:t>
            </a:r>
            <a:r>
              <a:rPr lang="pt-BR" sz="1800" dirty="0" err="1">
                <a:latin typeface="Verdana" panose="020B0604030504040204" pitchFamily="34" charset="0"/>
              </a:rPr>
              <a:t>i</a:t>
            </a:r>
            <a:r>
              <a:rPr lang="pt-BR" sz="1800" dirty="0">
                <a:latin typeface="Verdana" panose="020B0604030504040204" pitchFamily="34" charset="0"/>
              </a:rPr>
              <a:t> &lt; 100 );</a:t>
            </a:r>
          </a:p>
          <a:p>
            <a:pPr eaLnBrk="1" hangingPunct="1">
              <a:buFont typeface="Wingdings" charset="0"/>
              <a:buNone/>
            </a:pPr>
            <a:endParaRPr lang="pt-BR" sz="1800" dirty="0">
              <a:latin typeface="Verdana" panose="020B0604030504040204" pitchFamily="34" charset="0"/>
            </a:endParaRPr>
          </a:p>
          <a:p>
            <a:pPr eaLnBrk="1" hangingPunct="1"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document.write</a:t>
            </a:r>
            <a:r>
              <a:rPr lang="pt-BR" sz="1800" dirty="0">
                <a:latin typeface="Verdana" panose="020B0604030504040204" pitchFamily="34" charset="0"/>
              </a:rPr>
              <a:t>(frase);</a:t>
            </a:r>
          </a:p>
        </p:txBody>
      </p:sp>
    </p:spTree>
    <p:extLst>
      <p:ext uri="{BB962C8B-B14F-4D97-AF65-F5344CB8AC3E}">
        <p14:creationId xmlns:p14="http://schemas.microsoft.com/office/powerpoint/2010/main" val="1763894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>
                <a:latin typeface="Arial" charset="0"/>
              </a:rPr>
              <a:t>for ... in</a:t>
            </a:r>
          </a:p>
        </p:txBody>
      </p:sp>
      <p:sp>
        <p:nvSpPr>
          <p:cNvPr id="3614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4144" y="575500"/>
            <a:ext cx="6125406" cy="398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const</a:t>
            </a:r>
            <a:r>
              <a:rPr lang="pt-BR" sz="1800" dirty="0">
                <a:latin typeface="Verdana" panose="020B0604030504040204" pitchFamily="34" charset="0"/>
              </a:rPr>
              <a:t> nomes = new </a:t>
            </a:r>
            <a:r>
              <a:rPr lang="pt-BR" sz="1800" dirty="0" err="1">
                <a:latin typeface="Verdana" panose="020B0604030504040204" pitchFamily="34" charset="0"/>
              </a:rPr>
              <a:t>Array</a:t>
            </a:r>
            <a:r>
              <a:rPr lang="pt-BR" sz="1800" dirty="0">
                <a:latin typeface="Verdana" panose="020B0604030504040204" pitchFamily="34" charset="0"/>
              </a:rPr>
              <a:t>( “Juca”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	, “Bia”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	, “Mário”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	, “Paula”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	, “Sérgio” );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let</a:t>
            </a:r>
            <a:r>
              <a:rPr lang="pt-BR" sz="1800" dirty="0">
                <a:latin typeface="Verdana" panose="020B0604030504040204" pitchFamily="34" charset="0"/>
              </a:rPr>
              <a:t> </a:t>
            </a:r>
            <a:r>
              <a:rPr lang="pt-BR" sz="1800" dirty="0" err="1">
                <a:latin typeface="Verdana" panose="020B0604030504040204" pitchFamily="34" charset="0"/>
              </a:rPr>
              <a:t>j</a:t>
            </a:r>
            <a:r>
              <a:rPr lang="pt-BR" sz="1800" dirty="0">
                <a:latin typeface="Verdana" panose="020B0604030504040204" pitchFamily="34" charset="0"/>
              </a:rPr>
              <a:t>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let</a:t>
            </a:r>
            <a:r>
              <a:rPr lang="pt-BR" sz="1800" dirty="0">
                <a:latin typeface="Verdana" panose="020B0604030504040204" pitchFamily="34" charset="0"/>
              </a:rPr>
              <a:t> frase = “”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>
                <a:solidFill>
                  <a:srgbClr val="0000FF"/>
                </a:solidFill>
                <a:latin typeface="Verdana" panose="020B0604030504040204" pitchFamily="34" charset="0"/>
              </a:rPr>
              <a:t>for</a:t>
            </a:r>
            <a:r>
              <a:rPr lang="pt-BR" sz="1800" dirty="0">
                <a:latin typeface="Verdana" panose="020B0604030504040204" pitchFamily="34" charset="0"/>
              </a:rPr>
              <a:t> ( </a:t>
            </a:r>
            <a:r>
              <a:rPr lang="pt-BR" sz="1800" dirty="0" err="1">
                <a:latin typeface="Verdana" panose="020B0604030504040204" pitchFamily="34" charset="0"/>
              </a:rPr>
              <a:t>j</a:t>
            </a:r>
            <a:r>
              <a:rPr lang="pt-BR" sz="1800" dirty="0">
                <a:latin typeface="Verdana" panose="020B0604030504040204" pitchFamily="34" charset="0"/>
              </a:rPr>
              <a:t> </a:t>
            </a:r>
            <a:r>
              <a:rPr lang="pt-BR" sz="1800" dirty="0">
                <a:solidFill>
                  <a:srgbClr val="0000FF"/>
                </a:solidFill>
                <a:latin typeface="Verdana" panose="020B0604030504040204" pitchFamily="34" charset="0"/>
              </a:rPr>
              <a:t>in</a:t>
            </a:r>
            <a:r>
              <a:rPr lang="pt-BR" sz="1800" dirty="0">
                <a:latin typeface="Verdana" panose="020B0604030504040204" pitchFamily="34" charset="0"/>
              </a:rPr>
              <a:t> nomes ) </a:t>
            </a: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// </a:t>
            </a:r>
            <a:r>
              <a:rPr lang="pt-BR" sz="1800" dirty="0" err="1">
                <a:solidFill>
                  <a:schemeClr val="bg2"/>
                </a:solidFill>
                <a:latin typeface="Verdana" panose="020B0604030504040204" pitchFamily="34" charset="0"/>
              </a:rPr>
              <a:t>j</a:t>
            </a: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 irá de 0 a 4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{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    frase += </a:t>
            </a:r>
            <a:r>
              <a:rPr lang="pt-BR" sz="1800" dirty="0" err="1">
                <a:latin typeface="Verdana" panose="020B0604030504040204" pitchFamily="34" charset="0"/>
              </a:rPr>
              <a:t>j</a:t>
            </a:r>
            <a:r>
              <a:rPr lang="pt-BR" sz="1800" dirty="0">
                <a:latin typeface="Verdana" panose="020B0604030504040204" pitchFamily="34" charset="0"/>
              </a:rPr>
              <a:t> + “&lt;</a:t>
            </a:r>
            <a:r>
              <a:rPr lang="pt-BR" sz="1800" dirty="0" err="1">
                <a:latin typeface="Verdana" panose="020B0604030504040204" pitchFamily="34" charset="0"/>
              </a:rPr>
              <a:t>br</a:t>
            </a:r>
            <a:r>
              <a:rPr lang="pt-BR" sz="1800" dirty="0">
                <a:latin typeface="Verdana" panose="020B0604030504040204" pitchFamily="34" charset="0"/>
              </a:rPr>
              <a:t> /&gt;”;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}</a:t>
            </a:r>
          </a:p>
          <a:p>
            <a:pPr>
              <a:lnSpc>
                <a:spcPct val="90000"/>
              </a:lnSpc>
              <a:buNone/>
            </a:pPr>
            <a:r>
              <a:rPr lang="pt-BR" sz="1800" dirty="0" err="1">
                <a:latin typeface="Verdana" panose="020B0604030504040204" pitchFamily="34" charset="0"/>
              </a:rPr>
              <a:t>document.write</a:t>
            </a:r>
            <a:r>
              <a:rPr lang="pt-BR" sz="1800" dirty="0">
                <a:latin typeface="Verdana" panose="020B0604030504040204" pitchFamily="34" charset="0"/>
              </a:rPr>
              <a:t>(frase);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pt-BR" sz="18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225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>
                <a:latin typeface="Arial" charset="0"/>
              </a:rPr>
              <a:t>for ... </a:t>
            </a:r>
            <a:r>
              <a:rPr lang="pt-BR" dirty="0" err="1">
                <a:latin typeface="Arial" charset="0"/>
              </a:rPr>
              <a:t>of</a:t>
            </a:r>
            <a:endParaRPr lang="pt-BR" dirty="0">
              <a:latin typeface="Arial" charset="0"/>
            </a:endParaRPr>
          </a:p>
        </p:txBody>
      </p:sp>
      <p:sp>
        <p:nvSpPr>
          <p:cNvPr id="3614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4144" y="575500"/>
            <a:ext cx="6125406" cy="398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Para objetos iterativos (</a:t>
            </a:r>
            <a:r>
              <a:rPr lang="pt-BR" sz="1800" dirty="0" err="1">
                <a:latin typeface="Verdana" panose="020B0604030504040204" pitchFamily="34" charset="0"/>
              </a:rPr>
              <a:t>object</a:t>
            </a:r>
            <a:r>
              <a:rPr lang="pt-BR" sz="1800" dirty="0">
                <a:latin typeface="Verdana" panose="020B0604030504040204" pitchFamily="34" charset="0"/>
              </a:rPr>
              <a:t>, </a:t>
            </a:r>
            <a:r>
              <a:rPr lang="pt-BR" sz="1800" dirty="0" err="1">
                <a:latin typeface="Verdana" panose="020B0604030504040204" pitchFamily="34" charset="0"/>
              </a:rPr>
              <a:t>map</a:t>
            </a:r>
            <a:r>
              <a:rPr lang="pt-BR" sz="1800" dirty="0">
                <a:latin typeface="Verdana" panose="020B0604030504040204" pitchFamily="34" charset="0"/>
              </a:rPr>
              <a:t>, set)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let</a:t>
            </a:r>
            <a:r>
              <a:rPr lang="pt-BR" sz="1800" dirty="0">
                <a:latin typeface="Verdana" panose="020B0604030504040204" pitchFamily="34" charset="0"/>
              </a:rPr>
              <a:t> pessoa = {nome: “Juca”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	, </a:t>
            </a:r>
            <a:r>
              <a:rPr lang="pt-BR" sz="1800" dirty="0" err="1">
                <a:latin typeface="Verdana" panose="020B0604030504040204" pitchFamily="34" charset="0"/>
              </a:rPr>
              <a:t>mae</a:t>
            </a:r>
            <a:r>
              <a:rPr lang="pt-BR" sz="1800" dirty="0">
                <a:latin typeface="Verdana" panose="020B0604030504040204" pitchFamily="34" charset="0"/>
              </a:rPr>
              <a:t>: “Bia”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	, pai: “Mário”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	, </a:t>
            </a:r>
            <a:r>
              <a:rPr lang="pt-BR" sz="1800" dirty="0" err="1">
                <a:latin typeface="Verdana" panose="020B0604030504040204" pitchFamily="34" charset="0"/>
              </a:rPr>
              <a:t>irmaos</a:t>
            </a:r>
            <a:r>
              <a:rPr lang="pt-BR" sz="1800" dirty="0">
                <a:latin typeface="Verdana" panose="020B0604030504040204" pitchFamily="34" charset="0"/>
              </a:rPr>
              <a:t>: [“Paula”, “Sérgio”] );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let</a:t>
            </a:r>
            <a:r>
              <a:rPr lang="pt-BR" sz="1800" dirty="0">
                <a:latin typeface="Verdana" panose="020B0604030504040204" pitchFamily="34" charset="0"/>
              </a:rPr>
              <a:t> j;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pt-BR" sz="18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let</a:t>
            </a:r>
            <a:r>
              <a:rPr lang="pt-BR" sz="1800" dirty="0">
                <a:latin typeface="Verdana" panose="020B0604030504040204" pitchFamily="34" charset="0"/>
              </a:rPr>
              <a:t> </a:t>
            </a:r>
            <a:r>
              <a:rPr lang="pt-BR" sz="1800" dirty="0" err="1">
                <a:latin typeface="Verdana" panose="020B0604030504040204" pitchFamily="34" charset="0"/>
              </a:rPr>
              <a:t>familia</a:t>
            </a:r>
            <a:endParaRPr lang="pt-BR" sz="18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>
                <a:solidFill>
                  <a:srgbClr val="0000FF"/>
                </a:solidFill>
                <a:latin typeface="Verdana" panose="020B0604030504040204" pitchFamily="34" charset="0"/>
              </a:rPr>
              <a:t>for</a:t>
            </a:r>
            <a:r>
              <a:rPr lang="pt-BR" sz="1800" dirty="0">
                <a:latin typeface="Verdana" panose="020B0604030504040204" pitchFamily="34" charset="0"/>
              </a:rPr>
              <a:t> ( </a:t>
            </a:r>
            <a:r>
              <a:rPr lang="pt-BR" sz="1800" dirty="0" err="1">
                <a:latin typeface="Verdana" panose="020B0604030504040204" pitchFamily="34" charset="0"/>
              </a:rPr>
              <a:t>j</a:t>
            </a:r>
            <a:r>
              <a:rPr lang="pt-BR" sz="1800" dirty="0">
                <a:latin typeface="Verdana" panose="020B0604030504040204" pitchFamily="34" charset="0"/>
              </a:rPr>
              <a:t> </a:t>
            </a:r>
            <a:r>
              <a:rPr lang="pt-BR" sz="1800" dirty="0" err="1">
                <a:solidFill>
                  <a:srgbClr val="0000FF"/>
                </a:solidFill>
                <a:latin typeface="Verdana" panose="020B0604030504040204" pitchFamily="34" charset="0"/>
              </a:rPr>
              <a:t>of</a:t>
            </a:r>
            <a:r>
              <a:rPr lang="pt-BR" sz="1800" dirty="0">
                <a:latin typeface="Verdana" panose="020B0604030504040204" pitchFamily="34" charset="0"/>
              </a:rPr>
              <a:t> nomes ) </a:t>
            </a: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// </a:t>
            </a:r>
            <a:r>
              <a:rPr lang="pt-BR" sz="1800" dirty="0" err="1">
                <a:solidFill>
                  <a:schemeClr val="bg2"/>
                </a:solidFill>
                <a:latin typeface="Verdana" panose="020B0604030504040204" pitchFamily="34" charset="0"/>
              </a:rPr>
              <a:t>j</a:t>
            </a: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 irá de 0 a 4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{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    </a:t>
            </a:r>
            <a:r>
              <a:rPr lang="pt-BR" sz="1800" dirty="0" err="1">
                <a:latin typeface="Verdana" panose="020B0604030504040204" pitchFamily="34" charset="0"/>
              </a:rPr>
              <a:t>familia</a:t>
            </a:r>
            <a:r>
              <a:rPr lang="pt-BR" sz="1800" dirty="0">
                <a:latin typeface="Verdana" panose="020B0604030504040204" pitchFamily="34" charset="0"/>
              </a:rPr>
              <a:t> += </a:t>
            </a:r>
            <a:r>
              <a:rPr lang="pt-BR" sz="1800" dirty="0" err="1">
                <a:latin typeface="Verdana" panose="020B0604030504040204" pitchFamily="34" charset="0"/>
              </a:rPr>
              <a:t>j</a:t>
            </a:r>
            <a:r>
              <a:rPr lang="pt-BR" sz="1800" dirty="0">
                <a:latin typeface="Verdana" panose="020B0604030504040204" pitchFamily="34" charset="0"/>
              </a:rPr>
              <a:t> + “&lt;</a:t>
            </a:r>
            <a:r>
              <a:rPr lang="pt-BR" sz="1800" dirty="0" err="1">
                <a:latin typeface="Verdana" panose="020B0604030504040204" pitchFamily="34" charset="0"/>
              </a:rPr>
              <a:t>br</a:t>
            </a:r>
            <a:r>
              <a:rPr lang="pt-BR" sz="1800" dirty="0">
                <a:latin typeface="Verdana" panose="020B0604030504040204" pitchFamily="34" charset="0"/>
              </a:rPr>
              <a:t> /&gt;”;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}</a:t>
            </a:r>
          </a:p>
          <a:p>
            <a:pPr>
              <a:lnSpc>
                <a:spcPct val="90000"/>
              </a:lnSpc>
              <a:buNone/>
            </a:pPr>
            <a:r>
              <a:rPr lang="pt-BR" sz="1800" dirty="0" err="1">
                <a:latin typeface="Verdana" panose="020B0604030504040204" pitchFamily="34" charset="0"/>
              </a:rPr>
              <a:t>document.write</a:t>
            </a:r>
            <a:r>
              <a:rPr lang="pt-BR" sz="1800" dirty="0">
                <a:latin typeface="Verdana" panose="020B0604030504040204" pitchFamily="34" charset="0"/>
              </a:rPr>
              <a:t>(</a:t>
            </a:r>
            <a:r>
              <a:rPr lang="pt-BR" sz="1800" dirty="0" err="1">
                <a:latin typeface="Verdana" panose="020B0604030504040204" pitchFamily="34" charset="0"/>
              </a:rPr>
              <a:t>familia</a:t>
            </a:r>
            <a:r>
              <a:rPr lang="pt-BR" sz="1800" dirty="0">
                <a:latin typeface="Verdana" panose="020B0604030504040204" pitchFamily="34" charset="0"/>
              </a:rPr>
              <a:t>);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pt-BR" sz="18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51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24</a:t>
            </a:fld>
            <a:endParaRPr lang="en">
              <a:solidFill>
                <a:srgbClr val="FFFFFF"/>
              </a:solidFill>
            </a:endParaRPr>
          </a:p>
        </p:txBody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234450" y="3944983"/>
            <a:ext cx="2046300" cy="61144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sz="1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EC48705-F721-1847-9659-2C79EF7B8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1" r="13951"/>
          <a:stretch/>
        </p:blipFill>
        <p:spPr bwMode="auto">
          <a:xfrm>
            <a:off x="2585477" y="0"/>
            <a:ext cx="655919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5">
            <a:extLst>
              <a:ext uri="{FF2B5EF4-FFF2-40B4-BE49-F238E27FC236}">
                <a16:creationId xmlns:a16="http://schemas.microsoft.com/office/drawing/2014/main" id="{B211BDFD-3047-4E4A-B3C2-D7D47B60F6D3}"/>
              </a:ext>
            </a:extLst>
          </p:cNvPr>
          <p:cNvSpPr/>
          <p:nvPr/>
        </p:nvSpPr>
        <p:spPr>
          <a:xfrm>
            <a:off x="2585477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136">
            <a:extLst>
              <a:ext uri="{FF2B5EF4-FFF2-40B4-BE49-F238E27FC236}">
                <a16:creationId xmlns:a16="http://schemas.microsoft.com/office/drawing/2014/main" id="{26017F5B-07FC-2B4E-824B-126843AE4723}"/>
              </a:ext>
            </a:extLst>
          </p:cNvPr>
          <p:cNvSpPr txBox="1">
            <a:spLocks/>
          </p:cNvSpPr>
          <p:nvPr/>
        </p:nvSpPr>
        <p:spPr>
          <a:xfrm>
            <a:off x="277099" y="284200"/>
            <a:ext cx="2308378" cy="367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ct val="100000"/>
              <a:buFont typeface="Nunito Sans"/>
              <a:buNone/>
              <a:defRPr sz="2400" b="0" i="0" u="none" strike="noStrike" cap="none">
                <a:solidFill>
                  <a:srgbClr val="00719B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buClr>
                <a:srgbClr val="F67031"/>
              </a:buClr>
              <a:buSzPct val="100000"/>
              <a:buFont typeface="Nunito Sans"/>
              <a:buNone/>
              <a:defRPr sz="2400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buClr>
                <a:srgbClr val="F67031"/>
              </a:buClr>
              <a:buSzPct val="100000"/>
              <a:buFont typeface="Nunito Sans"/>
              <a:buNone/>
              <a:defRPr sz="2400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buClr>
                <a:srgbClr val="F67031"/>
              </a:buClr>
              <a:buSzPct val="100000"/>
              <a:buFont typeface="Nunito Sans"/>
              <a:buNone/>
              <a:defRPr sz="2400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buClr>
                <a:srgbClr val="F67031"/>
              </a:buClr>
              <a:buSzPct val="100000"/>
              <a:buFont typeface="Nunito Sans"/>
              <a:buNone/>
              <a:defRPr sz="2400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buClr>
                <a:srgbClr val="F67031"/>
              </a:buClr>
              <a:buSzPct val="100000"/>
              <a:buFont typeface="Nunito Sans"/>
              <a:buNone/>
              <a:defRPr sz="2400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buClr>
                <a:srgbClr val="F67031"/>
              </a:buClr>
              <a:buSzPct val="100000"/>
              <a:buFont typeface="Nunito Sans"/>
              <a:buNone/>
              <a:defRPr sz="2400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buClr>
                <a:srgbClr val="F67031"/>
              </a:buClr>
              <a:buSzPct val="100000"/>
              <a:buFont typeface="Nunito Sans"/>
              <a:buNone/>
              <a:defRPr sz="2400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buClr>
                <a:srgbClr val="F67031"/>
              </a:buClr>
              <a:buSzPct val="100000"/>
              <a:buFont typeface="Nunito Sans"/>
              <a:buNone/>
              <a:defRPr sz="2400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" sz="4800" b="1" dirty="0">
                <a:solidFill>
                  <a:schemeClr val="tx1"/>
                </a:solidFill>
              </a:rPr>
              <a:t>3.</a:t>
            </a:r>
          </a:p>
          <a:p>
            <a:r>
              <a:rPr lang="en" sz="1800" dirty="0">
                <a:solidFill>
                  <a:schemeClr val="tx1"/>
                </a:solidFill>
              </a:rPr>
              <a:t>CARACTERÍSTICAS DA LINGUAGEM</a:t>
            </a:r>
          </a:p>
        </p:txBody>
      </p:sp>
    </p:spTree>
    <p:extLst>
      <p:ext uri="{BB962C8B-B14F-4D97-AF65-F5344CB8AC3E}">
        <p14:creationId xmlns:p14="http://schemas.microsoft.com/office/powerpoint/2010/main" val="3905094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234449" y="575500"/>
            <a:ext cx="2194851" cy="398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err="1"/>
              <a:t>Características</a:t>
            </a:r>
            <a:r>
              <a:rPr lang="en" dirty="0"/>
              <a:t> da </a:t>
            </a:r>
            <a:r>
              <a:rPr lang="en" dirty="0" err="1"/>
              <a:t>Linguagem</a:t>
            </a:r>
            <a:endParaRPr lang="en" dirty="0"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25</a:t>
            </a:fld>
            <a:endParaRPr lang="en"/>
          </a:p>
        </p:txBody>
      </p:sp>
      <p:sp>
        <p:nvSpPr>
          <p:cNvPr id="116" name="Shape 116"/>
          <p:cNvSpPr txBox="1">
            <a:spLocks noGrp="1"/>
          </p:cNvSpPr>
          <p:nvPr>
            <p:ph type="body" idx="2"/>
          </p:nvPr>
        </p:nvSpPr>
        <p:spPr>
          <a:xfrm>
            <a:off x="2784143" y="259307"/>
            <a:ext cx="6125408" cy="449054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85750" indent="-285750">
              <a:spcAft>
                <a:spcPts val="1000"/>
              </a:spcAft>
            </a:pPr>
            <a:r>
              <a:rPr lang="en" dirty="0" err="1"/>
              <a:t>Linguagem</a:t>
            </a:r>
            <a:r>
              <a:rPr lang="en" dirty="0"/>
              <a:t> </a:t>
            </a:r>
            <a:r>
              <a:rPr lang="en" dirty="0" err="1"/>
              <a:t>Javascript</a:t>
            </a:r>
            <a:r>
              <a:rPr lang="en" dirty="0"/>
              <a:t> </a:t>
            </a:r>
            <a:r>
              <a:rPr lang="en" dirty="0" err="1"/>
              <a:t>é</a:t>
            </a:r>
            <a:r>
              <a:rPr lang="en" dirty="0"/>
              <a:t> </a:t>
            </a:r>
            <a:r>
              <a:rPr lang="en" b="1" dirty="0" err="1"/>
              <a:t>interpretada</a:t>
            </a:r>
            <a:endParaRPr lang="en" sz="2000" b="1" dirty="0"/>
          </a:p>
          <a:p>
            <a:pPr marL="285750" indent="-285750">
              <a:spcAft>
                <a:spcPts val="1000"/>
              </a:spcAft>
            </a:pPr>
            <a:r>
              <a:rPr lang="en" dirty="0" err="1"/>
              <a:t>Suporte</a:t>
            </a:r>
            <a:r>
              <a:rPr lang="en" dirty="0"/>
              <a:t> a </a:t>
            </a:r>
            <a:r>
              <a:rPr lang="en" dirty="0" err="1"/>
              <a:t>orientação</a:t>
            </a:r>
            <a:r>
              <a:rPr lang="en" dirty="0"/>
              <a:t> a </a:t>
            </a:r>
            <a:r>
              <a:rPr lang="en" dirty="0" err="1"/>
              <a:t>objetos</a:t>
            </a:r>
            <a:r>
              <a:rPr lang="en" dirty="0"/>
              <a:t> </a:t>
            </a:r>
            <a:r>
              <a:rPr lang="en" dirty="0" err="1"/>
              <a:t>baseada</a:t>
            </a:r>
            <a:r>
              <a:rPr lang="en" dirty="0"/>
              <a:t> </a:t>
            </a:r>
            <a:r>
              <a:rPr lang="en" dirty="0" err="1"/>
              <a:t>em</a:t>
            </a:r>
            <a:r>
              <a:rPr lang="en" dirty="0"/>
              <a:t> </a:t>
            </a:r>
            <a:r>
              <a:rPr lang="en" dirty="0" err="1"/>
              <a:t>protótipos</a:t>
            </a:r>
            <a:r>
              <a:rPr lang="en" dirty="0"/>
              <a:t>, </a:t>
            </a:r>
            <a:r>
              <a:rPr lang="en" dirty="0" err="1"/>
              <a:t>não</a:t>
            </a:r>
            <a:r>
              <a:rPr lang="en" dirty="0"/>
              <a:t> </a:t>
            </a:r>
            <a:r>
              <a:rPr lang="en" dirty="0" err="1"/>
              <a:t>possuindo</a:t>
            </a:r>
            <a:r>
              <a:rPr lang="en" dirty="0"/>
              <a:t> classes </a:t>
            </a:r>
            <a:r>
              <a:rPr lang="en" dirty="0" err="1"/>
              <a:t>nas</a:t>
            </a:r>
            <a:r>
              <a:rPr lang="en" dirty="0"/>
              <a:t> </a:t>
            </a:r>
            <a:r>
              <a:rPr lang="en" dirty="0" err="1"/>
              <a:t>versões</a:t>
            </a:r>
            <a:r>
              <a:rPr lang="en" dirty="0"/>
              <a:t> </a:t>
            </a:r>
            <a:r>
              <a:rPr lang="en" dirty="0" err="1"/>
              <a:t>iniciais</a:t>
            </a:r>
            <a:r>
              <a:rPr lang="en" dirty="0"/>
              <a:t> </a:t>
            </a:r>
            <a:r>
              <a:rPr lang="en" sz="2000" i="1" dirty="0"/>
              <a:t>(</a:t>
            </a:r>
            <a:r>
              <a:rPr lang="en" sz="2000" i="1" dirty="0" err="1"/>
              <a:t>introduzido</a:t>
            </a:r>
            <a:r>
              <a:rPr lang="en" sz="2000" i="1" dirty="0"/>
              <a:t> </a:t>
            </a:r>
            <a:r>
              <a:rPr lang="en" sz="2000" i="1" dirty="0" err="1"/>
              <a:t>na</a:t>
            </a:r>
            <a:r>
              <a:rPr lang="en" sz="2000" i="1" dirty="0"/>
              <a:t> </a:t>
            </a:r>
            <a:r>
              <a:rPr lang="en" sz="2000" i="1" dirty="0" err="1"/>
              <a:t>versão</a:t>
            </a:r>
            <a:r>
              <a:rPr lang="en" sz="2000" i="1" dirty="0"/>
              <a:t> ECMAScript 2015)</a:t>
            </a:r>
          </a:p>
          <a:p>
            <a:pPr marL="285750" indent="-285750">
              <a:spcAft>
                <a:spcPts val="1000"/>
              </a:spcAft>
            </a:pPr>
            <a:r>
              <a:rPr lang="en" dirty="0" err="1"/>
              <a:t>Linguagem</a:t>
            </a:r>
            <a:r>
              <a:rPr lang="en" dirty="0"/>
              <a:t> </a:t>
            </a:r>
            <a:r>
              <a:rPr lang="en" dirty="0" err="1"/>
              <a:t>possui</a:t>
            </a:r>
            <a:r>
              <a:rPr lang="en" dirty="0"/>
              <a:t> </a:t>
            </a:r>
            <a:r>
              <a:rPr lang="en" b="1" dirty="0" err="1"/>
              <a:t>tipagem</a:t>
            </a:r>
            <a:r>
              <a:rPr lang="en" b="1" dirty="0"/>
              <a:t> </a:t>
            </a:r>
            <a:r>
              <a:rPr lang="en" b="1" dirty="0" err="1"/>
              <a:t>fraca</a:t>
            </a:r>
            <a:r>
              <a:rPr lang="en" dirty="0"/>
              <a:t> e </a:t>
            </a:r>
            <a:r>
              <a:rPr lang="en" b="1" dirty="0" err="1"/>
              <a:t>dinâmica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1819290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234449" y="575500"/>
            <a:ext cx="2194851" cy="398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err="1"/>
              <a:t>Características</a:t>
            </a:r>
            <a:r>
              <a:rPr lang="en" dirty="0"/>
              <a:t> da </a:t>
            </a:r>
            <a:r>
              <a:rPr lang="en" dirty="0" err="1"/>
              <a:t>Linguagem</a:t>
            </a:r>
            <a:endParaRPr lang="en" dirty="0"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26</a:t>
            </a:fld>
            <a:endParaRPr lang="en"/>
          </a:p>
        </p:txBody>
      </p:sp>
      <p:sp>
        <p:nvSpPr>
          <p:cNvPr id="116" name="Shape 116"/>
          <p:cNvSpPr txBox="1">
            <a:spLocks noGrp="1"/>
          </p:cNvSpPr>
          <p:nvPr>
            <p:ph type="body" idx="2"/>
          </p:nvPr>
        </p:nvSpPr>
        <p:spPr>
          <a:xfrm>
            <a:off x="2784143" y="259307"/>
            <a:ext cx="6125408" cy="449054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85750" indent="-285750">
              <a:spcAft>
                <a:spcPts val="1000"/>
              </a:spcAft>
            </a:pPr>
            <a:r>
              <a:rPr lang="en" b="1" dirty="0" err="1"/>
              <a:t>Funções</a:t>
            </a:r>
            <a:r>
              <a:rPr lang="en" b="1" dirty="0"/>
              <a:t> </a:t>
            </a:r>
            <a:r>
              <a:rPr lang="en" b="1" dirty="0" err="1"/>
              <a:t>são</a:t>
            </a:r>
            <a:r>
              <a:rPr lang="en" b="1" dirty="0"/>
              <a:t> </a:t>
            </a:r>
            <a:r>
              <a:rPr lang="en" b="1" dirty="0" err="1"/>
              <a:t>objetos</a:t>
            </a:r>
            <a:r>
              <a:rPr lang="en" b="1" dirty="0"/>
              <a:t> de </a:t>
            </a:r>
            <a:r>
              <a:rPr lang="en" b="1" dirty="0" err="1"/>
              <a:t>primeira</a:t>
            </a:r>
            <a:r>
              <a:rPr lang="en" b="1" dirty="0"/>
              <a:t> </a:t>
            </a:r>
            <a:r>
              <a:rPr lang="en" b="1" dirty="0" err="1"/>
              <a:t>ordem</a:t>
            </a:r>
            <a:endParaRPr lang="en" b="1" dirty="0"/>
          </a:p>
          <a:p>
            <a:pPr marL="285750" indent="-285750">
              <a:spcAft>
                <a:spcPts val="1000"/>
              </a:spcAft>
            </a:pPr>
            <a:r>
              <a:rPr lang="en" dirty="0"/>
              <a:t>A </a:t>
            </a:r>
            <a:r>
              <a:rPr lang="en" dirty="0" err="1"/>
              <a:t>linguagem</a:t>
            </a:r>
            <a:r>
              <a:rPr lang="en" dirty="0"/>
              <a:t> </a:t>
            </a:r>
            <a:r>
              <a:rPr lang="en" dirty="0" err="1"/>
              <a:t>não</a:t>
            </a:r>
            <a:r>
              <a:rPr lang="en" dirty="0"/>
              <a:t> </a:t>
            </a:r>
            <a:r>
              <a:rPr lang="en" dirty="0" err="1"/>
              <a:t>apresenta</a:t>
            </a:r>
            <a:r>
              <a:rPr lang="en" dirty="0"/>
              <a:t> </a:t>
            </a:r>
            <a:r>
              <a:rPr lang="en" dirty="0" err="1"/>
              <a:t>suporte</a:t>
            </a:r>
            <a:r>
              <a:rPr lang="en" dirty="0"/>
              <a:t> a </a:t>
            </a:r>
            <a:r>
              <a:rPr lang="en" b="1" dirty="0" err="1"/>
              <a:t>programação</a:t>
            </a:r>
            <a:r>
              <a:rPr lang="en" b="1" dirty="0"/>
              <a:t> multi-thread</a:t>
            </a:r>
          </a:p>
        </p:txBody>
      </p:sp>
    </p:spTree>
    <p:extLst>
      <p:ext uri="{BB962C8B-B14F-4D97-AF65-F5344CB8AC3E}">
        <p14:creationId xmlns:p14="http://schemas.microsoft.com/office/powerpoint/2010/main" val="374612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EA3FEE-97C5-9E47-834B-0AAFA5C3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Funções – objetos de primeira ordem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79E97B6-B45C-3F41-9246-06370D1E8C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err="1"/>
              <a:t>Possuem</a:t>
            </a:r>
            <a:r>
              <a:rPr lang="en-US" sz="2800" dirty="0"/>
              <a:t> </a:t>
            </a:r>
            <a:r>
              <a:rPr lang="en-US" sz="2800" dirty="0" err="1"/>
              <a:t>certas</a:t>
            </a:r>
            <a:r>
              <a:rPr lang="en-US" sz="2800" dirty="0"/>
              <a:t> </a:t>
            </a:r>
            <a:r>
              <a:rPr lang="en-US" sz="2800" dirty="0" err="1"/>
              <a:t>capacidades</a:t>
            </a:r>
            <a:r>
              <a:rPr lang="en-US" sz="2800" dirty="0"/>
              <a:t>: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6DBDDD-1D0E-5E48-AB5D-FCA8592C16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8E93685-5062-584A-834A-75F71E81769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225425" lvl="1" indent="-225425"/>
            <a:r>
              <a:rPr lang="en-US" sz="1800" dirty="0" err="1"/>
              <a:t>podem</a:t>
            </a:r>
            <a:r>
              <a:rPr lang="en-US" sz="1800" dirty="0"/>
              <a:t> ser </a:t>
            </a:r>
            <a:r>
              <a:rPr lang="en-US" sz="1800" dirty="0" err="1"/>
              <a:t>criados</a:t>
            </a:r>
            <a:r>
              <a:rPr lang="en-US" sz="1800" dirty="0"/>
              <a:t> por </a:t>
            </a:r>
            <a:r>
              <a:rPr lang="en-US" sz="1800" dirty="0" err="1"/>
              <a:t>meio</a:t>
            </a:r>
            <a:r>
              <a:rPr lang="en-US" sz="1800" dirty="0"/>
              <a:t> de </a:t>
            </a:r>
            <a:r>
              <a:rPr lang="en-US" sz="1800" dirty="0" err="1"/>
              <a:t>literais</a:t>
            </a:r>
            <a:endParaRPr lang="en-US" sz="1800" dirty="0"/>
          </a:p>
          <a:p>
            <a:pPr marL="225425" lvl="1" indent="-225425"/>
            <a:r>
              <a:rPr lang="en-US" sz="1800" dirty="0" err="1"/>
              <a:t>podem</a:t>
            </a:r>
            <a:r>
              <a:rPr lang="en-US" sz="1800" dirty="0"/>
              <a:t> ser </a:t>
            </a:r>
            <a:r>
              <a:rPr lang="en-US" sz="1800" dirty="0" err="1"/>
              <a:t>atribuídos</a:t>
            </a:r>
            <a:r>
              <a:rPr lang="en-US" sz="1800" dirty="0"/>
              <a:t> a </a:t>
            </a:r>
            <a:r>
              <a:rPr lang="en-US" sz="1800" dirty="0" err="1"/>
              <a:t>letiáveis</a:t>
            </a:r>
            <a:r>
              <a:rPr lang="en-US" sz="1800" dirty="0"/>
              <a:t>, entradas de arrays e </a:t>
            </a:r>
            <a:r>
              <a:rPr lang="en-US" sz="1800" dirty="0" err="1"/>
              <a:t>propriedades</a:t>
            </a:r>
            <a:r>
              <a:rPr lang="en-US" sz="1800" dirty="0"/>
              <a:t> de outros </a:t>
            </a:r>
            <a:r>
              <a:rPr lang="en-US" sz="1800" dirty="0" err="1"/>
              <a:t>objetos</a:t>
            </a:r>
            <a:endParaRPr lang="en-US" sz="1800" dirty="0"/>
          </a:p>
          <a:p>
            <a:pPr marL="225425" lvl="1" indent="-225425"/>
            <a:r>
              <a:rPr lang="en-US" sz="1800" dirty="0" err="1"/>
              <a:t>podem</a:t>
            </a:r>
            <a:r>
              <a:rPr lang="en-US" sz="1800" dirty="0"/>
              <a:t> ser </a:t>
            </a:r>
            <a:r>
              <a:rPr lang="en-US" sz="1800" dirty="0" err="1"/>
              <a:t>transmitidos</a:t>
            </a:r>
            <a:r>
              <a:rPr lang="en-US" sz="1800" dirty="0"/>
              <a:t>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argumentos</a:t>
            </a:r>
            <a:r>
              <a:rPr lang="en-US" sz="1800" dirty="0"/>
              <a:t> para </a:t>
            </a:r>
            <a:r>
              <a:rPr lang="en-US" sz="1800" dirty="0" err="1"/>
              <a:t>funções</a:t>
            </a:r>
            <a:endParaRPr lang="en-US" sz="1800" dirty="0"/>
          </a:p>
          <a:p>
            <a:pPr marL="225425" lvl="1" indent="-225425"/>
            <a:r>
              <a:rPr lang="en-US" sz="1800" dirty="0" err="1"/>
              <a:t>podem</a:t>
            </a:r>
            <a:r>
              <a:rPr lang="en-US" sz="1800" dirty="0"/>
              <a:t> ser </a:t>
            </a:r>
            <a:r>
              <a:rPr lang="en-US" sz="1800" dirty="0" err="1"/>
              <a:t>retornados</a:t>
            </a:r>
            <a:r>
              <a:rPr lang="en-US" sz="1800" dirty="0"/>
              <a:t>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valores</a:t>
            </a:r>
            <a:r>
              <a:rPr lang="en-US" sz="1800" dirty="0"/>
              <a:t> a </a:t>
            </a:r>
            <a:r>
              <a:rPr lang="en-US" sz="1800" dirty="0" err="1"/>
              <a:t>partir</a:t>
            </a:r>
            <a:r>
              <a:rPr lang="en-US" sz="1800" dirty="0"/>
              <a:t> de </a:t>
            </a:r>
            <a:r>
              <a:rPr lang="en-US" sz="1800" dirty="0" err="1"/>
              <a:t>funções</a:t>
            </a:r>
            <a:endParaRPr lang="en-US" sz="1800" dirty="0"/>
          </a:p>
          <a:p>
            <a:pPr marL="225425" lvl="1" indent="-225425"/>
            <a:r>
              <a:rPr lang="en-US" sz="1800" dirty="0" err="1"/>
              <a:t>podem</a:t>
            </a:r>
            <a:r>
              <a:rPr lang="en-US" sz="1800" dirty="0"/>
              <a:t> </a:t>
            </a:r>
            <a:r>
              <a:rPr lang="en-US" sz="1800" dirty="0" err="1"/>
              <a:t>contar</a:t>
            </a:r>
            <a:r>
              <a:rPr lang="en-US" sz="1800" dirty="0"/>
              <a:t> com </a:t>
            </a:r>
            <a:r>
              <a:rPr lang="en-US" sz="1800" dirty="0" err="1"/>
              <a:t>propriedades</a:t>
            </a:r>
            <a:r>
              <a:rPr lang="en-US" sz="1800" dirty="0"/>
              <a:t> que </a:t>
            </a:r>
            <a:r>
              <a:rPr lang="en-US" sz="1800" dirty="0" err="1"/>
              <a:t>podem</a:t>
            </a:r>
            <a:r>
              <a:rPr lang="en-US" sz="1800" dirty="0"/>
              <a:t> ser </a:t>
            </a:r>
            <a:r>
              <a:rPr lang="en-US" sz="1800" dirty="0" err="1"/>
              <a:t>criadas</a:t>
            </a:r>
            <a:r>
              <a:rPr lang="en-US" sz="1800" dirty="0"/>
              <a:t> e </a:t>
            </a:r>
            <a:r>
              <a:rPr lang="en-US" sz="1800" dirty="0" err="1"/>
              <a:t>atribuídas</a:t>
            </a:r>
            <a:r>
              <a:rPr lang="en-US" sz="1800" dirty="0"/>
              <a:t> </a:t>
            </a:r>
            <a:r>
              <a:rPr lang="en-US" sz="1800" dirty="0" err="1"/>
              <a:t>dinamicamente</a:t>
            </a:r>
            <a:endParaRPr lang="en-US" sz="1800" dirty="0"/>
          </a:p>
          <a:p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712764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:a16="http://schemas.microsoft.com/office/drawing/2014/main" id="{B1AC32D2-BBEC-074A-9D5D-141901539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674" y="0"/>
            <a:ext cx="6536326" cy="5143450"/>
          </a:xfrm>
          <a:prstGeom prst="rect">
            <a:avLst/>
          </a:prstGeom>
        </p:spPr>
      </p:pic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277099" y="284200"/>
            <a:ext cx="2139529" cy="3678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 dirty="0"/>
              <a:t>4.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200" dirty="0" err="1"/>
              <a:t>Tipos</a:t>
            </a:r>
            <a:endParaRPr lang="en" sz="2200" dirty="0"/>
          </a:p>
        </p:txBody>
      </p:sp>
      <p:sp>
        <p:nvSpPr>
          <p:cNvPr id="137" name="Shape 137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/>
              <a:t>Number, bool, String, </a:t>
            </a:r>
            <a:r>
              <a:rPr lang="pt-BR" dirty="0" err="1"/>
              <a:t>Undefined</a:t>
            </a:r>
            <a:r>
              <a:rPr lang="pt-BR" dirty="0"/>
              <a:t>, </a:t>
            </a:r>
            <a:r>
              <a:rPr lang="pt-BR" dirty="0" err="1"/>
              <a:t>Null</a:t>
            </a:r>
            <a:r>
              <a:rPr lang="pt-BR" dirty="0"/>
              <a:t>, Date, </a:t>
            </a:r>
            <a:r>
              <a:rPr lang="pt-BR" dirty="0" err="1"/>
              <a:t>Arrays</a:t>
            </a:r>
            <a:r>
              <a:rPr lang="pt-BR" dirty="0"/>
              <a:t>, </a:t>
            </a:r>
            <a:r>
              <a:rPr lang="pt-BR" dirty="0" err="1"/>
              <a:t>Objects</a:t>
            </a:r>
            <a:endParaRPr lang="en" dirty="0"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28</a:t>
            </a:fld>
            <a:endParaRPr lang="en"/>
          </a:p>
        </p:txBody>
      </p:sp>
      <p:pic>
        <p:nvPicPr>
          <p:cNvPr id="3" name="Imagem 2" descr="Texto, Logotipo&#10;&#10;Descrição gerada automaticamente">
            <a:extLst>
              <a:ext uri="{FF2B5EF4-FFF2-40B4-BE49-F238E27FC236}">
                <a16:creationId xmlns:a16="http://schemas.microsoft.com/office/drawing/2014/main" id="{0765A146-EF3E-094B-BF86-5A8DFCC1D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675" y="1463040"/>
            <a:ext cx="3672573" cy="2520010"/>
          </a:xfrm>
          <a:prstGeom prst="rect">
            <a:avLst/>
          </a:prstGeom>
        </p:spPr>
      </p:pic>
      <p:pic>
        <p:nvPicPr>
          <p:cNvPr id="7" name="Imagem 6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7FF0B531-D200-1F4D-81FD-4689528D2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380" y="2155371"/>
            <a:ext cx="3058450" cy="2925474"/>
          </a:xfrm>
          <a:prstGeom prst="rect">
            <a:avLst/>
          </a:prstGeom>
        </p:spPr>
      </p:pic>
      <p:sp>
        <p:nvSpPr>
          <p:cNvPr id="11" name="Shape 15">
            <a:extLst>
              <a:ext uri="{FF2B5EF4-FFF2-40B4-BE49-F238E27FC236}">
                <a16:creationId xmlns:a16="http://schemas.microsoft.com/office/drawing/2014/main" id="{A1EF5368-1204-DD4E-95B5-6C8B1E726CD9}"/>
              </a:ext>
            </a:extLst>
          </p:cNvPr>
          <p:cNvSpPr/>
          <p:nvPr/>
        </p:nvSpPr>
        <p:spPr>
          <a:xfrm>
            <a:off x="2585477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217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6651C-9328-9A4B-A341-5883E223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Números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CE412A-97C9-2341-8146-90AC4CFD4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143691"/>
            <a:ext cx="5596200" cy="760153"/>
          </a:xfrm>
        </p:spPr>
        <p:txBody>
          <a:bodyPr/>
          <a:lstStyle/>
          <a:p>
            <a:r>
              <a:rPr lang="pt-BR" dirty="0"/>
              <a:t>Cuidado com números em JS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77264AD-3ACB-5147-8C45-A309BA7369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40899D3-D130-9F4B-A9A8-60AB8157D38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090625" y="1018902"/>
            <a:ext cx="5596200" cy="3827417"/>
          </a:xfrm>
        </p:spPr>
        <p:txBody>
          <a:bodyPr/>
          <a:lstStyle/>
          <a:p>
            <a:pPr marL="361950" indent="-361950"/>
            <a:r>
              <a:rPr lang="pt-BR" sz="2200" dirty="0"/>
              <a:t>IEEE-754 (Standard for Floating-Point)</a:t>
            </a:r>
          </a:p>
          <a:p>
            <a:pPr marL="361950" indent="-361950"/>
            <a:r>
              <a:rPr lang="pt-BR" sz="2200" dirty="0"/>
              <a:t>Binary64 ou Double </a:t>
            </a:r>
            <a:r>
              <a:rPr lang="pt-BR" sz="2200" dirty="0" err="1"/>
              <a:t>Precision</a:t>
            </a:r>
            <a:endParaRPr lang="pt-BR" sz="2200" dirty="0"/>
          </a:p>
          <a:p>
            <a:pPr marL="361950" indent="-361950"/>
            <a:r>
              <a:rPr lang="pt-BR" sz="2200" b="1" dirty="0"/>
              <a:t>Cuidado com as exceções!!!</a:t>
            </a:r>
          </a:p>
          <a:p>
            <a:pPr marL="361950" indent="-361950"/>
            <a:endParaRPr lang="pt-BR" sz="1000" b="1" dirty="0"/>
          </a:p>
          <a:p>
            <a:pPr>
              <a:buNone/>
            </a:pPr>
            <a:r>
              <a:rPr lang="pt-BR" sz="2200" b="1" dirty="0"/>
              <a:t>&gt; 0.1 + 0.2</a:t>
            </a:r>
          </a:p>
          <a:p>
            <a:pPr>
              <a:spcAft>
                <a:spcPts val="600"/>
              </a:spcAft>
              <a:buNone/>
            </a:pPr>
            <a:r>
              <a:rPr lang="pt-BR" sz="2200" b="1" dirty="0"/>
              <a:t>0.30000000000000004</a:t>
            </a:r>
          </a:p>
          <a:p>
            <a:pPr>
              <a:buNone/>
            </a:pPr>
            <a:r>
              <a:rPr lang="pt-BR" sz="2200" b="1" dirty="0"/>
              <a:t>&gt; 3/0</a:t>
            </a:r>
          </a:p>
          <a:p>
            <a:pPr>
              <a:spcAft>
                <a:spcPts val="600"/>
              </a:spcAft>
              <a:buNone/>
            </a:pPr>
            <a:r>
              <a:rPr lang="pt-BR" sz="2200" b="1" dirty="0" err="1"/>
              <a:t>Infinity</a:t>
            </a:r>
            <a:endParaRPr lang="pt-BR" sz="2200" b="1" dirty="0"/>
          </a:p>
          <a:p>
            <a:pPr>
              <a:buNone/>
            </a:pPr>
            <a:r>
              <a:rPr lang="pt-BR" sz="2200" b="1" dirty="0"/>
              <a:t>&gt;“</a:t>
            </a:r>
            <a:r>
              <a:rPr lang="pt-BR" sz="2200" b="1" dirty="0" err="1"/>
              <a:t>AgileCode</a:t>
            </a:r>
            <a:r>
              <a:rPr lang="pt-BR" sz="2200" b="1" dirty="0"/>
              <a:t>” * 10;</a:t>
            </a:r>
          </a:p>
          <a:p>
            <a:pPr>
              <a:buNone/>
            </a:pPr>
            <a:r>
              <a:rPr lang="pt-BR" sz="2200" b="1" dirty="0" err="1"/>
              <a:t>NaN</a:t>
            </a:r>
            <a:endParaRPr lang="pt-BR" sz="2200" b="1" dirty="0"/>
          </a:p>
        </p:txBody>
      </p:sp>
    </p:spTree>
    <p:extLst>
      <p:ext uri="{BB962C8B-B14F-4D97-AF65-F5344CB8AC3E}">
        <p14:creationId xmlns:p14="http://schemas.microsoft.com/office/powerpoint/2010/main" val="1503064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:a16="http://schemas.microsoft.com/office/drawing/2014/main" id="{B1AC32D2-BBEC-074A-9D5D-141901539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674" y="0"/>
            <a:ext cx="6536326" cy="5143450"/>
          </a:xfrm>
          <a:prstGeom prst="rect">
            <a:avLst/>
          </a:prstGeom>
        </p:spPr>
      </p:pic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277099" y="284200"/>
            <a:ext cx="2139529" cy="3678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 dirty="0"/>
              <a:t>1.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200" dirty="0"/>
              <a:t>INTRODUÇÃO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</a:t>
            </a:fld>
            <a:endParaRPr lang="en"/>
          </a:p>
        </p:txBody>
      </p:sp>
      <p:pic>
        <p:nvPicPr>
          <p:cNvPr id="3" name="Imagem 2" descr="Texto, Logotipo&#10;&#10;Descrição gerada automaticamente">
            <a:extLst>
              <a:ext uri="{FF2B5EF4-FFF2-40B4-BE49-F238E27FC236}">
                <a16:creationId xmlns:a16="http://schemas.microsoft.com/office/drawing/2014/main" id="{0765A146-EF3E-094B-BF86-5A8DFCC1D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675" y="1463040"/>
            <a:ext cx="3672573" cy="2520010"/>
          </a:xfrm>
          <a:prstGeom prst="rect">
            <a:avLst/>
          </a:prstGeom>
        </p:spPr>
      </p:pic>
      <p:pic>
        <p:nvPicPr>
          <p:cNvPr id="7" name="Imagem 6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7FF0B531-D200-1F4D-81FD-4689528D2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380" y="2155371"/>
            <a:ext cx="3058450" cy="2925474"/>
          </a:xfrm>
          <a:prstGeom prst="rect">
            <a:avLst/>
          </a:prstGeom>
        </p:spPr>
      </p:pic>
      <p:sp>
        <p:nvSpPr>
          <p:cNvPr id="11" name="Shape 15">
            <a:extLst>
              <a:ext uri="{FF2B5EF4-FFF2-40B4-BE49-F238E27FC236}">
                <a16:creationId xmlns:a16="http://schemas.microsoft.com/office/drawing/2014/main" id="{A1EF5368-1204-DD4E-95B5-6C8B1E726CD9}"/>
              </a:ext>
            </a:extLst>
          </p:cNvPr>
          <p:cNvSpPr/>
          <p:nvPr/>
        </p:nvSpPr>
        <p:spPr>
          <a:xfrm>
            <a:off x="2585477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7569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89935A-B408-8046-AC1E-53D852B97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Math</a:t>
            </a:r>
            <a:r>
              <a:rPr lang="pt-BR" dirty="0"/>
              <a:t> API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80BFD9B-9420-BB45-8DB5-234BEC1015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7" name="Imagem 6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B54CA8C7-7E0E-824B-8462-3E72FE7CF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966" y="977506"/>
            <a:ext cx="6515517" cy="317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74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err="1">
                <a:latin typeface="Arial" charset="0"/>
              </a:rPr>
              <a:t>Math</a:t>
            </a:r>
            <a:r>
              <a:rPr lang="pt-BR" dirty="0">
                <a:latin typeface="Arial" charset="0"/>
              </a:rPr>
              <a:t> API - exemplos</a:t>
            </a:r>
          </a:p>
        </p:txBody>
      </p:sp>
      <p:sp>
        <p:nvSpPr>
          <p:cNvPr id="3481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02256" y="575500"/>
            <a:ext cx="6207293" cy="398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pt-BR" sz="2400" dirty="0">
                <a:latin typeface="Verdana" charset="0"/>
              </a:rPr>
              <a:t>Arredondamento</a:t>
            </a:r>
          </a:p>
          <a:p>
            <a:pPr eaLnBrk="1" hangingPunct="1">
              <a:lnSpc>
                <a:spcPct val="90000"/>
              </a:lnSpc>
            </a:pPr>
            <a:r>
              <a:rPr lang="pt-BR" sz="1875" dirty="0">
                <a:latin typeface="Verdana" charset="0"/>
              </a:rPr>
              <a:t>Use </a:t>
            </a:r>
            <a:r>
              <a:rPr lang="pt-BR" sz="1875" dirty="0" err="1">
                <a:solidFill>
                  <a:srgbClr val="0000FF"/>
                </a:solidFill>
                <a:latin typeface="Verdana" charset="0"/>
              </a:rPr>
              <a:t>Math.round</a:t>
            </a:r>
            <a:r>
              <a:rPr lang="pt-BR" sz="1875" dirty="0">
                <a:latin typeface="Verdana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75" dirty="0" err="1">
                <a:latin typeface="Verdana" panose="020B0604030504040204" pitchFamily="34" charset="0"/>
              </a:rPr>
              <a:t>let</a:t>
            </a:r>
            <a:r>
              <a:rPr lang="pt-BR" sz="1875" dirty="0">
                <a:latin typeface="Verdana" panose="020B0604030504040204" pitchFamily="34" charset="0"/>
              </a:rPr>
              <a:t> </a:t>
            </a:r>
            <a:r>
              <a:rPr lang="pt-BR" sz="1875" dirty="0" err="1">
                <a:latin typeface="Verdana" panose="020B0604030504040204" pitchFamily="34" charset="0"/>
              </a:rPr>
              <a:t>x</a:t>
            </a:r>
            <a:r>
              <a:rPr lang="pt-BR" sz="1875" dirty="0">
                <a:latin typeface="Verdana" panose="020B0604030504040204" pitchFamily="34" charset="0"/>
              </a:rPr>
              <a:t> = </a:t>
            </a:r>
            <a:r>
              <a:rPr lang="pt-BR" sz="1875" dirty="0" err="1">
                <a:latin typeface="Verdana" panose="020B0604030504040204" pitchFamily="34" charset="0"/>
              </a:rPr>
              <a:t>Math.round</a:t>
            </a:r>
            <a:r>
              <a:rPr lang="pt-BR" sz="1875" dirty="0">
                <a:latin typeface="Verdana" panose="020B0604030504040204" pitchFamily="34" charset="0"/>
              </a:rPr>
              <a:t>( 1.9876 );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pt-BR" sz="1875" dirty="0">
                <a:solidFill>
                  <a:schemeClr val="bg2"/>
                </a:solidFill>
                <a:latin typeface="Verdana" panose="020B0604030504040204" pitchFamily="34" charset="0"/>
              </a:rPr>
              <a:t>// </a:t>
            </a:r>
            <a:r>
              <a:rPr lang="pt-BR" sz="1875" dirty="0" err="1">
                <a:solidFill>
                  <a:schemeClr val="bg2"/>
                </a:solidFill>
                <a:latin typeface="Verdana" panose="020B0604030504040204" pitchFamily="34" charset="0"/>
              </a:rPr>
              <a:t>x</a:t>
            </a:r>
            <a:r>
              <a:rPr lang="pt-BR" sz="1875" dirty="0">
                <a:solidFill>
                  <a:schemeClr val="bg2"/>
                </a:solidFill>
                <a:latin typeface="Verdana" panose="020B0604030504040204" pitchFamily="34" charset="0"/>
              </a:rPr>
              <a:t> = 2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pt-BR" sz="1875" dirty="0">
              <a:solidFill>
                <a:schemeClr val="bg2"/>
              </a:solidFill>
              <a:latin typeface="Verdan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t-BR" sz="1875" dirty="0">
                <a:latin typeface="Verdana" charset="0"/>
              </a:rPr>
              <a:t>Para arredondar pra N casas decimais:</a:t>
            </a:r>
          </a:p>
          <a:p>
            <a:pPr>
              <a:lnSpc>
                <a:spcPct val="90000"/>
              </a:lnSpc>
              <a:buNone/>
            </a:pPr>
            <a:r>
              <a:rPr lang="pt-BR" sz="1875" dirty="0">
                <a:latin typeface="Verdana" panose="020B0604030504040204" pitchFamily="34" charset="0"/>
              </a:rPr>
              <a:t>// </a:t>
            </a:r>
            <a:r>
              <a:rPr lang="pt-BR" sz="1875" dirty="0" err="1">
                <a:latin typeface="Verdana" panose="020B0604030504040204" pitchFamily="34" charset="0"/>
              </a:rPr>
              <a:t>Ex</a:t>
            </a:r>
            <a:r>
              <a:rPr lang="pt-BR" sz="1875" dirty="0">
                <a:latin typeface="Verdana" panose="020B0604030504040204" pitchFamily="34" charset="0"/>
              </a:rPr>
              <a:t>: 2 casas decimais</a:t>
            </a:r>
          </a:p>
          <a:p>
            <a:pPr>
              <a:lnSpc>
                <a:spcPct val="90000"/>
              </a:lnSpc>
              <a:buNone/>
            </a:pPr>
            <a:r>
              <a:rPr lang="pt-BR" sz="1875" dirty="0" err="1">
                <a:latin typeface="Verdana" panose="020B0604030504040204" pitchFamily="34" charset="0"/>
              </a:rPr>
              <a:t>let</a:t>
            </a:r>
            <a:r>
              <a:rPr lang="pt-BR" sz="1875" dirty="0">
                <a:latin typeface="Verdana" panose="020B0604030504040204" pitchFamily="34" charset="0"/>
              </a:rPr>
              <a:t> </a:t>
            </a:r>
            <a:r>
              <a:rPr lang="pt-BR" sz="1875" dirty="0" err="1">
                <a:latin typeface="Verdana" panose="020B0604030504040204" pitchFamily="34" charset="0"/>
              </a:rPr>
              <a:t>x</a:t>
            </a:r>
            <a:r>
              <a:rPr lang="pt-BR" sz="1875" dirty="0">
                <a:latin typeface="Verdana" panose="020B0604030504040204" pitchFamily="34" charset="0"/>
              </a:rPr>
              <a:t> = </a:t>
            </a:r>
            <a:r>
              <a:rPr lang="pt-BR" sz="1875" dirty="0" err="1">
                <a:latin typeface="Verdana" panose="020B0604030504040204" pitchFamily="34" charset="0"/>
              </a:rPr>
              <a:t>Math.round</a:t>
            </a:r>
            <a:r>
              <a:rPr lang="pt-BR" sz="1875" dirty="0">
                <a:latin typeface="Verdana" panose="020B0604030504040204" pitchFamily="34" charset="0"/>
              </a:rPr>
              <a:t>( 100 * 1.9876 ) / 100;</a:t>
            </a:r>
          </a:p>
          <a:p>
            <a:pPr>
              <a:lnSpc>
                <a:spcPct val="90000"/>
              </a:lnSpc>
              <a:buNone/>
            </a:pPr>
            <a:r>
              <a:rPr lang="pt-BR" sz="1875" dirty="0">
                <a:latin typeface="Verdana" panose="020B0604030504040204" pitchFamily="34" charset="0"/>
              </a:rPr>
              <a:t>// </a:t>
            </a:r>
            <a:r>
              <a:rPr lang="pt-BR" sz="1875" dirty="0" err="1">
                <a:latin typeface="Verdana" panose="020B0604030504040204" pitchFamily="34" charset="0"/>
              </a:rPr>
              <a:t>x</a:t>
            </a:r>
            <a:r>
              <a:rPr lang="pt-BR" sz="1875" dirty="0">
                <a:latin typeface="Verdana" panose="020B0604030504040204" pitchFamily="34" charset="0"/>
              </a:rPr>
              <a:t> = 1.99</a:t>
            </a:r>
          </a:p>
          <a:p>
            <a:pPr>
              <a:lnSpc>
                <a:spcPct val="90000"/>
              </a:lnSpc>
              <a:buNone/>
            </a:pPr>
            <a:endParaRPr lang="pt-BR" sz="1875" dirty="0">
              <a:latin typeface="Verdana" panose="020B0604030504040204" pitchFamily="34" charset="0"/>
            </a:endParaRPr>
          </a:p>
          <a:p>
            <a:pPr marL="342900" indent="-342900">
              <a:lnSpc>
                <a:spcPct val="90000"/>
              </a:lnSpc>
            </a:pPr>
            <a:r>
              <a:rPr lang="pt-BR" sz="1875" dirty="0">
                <a:latin typeface="Verdana" charset="0"/>
              </a:rPr>
              <a:t>Use </a:t>
            </a:r>
            <a:r>
              <a:rPr lang="pt-BR" sz="1875" dirty="0" err="1">
                <a:solidFill>
                  <a:srgbClr val="0070C0"/>
                </a:solidFill>
                <a:latin typeface="Verdana" charset="0"/>
              </a:rPr>
              <a:t>Math.random</a:t>
            </a:r>
            <a:r>
              <a:rPr lang="pt-BR" sz="1875" dirty="0">
                <a:latin typeface="Verdana" charset="0"/>
              </a:rPr>
              <a:t>, que gera um valor de ponto flutuante entre 0 e 1.</a:t>
            </a:r>
            <a:endParaRPr lang="pt-BR" sz="2000" dirty="0">
              <a:latin typeface="Verdana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pt-BR" sz="1875" dirty="0" err="1">
                <a:latin typeface="Verdana" panose="020B0604030504040204" pitchFamily="34" charset="0"/>
              </a:rPr>
              <a:t>let</a:t>
            </a:r>
            <a:r>
              <a:rPr lang="pt-BR" sz="1875" dirty="0">
                <a:latin typeface="Verdana" panose="020B0604030504040204" pitchFamily="34" charset="0"/>
              </a:rPr>
              <a:t> </a:t>
            </a:r>
            <a:r>
              <a:rPr lang="pt-BR" sz="1875" dirty="0" err="1">
                <a:latin typeface="Verdana" panose="020B0604030504040204" pitchFamily="34" charset="0"/>
              </a:rPr>
              <a:t>x</a:t>
            </a:r>
            <a:r>
              <a:rPr lang="pt-BR" sz="1875" dirty="0">
                <a:latin typeface="Verdana" panose="020B0604030504040204" pitchFamily="34" charset="0"/>
              </a:rPr>
              <a:t> = </a:t>
            </a:r>
            <a:r>
              <a:rPr lang="pt-BR" sz="1875" dirty="0" err="1">
                <a:latin typeface="Verdana" panose="020B0604030504040204" pitchFamily="34" charset="0"/>
              </a:rPr>
              <a:t>Math.random</a:t>
            </a:r>
            <a:r>
              <a:rPr lang="pt-BR" sz="1875" dirty="0">
                <a:latin typeface="Verdana" panose="020B0604030504040204" pitchFamily="34" charset="0"/>
              </a:rPr>
              <a:t>();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pt-BR" sz="1875" dirty="0">
                <a:latin typeface="Verdana" panose="020B0604030504040204" pitchFamily="34" charset="0"/>
              </a:rPr>
              <a:t>// </a:t>
            </a:r>
            <a:r>
              <a:rPr lang="pt-BR" sz="1875" dirty="0" err="1">
                <a:latin typeface="Verdana" panose="020B0604030504040204" pitchFamily="34" charset="0"/>
              </a:rPr>
              <a:t>ex</a:t>
            </a:r>
            <a:r>
              <a:rPr lang="pt-BR" sz="1875" dirty="0">
                <a:latin typeface="Verdana" panose="020B0604030504040204" pitchFamily="34" charset="0"/>
              </a:rPr>
              <a:t>: </a:t>
            </a:r>
            <a:r>
              <a:rPr lang="pt-BR" sz="1875" dirty="0" err="1">
                <a:latin typeface="Verdana" panose="020B0604030504040204" pitchFamily="34" charset="0"/>
              </a:rPr>
              <a:t>x</a:t>
            </a:r>
            <a:r>
              <a:rPr lang="pt-BR" sz="1875" dirty="0">
                <a:latin typeface="Verdana" panose="020B0604030504040204" pitchFamily="34" charset="0"/>
              </a:rPr>
              <a:t> = 0.576893812</a:t>
            </a:r>
          </a:p>
        </p:txBody>
      </p:sp>
    </p:spTree>
    <p:extLst>
      <p:ext uri="{BB962C8B-B14F-4D97-AF65-F5344CB8AC3E}">
        <p14:creationId xmlns:p14="http://schemas.microsoft.com/office/powerpoint/2010/main" val="3385517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6651C-9328-9A4B-A341-5883E223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booleanos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CE412A-97C9-2341-8146-90AC4CFD4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143691"/>
            <a:ext cx="5596200" cy="760153"/>
          </a:xfrm>
        </p:spPr>
        <p:txBody>
          <a:bodyPr/>
          <a:lstStyle/>
          <a:p>
            <a:r>
              <a:rPr lang="pt-BR" dirty="0"/>
              <a:t>Criando um </a:t>
            </a:r>
            <a:r>
              <a:rPr lang="pt-BR" dirty="0" err="1"/>
              <a:t>Boolean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77264AD-3ACB-5147-8C45-A309BA7369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40899D3-D130-9F4B-A9A8-60AB8157D38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090625" y="1018902"/>
            <a:ext cx="5596200" cy="3827417"/>
          </a:xfrm>
        </p:spPr>
        <p:txBody>
          <a:bodyPr/>
          <a:lstStyle/>
          <a:p>
            <a:pPr>
              <a:buNone/>
            </a:pPr>
            <a:r>
              <a:rPr lang="pt-BR" sz="2200" b="1" dirty="0" err="1"/>
              <a:t>let</a:t>
            </a:r>
            <a:r>
              <a:rPr lang="pt-BR" sz="2200" b="1" dirty="0"/>
              <a:t> isento = </a:t>
            </a:r>
            <a:r>
              <a:rPr lang="pt-BR" sz="2200" b="1" dirty="0" err="1"/>
              <a:t>true</a:t>
            </a:r>
            <a:r>
              <a:rPr lang="pt-BR" sz="2200" b="1" dirty="0"/>
              <a:t>;</a:t>
            </a:r>
          </a:p>
          <a:p>
            <a:pPr>
              <a:buNone/>
            </a:pPr>
            <a:r>
              <a:rPr lang="pt-BR" sz="2200" b="1" dirty="0" err="1"/>
              <a:t>let</a:t>
            </a:r>
            <a:r>
              <a:rPr lang="pt-BR" sz="2200" b="1" dirty="0"/>
              <a:t> estudante = false;</a:t>
            </a:r>
          </a:p>
          <a:p>
            <a:pPr>
              <a:buNone/>
            </a:pPr>
            <a:endParaRPr lang="pt-BR" sz="2200" b="1" dirty="0"/>
          </a:p>
          <a:p>
            <a:pPr>
              <a:buNone/>
            </a:pPr>
            <a:r>
              <a:rPr lang="pt-BR" sz="2200" b="1" dirty="0" err="1"/>
              <a:t>isento.toString</a:t>
            </a:r>
            <a:r>
              <a:rPr lang="pt-BR" sz="2200" b="1" dirty="0"/>
              <a:t>();</a:t>
            </a:r>
          </a:p>
          <a:p>
            <a:pPr>
              <a:buNone/>
            </a:pPr>
            <a:r>
              <a:rPr lang="pt-BR" sz="2200" b="1" dirty="0">
                <a:solidFill>
                  <a:schemeClr val="accent3">
                    <a:lumMod val="50000"/>
                  </a:schemeClr>
                </a:solidFill>
              </a:rPr>
              <a:t>&gt; “</a:t>
            </a:r>
            <a:r>
              <a:rPr lang="pt-BR" sz="2200" b="1" dirty="0" err="1">
                <a:solidFill>
                  <a:schemeClr val="accent3">
                    <a:lumMod val="50000"/>
                  </a:schemeClr>
                </a:solidFill>
              </a:rPr>
              <a:t>true</a:t>
            </a:r>
            <a:r>
              <a:rPr lang="pt-BR" sz="2200" b="1" dirty="0">
                <a:solidFill>
                  <a:schemeClr val="accent3">
                    <a:lumMod val="50000"/>
                  </a:schemeClr>
                </a:solidFill>
              </a:rPr>
              <a:t>”</a:t>
            </a:r>
          </a:p>
          <a:p>
            <a:pPr>
              <a:buNone/>
            </a:pPr>
            <a:r>
              <a:rPr lang="pt-BR" sz="2200" b="1" dirty="0" err="1"/>
              <a:t>Estudante.valueOf</a:t>
            </a:r>
            <a:r>
              <a:rPr lang="pt-BR" sz="2200" b="1" dirty="0"/>
              <a:t>();</a:t>
            </a:r>
          </a:p>
          <a:p>
            <a:pPr>
              <a:buNone/>
            </a:pPr>
            <a:r>
              <a:rPr lang="pt-BR" sz="2200" b="1" dirty="0">
                <a:solidFill>
                  <a:schemeClr val="accent3">
                    <a:lumMod val="50000"/>
                  </a:schemeClr>
                </a:solidFill>
              </a:rPr>
              <a:t>&gt; false</a:t>
            </a:r>
          </a:p>
        </p:txBody>
      </p:sp>
    </p:spTree>
    <p:extLst>
      <p:ext uri="{BB962C8B-B14F-4D97-AF65-F5344CB8AC3E}">
        <p14:creationId xmlns:p14="http://schemas.microsoft.com/office/powerpoint/2010/main" val="996710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6651C-9328-9A4B-A341-5883E223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booleanos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CE412A-97C9-2341-8146-90AC4CFD4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143691"/>
            <a:ext cx="5596200" cy="760153"/>
          </a:xfrm>
        </p:spPr>
        <p:txBody>
          <a:bodyPr/>
          <a:lstStyle/>
          <a:p>
            <a:r>
              <a:rPr lang="pt-BR" dirty="0"/>
              <a:t>Cuidado com </a:t>
            </a:r>
            <a:r>
              <a:rPr lang="pt-BR" dirty="0" err="1"/>
              <a:t>booleans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77264AD-3ACB-5147-8C45-A309BA7369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40899D3-D130-9F4B-A9A8-60AB8157D38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825086" y="1018902"/>
            <a:ext cx="6084463" cy="3827417"/>
          </a:xfrm>
        </p:spPr>
        <p:txBody>
          <a:bodyPr/>
          <a:lstStyle/>
          <a:p>
            <a:pPr marL="342900" indent="-342900"/>
            <a:r>
              <a:rPr lang="pt-BR" sz="2000" dirty="0"/>
              <a:t>JavaScript assume o estado de determinados tipos como </a:t>
            </a:r>
            <a:r>
              <a:rPr lang="pt-BR" sz="2000" b="1" dirty="0" err="1"/>
              <a:t>true</a:t>
            </a:r>
            <a:r>
              <a:rPr lang="pt-BR" sz="2000" b="1" dirty="0"/>
              <a:t> </a:t>
            </a:r>
            <a:r>
              <a:rPr lang="pt-BR" sz="2000" dirty="0"/>
              <a:t>ou </a:t>
            </a:r>
            <a:r>
              <a:rPr lang="pt-BR" sz="2000" b="1" dirty="0"/>
              <a:t>false</a:t>
            </a:r>
            <a:r>
              <a:rPr lang="pt-BR" sz="2000" dirty="0"/>
              <a:t>, dependendo do caso</a:t>
            </a:r>
          </a:p>
          <a:p>
            <a:pPr>
              <a:buNone/>
            </a:pP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&gt; !!0</a:t>
            </a:r>
          </a:p>
          <a:p>
            <a:pPr>
              <a:buNone/>
            </a:pPr>
            <a:r>
              <a:rPr lang="pt-BR" sz="16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</a:rPr>
              <a:t> false</a:t>
            </a:r>
          </a:p>
          <a:p>
            <a:pPr>
              <a:buNone/>
            </a:pP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&gt; !! </a:t>
            </a:r>
            <a:r>
              <a:rPr lang="pt-BR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NaN</a:t>
            </a:r>
            <a:endParaRPr lang="pt-BR" sz="160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>
              <a:buNone/>
            </a:pPr>
            <a:r>
              <a:rPr lang="pt-BR" sz="16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</a:rPr>
              <a:t> false</a:t>
            </a:r>
          </a:p>
          <a:p>
            <a:pPr>
              <a:buNone/>
            </a:pP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&gt; !!’’</a:t>
            </a:r>
          </a:p>
          <a:p>
            <a:pPr>
              <a:buNone/>
            </a:pPr>
            <a:r>
              <a:rPr lang="pt-BR" sz="16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</a:rPr>
              <a:t> false</a:t>
            </a:r>
          </a:p>
          <a:p>
            <a:pPr>
              <a:buNone/>
            </a:pP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&gt; !!</a:t>
            </a:r>
            <a:r>
              <a:rPr lang="pt-BR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null</a:t>
            </a:r>
            <a:endParaRPr lang="pt-BR" sz="160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>
              <a:buNone/>
            </a:pPr>
            <a:r>
              <a:rPr lang="pt-BR" sz="16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</a:rPr>
              <a:t> false</a:t>
            </a:r>
          </a:p>
          <a:p>
            <a:pPr>
              <a:buNone/>
            </a:pP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&gt; !!</a:t>
            </a:r>
            <a:r>
              <a:rPr lang="pt-BR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undefined</a:t>
            </a:r>
            <a:endParaRPr lang="pt-BR" sz="160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>
              <a:buNone/>
            </a:pPr>
            <a:r>
              <a:rPr lang="pt-BR" sz="16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</a:rPr>
              <a:t> false</a:t>
            </a:r>
          </a:p>
          <a:p>
            <a:pPr>
              <a:buNone/>
            </a:pPr>
            <a:endParaRPr lang="pt-BR" sz="2200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58C0710-9C7C-574B-A87F-0E9405E1AF68}"/>
              </a:ext>
            </a:extLst>
          </p:cNvPr>
          <p:cNvSpPr txBox="1"/>
          <p:nvPr/>
        </p:nvSpPr>
        <p:spPr>
          <a:xfrm>
            <a:off x="5850851" y="2566000"/>
            <a:ext cx="2705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Todos os outros valores possíveis são </a:t>
            </a:r>
            <a:r>
              <a:rPr lang="pt-BR" sz="2000" b="1" dirty="0" err="1"/>
              <a:t>true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977217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6651C-9328-9A4B-A341-5883E223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</a:t>
            </a:r>
            <a:r>
              <a:rPr lang="pt-BR" b="1" dirty="0" err="1"/>
              <a:t>undefined</a:t>
            </a:r>
            <a:r>
              <a:rPr lang="pt-BR" b="1" dirty="0"/>
              <a:t> </a:t>
            </a:r>
            <a:r>
              <a:rPr lang="pt-BR" dirty="0"/>
              <a:t>e</a:t>
            </a:r>
            <a:r>
              <a:rPr lang="pt-BR" b="1" dirty="0"/>
              <a:t> </a:t>
            </a:r>
            <a:r>
              <a:rPr lang="pt-BR" b="1" dirty="0" err="1"/>
              <a:t>null</a:t>
            </a:r>
            <a:endParaRPr lang="pt-BR" b="1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77264AD-3ACB-5147-8C45-A309BA7369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40899D3-D130-9F4B-A9A8-60AB8157D38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825086" y="150126"/>
            <a:ext cx="6084463" cy="4696194"/>
          </a:xfrm>
        </p:spPr>
        <p:txBody>
          <a:bodyPr anchor="ctr"/>
          <a:lstStyle/>
          <a:p>
            <a:pPr marL="342900" indent="-342900">
              <a:spcAft>
                <a:spcPts val="600"/>
              </a:spcAft>
            </a:pPr>
            <a:r>
              <a:rPr lang="pt-BR" sz="2000" dirty="0"/>
              <a:t>O tipo </a:t>
            </a:r>
            <a:r>
              <a:rPr lang="pt-BR" sz="2000" b="1" dirty="0" err="1">
                <a:solidFill>
                  <a:schemeClr val="tx1"/>
                </a:solidFill>
              </a:rPr>
              <a:t>undefined</a:t>
            </a:r>
            <a:r>
              <a:rPr lang="pt-BR" sz="2000" dirty="0"/>
              <a:t> é retornado caso uma propriedade de um determinado objeto seja consultada e não exista</a:t>
            </a:r>
          </a:p>
          <a:p>
            <a:pPr marL="342900" indent="-342900">
              <a:spcAft>
                <a:spcPts val="600"/>
              </a:spcAft>
            </a:pPr>
            <a:r>
              <a:rPr lang="pt-BR" sz="2000" dirty="0"/>
              <a:t>O tipo </a:t>
            </a:r>
            <a:r>
              <a:rPr lang="pt-BR" sz="2000" b="1" dirty="0" err="1">
                <a:solidFill>
                  <a:schemeClr val="tx1"/>
                </a:solidFill>
              </a:rPr>
              <a:t>null</a:t>
            </a:r>
            <a:r>
              <a:rPr lang="pt-BR" sz="2000" dirty="0"/>
              <a:t> indica a ausência de valor em uma determinada propriedade já existente</a:t>
            </a:r>
          </a:p>
          <a:p>
            <a:pPr marL="342900" indent="-342900">
              <a:spcAft>
                <a:spcPts val="600"/>
              </a:spcAft>
            </a:pPr>
            <a:r>
              <a:rPr lang="pt-BR" sz="2000" dirty="0"/>
              <a:t>Caso ocorra algum problema em uma conversão ou operação matemática, JS retornará </a:t>
            </a:r>
            <a:r>
              <a:rPr lang="pt-BR" sz="2000" b="1" dirty="0" err="1">
                <a:solidFill>
                  <a:schemeClr val="tx1"/>
                </a:solidFill>
              </a:rPr>
              <a:t>NaN</a:t>
            </a:r>
            <a:r>
              <a:rPr lang="pt-BR" sz="2000" dirty="0"/>
              <a:t>, que significa </a:t>
            </a:r>
            <a:r>
              <a:rPr lang="pt-BR" sz="2000" b="1" dirty="0" err="1">
                <a:solidFill>
                  <a:schemeClr val="tx1"/>
                </a:solidFill>
              </a:rPr>
              <a:t>Not</a:t>
            </a:r>
            <a:r>
              <a:rPr lang="pt-BR" sz="2000" b="1" dirty="0">
                <a:solidFill>
                  <a:schemeClr val="tx1"/>
                </a:solidFill>
              </a:rPr>
              <a:t> a </a:t>
            </a:r>
            <a:r>
              <a:rPr lang="pt-BR" sz="2000" b="1" dirty="0" err="1">
                <a:solidFill>
                  <a:schemeClr val="tx1"/>
                </a:solidFill>
              </a:rPr>
              <a:t>Number</a:t>
            </a:r>
            <a:endParaRPr lang="pt-BR" sz="2000" dirty="0"/>
          </a:p>
          <a:p>
            <a:pPr marL="342900" indent="-342900">
              <a:spcAft>
                <a:spcPts val="600"/>
              </a:spcAft>
            </a:pPr>
            <a:endParaRPr lang="pt-BR" sz="1600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</a:endParaRPr>
          </a:p>
          <a:p>
            <a:pPr>
              <a:buNone/>
            </a:pPr>
            <a:endParaRPr lang="pt-BR" sz="2200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769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4A9359-646D-2C43-8808-DC30B4BD2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String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4F78028-0F11-DA4A-AAD9-0C52743B52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B647FB7-2937-0D4A-B31E-82D6F0136FF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756848" y="245660"/>
            <a:ext cx="6152702" cy="4504189"/>
          </a:xfrm>
        </p:spPr>
        <p:txBody>
          <a:bodyPr/>
          <a:lstStyle/>
          <a:p>
            <a:pPr marL="363538" indent="-363538">
              <a:spcAft>
                <a:spcPts val="600"/>
              </a:spcAft>
            </a:pPr>
            <a:r>
              <a:rPr lang="pt-BR" dirty="0"/>
              <a:t>Uma </a:t>
            </a:r>
            <a:r>
              <a:rPr lang="pt-BR" dirty="0" err="1"/>
              <a:t>String</a:t>
            </a:r>
            <a:r>
              <a:rPr lang="pt-BR" dirty="0"/>
              <a:t> é composta por uma sequência de 0 ou mais caracteres</a:t>
            </a:r>
          </a:p>
          <a:p>
            <a:pPr marL="363538" indent="-363538">
              <a:spcAft>
                <a:spcPts val="600"/>
              </a:spcAft>
            </a:pPr>
            <a:r>
              <a:rPr lang="pt-BR" dirty="0"/>
              <a:t>Podem ser declaradas com aspas simples ou duplas</a:t>
            </a:r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89DAF9B3-10C1-714A-84DC-8083EA410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785" y="2156396"/>
            <a:ext cx="4287900" cy="27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22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F500CE-C050-CB4B-8FA4-9F243F25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String</a:t>
            </a:r>
            <a:r>
              <a:rPr lang="pt-BR" dirty="0"/>
              <a:t> API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38E849-DA3F-E945-9EEF-46A171B44A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9B603711-115F-E14C-BA4E-495D8C219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149" y="671730"/>
            <a:ext cx="6496334" cy="380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43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Métodos</a:t>
            </a:r>
            <a:r>
              <a:rPr lang="en-US" dirty="0"/>
              <a:t> String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idx="1"/>
          </p:nvPr>
        </p:nvSpPr>
        <p:spPr>
          <a:xfrm>
            <a:off x="2756848" y="191069"/>
            <a:ext cx="6250674" cy="4749421"/>
          </a:xfrm>
        </p:spPr>
        <p:txBody>
          <a:bodyPr/>
          <a:lstStyle/>
          <a:p>
            <a:pPr marL="363538" indent="-363538"/>
            <a:r>
              <a:rPr lang="en-US" sz="1800" b="1" dirty="0"/>
              <a:t>replace(</a:t>
            </a:r>
            <a:r>
              <a:rPr lang="en-US" sz="1800" b="1" dirty="0" err="1"/>
              <a:t>valAnt</a:t>
            </a:r>
            <a:r>
              <a:rPr lang="en-US" sz="1800" b="1" dirty="0"/>
              <a:t>, </a:t>
            </a:r>
            <a:r>
              <a:rPr lang="en-US" sz="1800" b="1" dirty="0" err="1"/>
              <a:t>valNovo</a:t>
            </a:r>
            <a:r>
              <a:rPr lang="en-US" sz="1800" b="1" dirty="0"/>
              <a:t>)</a:t>
            </a:r>
            <a:r>
              <a:rPr lang="en-US" sz="1800" dirty="0"/>
              <a:t> – </a:t>
            </a:r>
            <a:r>
              <a:rPr lang="en-US" sz="1800" dirty="0" err="1"/>
              <a:t>altera</a:t>
            </a:r>
            <a:r>
              <a:rPr lang="en-US" sz="1800" dirty="0"/>
              <a:t> o </a:t>
            </a:r>
            <a:r>
              <a:rPr lang="en-US" sz="1800" dirty="0" err="1"/>
              <a:t>conteúdo</a:t>
            </a:r>
            <a:r>
              <a:rPr lang="en-US" sz="1800" dirty="0"/>
              <a:t> da 1</a:t>
            </a:r>
            <a:r>
              <a:rPr lang="en-US" sz="1800" baseline="30000" dirty="0"/>
              <a:t>a</a:t>
            </a:r>
            <a:r>
              <a:rPr lang="en-US" sz="1800" dirty="0"/>
              <a:t> </a:t>
            </a:r>
            <a:r>
              <a:rPr lang="en-US" sz="1800" dirty="0" err="1"/>
              <a:t>ocorrência</a:t>
            </a:r>
            <a:r>
              <a:rPr lang="en-US" sz="1800" dirty="0"/>
              <a:t> (</a:t>
            </a:r>
            <a:r>
              <a:rPr lang="en-US" sz="1800" dirty="0" err="1"/>
              <a:t>padrão</a:t>
            </a:r>
            <a:r>
              <a:rPr lang="en-US" sz="1800" dirty="0"/>
              <a:t>)</a:t>
            </a:r>
          </a:p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  </a:t>
            </a:r>
            <a:r>
              <a:rPr lang="en-US" sz="1500" dirty="0" err="1">
                <a:latin typeface="Courier New"/>
                <a:cs typeface="Courier New"/>
              </a:rPr>
              <a:t>str</a:t>
            </a:r>
            <a:r>
              <a:rPr lang="en-US" sz="1500" dirty="0">
                <a:latin typeface="Courier New"/>
                <a:cs typeface="Courier New"/>
              </a:rPr>
              <a:t> = “Please visit Microsoft!”;</a:t>
            </a:r>
          </a:p>
          <a:p>
            <a:pPr>
              <a:spcBef>
                <a:spcPts val="0"/>
              </a:spcBef>
              <a:buNone/>
            </a:pPr>
            <a:r>
              <a:rPr lang="en-US" sz="1500" b="1" dirty="0">
                <a:solidFill>
                  <a:srgbClr val="800000"/>
                </a:solidFill>
                <a:latin typeface="Courier New"/>
                <a:cs typeface="Courier New"/>
              </a:rPr>
              <a:t>  let</a:t>
            </a:r>
            <a:r>
              <a:rPr lang="en-US" sz="1500" dirty="0">
                <a:solidFill>
                  <a:srgbClr val="800000"/>
                </a:solidFill>
                <a:latin typeface="Courier New"/>
                <a:cs typeface="Courier New"/>
              </a:rPr>
              <a:t> </a:t>
            </a:r>
            <a:r>
              <a:rPr lang="en-US" sz="1500" dirty="0">
                <a:latin typeface="Courier New"/>
                <a:cs typeface="Courier New"/>
              </a:rPr>
              <a:t>n = </a:t>
            </a:r>
            <a:r>
              <a:rPr lang="en-US" sz="1500" dirty="0" err="1">
                <a:latin typeface="Courier New"/>
                <a:cs typeface="Courier New"/>
              </a:rPr>
              <a:t>str.replace</a:t>
            </a:r>
            <a:r>
              <a:rPr lang="en-US" sz="1500" dirty="0">
                <a:latin typeface="Courier New"/>
                <a:cs typeface="Courier New"/>
              </a:rPr>
              <a:t>(“Microsoft”, “</a:t>
            </a:r>
            <a:r>
              <a:rPr lang="en-US" sz="1500" dirty="0" err="1">
                <a:latin typeface="Courier New"/>
                <a:cs typeface="Courier New"/>
              </a:rPr>
              <a:t>Cefet</a:t>
            </a:r>
            <a:r>
              <a:rPr lang="en-US" sz="1500" dirty="0">
                <a:latin typeface="Courier New"/>
                <a:cs typeface="Courier New"/>
              </a:rPr>
              <a:t>”);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/>
              <a:t>Para mudar </a:t>
            </a:r>
            <a:r>
              <a:rPr lang="en-US" sz="1800" dirty="0" err="1"/>
              <a:t>todos</a:t>
            </a:r>
            <a:r>
              <a:rPr lang="en-US" sz="1800" dirty="0"/>
              <a:t>:</a:t>
            </a:r>
          </a:p>
          <a:p>
            <a:pPr>
              <a:buNone/>
            </a:pPr>
            <a:r>
              <a:rPr lang="en-US" sz="1500" b="1" dirty="0">
                <a:solidFill>
                  <a:srgbClr val="800000"/>
                </a:solidFill>
                <a:latin typeface="Courier New"/>
                <a:cs typeface="Courier New"/>
              </a:rPr>
              <a:t>  let</a:t>
            </a:r>
            <a:r>
              <a:rPr lang="en-US" sz="1500" dirty="0">
                <a:solidFill>
                  <a:srgbClr val="800000"/>
                </a:solidFill>
                <a:latin typeface="Courier New"/>
                <a:cs typeface="Courier New"/>
              </a:rPr>
              <a:t> </a:t>
            </a:r>
            <a:r>
              <a:rPr lang="en-US" sz="1500" dirty="0">
                <a:latin typeface="Courier New"/>
                <a:cs typeface="Courier New"/>
              </a:rPr>
              <a:t>n = </a:t>
            </a:r>
            <a:r>
              <a:rPr lang="en-US" sz="1500" dirty="0" err="1">
                <a:latin typeface="Courier New"/>
                <a:cs typeface="Courier New"/>
              </a:rPr>
              <a:t>str.replace</a:t>
            </a:r>
            <a:r>
              <a:rPr lang="en-US" sz="1500" dirty="0">
                <a:latin typeface="Courier New"/>
                <a:cs typeface="Courier New"/>
              </a:rPr>
              <a:t>(/Microsoft/g, “</a:t>
            </a:r>
            <a:r>
              <a:rPr lang="en-US" sz="1500" dirty="0" err="1">
                <a:latin typeface="Courier New"/>
                <a:cs typeface="Courier New"/>
              </a:rPr>
              <a:t>Cefet</a:t>
            </a:r>
            <a:r>
              <a:rPr lang="en-US" sz="1500" dirty="0">
                <a:latin typeface="Courier New"/>
                <a:cs typeface="Courier New"/>
              </a:rPr>
              <a:t>”);</a:t>
            </a:r>
          </a:p>
          <a:p>
            <a:pPr>
              <a:buNone/>
            </a:pPr>
            <a:r>
              <a:rPr lang="en-US" sz="1350" b="1" dirty="0">
                <a:cs typeface="Courier New"/>
              </a:rPr>
              <a:t>	/g – global match</a:t>
            </a:r>
          </a:p>
          <a:p>
            <a:pPr marL="363538" indent="-363538"/>
            <a:r>
              <a:rPr lang="en-US" sz="1800" b="1" dirty="0" err="1"/>
              <a:t>toUpperCase</a:t>
            </a:r>
            <a:r>
              <a:rPr lang="en-US" sz="1800" b="1" dirty="0"/>
              <a:t>()</a:t>
            </a:r>
            <a:r>
              <a:rPr lang="en-US" sz="1800" dirty="0"/>
              <a:t>, </a:t>
            </a:r>
            <a:r>
              <a:rPr lang="en-US" sz="1800" b="1" dirty="0" err="1"/>
              <a:t>toLowerCase</a:t>
            </a:r>
            <a:r>
              <a:rPr lang="en-US" sz="1800" b="1" dirty="0"/>
              <a:t>()</a:t>
            </a:r>
            <a:r>
              <a:rPr lang="en-US" sz="1800" dirty="0"/>
              <a:t> – </a:t>
            </a:r>
            <a:r>
              <a:rPr lang="en-US" sz="1800" dirty="0" err="1"/>
              <a:t>para</a:t>
            </a:r>
            <a:r>
              <a:rPr lang="en-US" sz="1800" dirty="0"/>
              <a:t> </a:t>
            </a:r>
            <a:r>
              <a:rPr lang="en-US" sz="1800" dirty="0" err="1"/>
              <a:t>conversão</a:t>
            </a:r>
            <a:endParaRPr lang="en-US" sz="1800" dirty="0"/>
          </a:p>
          <a:p>
            <a:pPr marL="363538" indent="-363538"/>
            <a:r>
              <a:rPr lang="en-US" sz="1800" b="1" dirty="0" err="1"/>
              <a:t>charAt</a:t>
            </a:r>
            <a:r>
              <a:rPr lang="en-US" sz="1800" b="1" dirty="0"/>
              <a:t>(), </a:t>
            </a:r>
            <a:r>
              <a:rPr lang="en-US" sz="1800" b="1" dirty="0" err="1"/>
              <a:t>charCodeAt</a:t>
            </a:r>
            <a:r>
              <a:rPr lang="en-US" sz="1800" b="1" dirty="0"/>
              <a:t>(), </a:t>
            </a:r>
            <a:r>
              <a:rPr lang="en-US" sz="1800" b="1" dirty="0" err="1"/>
              <a:t>str</a:t>
            </a:r>
            <a:r>
              <a:rPr lang="en-US" sz="1800" b="1" dirty="0"/>
              <a:t>[]</a:t>
            </a:r>
            <a:r>
              <a:rPr lang="en-US" sz="1800" dirty="0"/>
              <a:t> - </a:t>
            </a:r>
            <a:r>
              <a:rPr lang="en-US" sz="1800" dirty="0" err="1"/>
              <a:t>não-seguro</a:t>
            </a:r>
            <a:endParaRPr lang="en-US" sz="1800" dirty="0"/>
          </a:p>
          <a:p>
            <a:pPr marL="363538" indent="-363538"/>
            <a:r>
              <a:rPr lang="en-US" sz="1800" b="1" dirty="0"/>
              <a:t>split()</a:t>
            </a:r>
            <a:r>
              <a:rPr lang="en-US" sz="1800" dirty="0"/>
              <a:t> – </a:t>
            </a:r>
            <a:r>
              <a:rPr lang="en-US" sz="1800" dirty="0" err="1"/>
              <a:t>converte</a:t>
            </a:r>
            <a:r>
              <a:rPr lang="en-US" sz="1800" dirty="0"/>
              <a:t> </a:t>
            </a:r>
            <a:r>
              <a:rPr lang="en-US" sz="1800" dirty="0" err="1"/>
              <a:t>uma</a:t>
            </a:r>
            <a:r>
              <a:rPr lang="en-US" sz="1800" dirty="0"/>
              <a:t> string </a:t>
            </a:r>
            <a:r>
              <a:rPr lang="en-US" sz="1800" dirty="0" err="1"/>
              <a:t>em</a:t>
            </a:r>
            <a:r>
              <a:rPr lang="en-US" sz="1800" dirty="0"/>
              <a:t> array</a:t>
            </a:r>
          </a:p>
          <a:p>
            <a:pPr>
              <a:buNone/>
            </a:pPr>
            <a:r>
              <a:rPr lang="en-US" sz="1500" b="1" dirty="0">
                <a:solidFill>
                  <a:srgbClr val="800000"/>
                </a:solidFill>
                <a:latin typeface="Courier New"/>
                <a:cs typeface="Courier New"/>
              </a:rPr>
              <a:t>  let</a:t>
            </a:r>
            <a:r>
              <a:rPr lang="en-US" sz="1500" dirty="0">
                <a:latin typeface="Courier New"/>
                <a:cs typeface="Courier New"/>
              </a:rPr>
              <a:t> txt = “a, b, c, d, e”;</a:t>
            </a:r>
          </a:p>
          <a:p>
            <a:pPr>
              <a:spcBef>
                <a:spcPts val="0"/>
              </a:spcBef>
              <a:buNone/>
            </a:pPr>
            <a:r>
              <a:rPr lang="en-US" sz="1500" dirty="0">
                <a:latin typeface="Courier New"/>
                <a:cs typeface="Courier New"/>
              </a:rPr>
              <a:t>  </a:t>
            </a:r>
            <a:r>
              <a:rPr lang="en-US" sz="1500" dirty="0" err="1">
                <a:latin typeface="Courier New"/>
                <a:cs typeface="Courier New"/>
              </a:rPr>
              <a:t>txt.split</a:t>
            </a:r>
            <a:r>
              <a:rPr lang="en-US" sz="1500" dirty="0">
                <a:latin typeface="Courier New"/>
                <a:cs typeface="Courier New"/>
              </a:rPr>
              <a:t>(“,”)  </a:t>
            </a:r>
            <a:r>
              <a:rPr lang="en-US" sz="1500" b="1" dirty="0">
                <a:solidFill>
                  <a:schemeClr val="bg1">
                    <a:lumMod val="50000"/>
                  </a:schemeClr>
                </a:solidFill>
                <a:latin typeface="Courier New"/>
                <a:cs typeface="Courier New"/>
              </a:rPr>
              <a:t>// [“a”, “b”, “c”, “d”, “e”]</a:t>
            </a:r>
          </a:p>
        </p:txBody>
      </p:sp>
    </p:spTree>
    <p:extLst>
      <p:ext uri="{BB962C8B-B14F-4D97-AF65-F5344CB8AC3E}">
        <p14:creationId xmlns:p14="http://schemas.microsoft.com/office/powerpoint/2010/main" val="2436546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Métodos</a:t>
            </a:r>
            <a:r>
              <a:rPr lang="en-US" dirty="0"/>
              <a:t> String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idx="1"/>
          </p:nvPr>
        </p:nvSpPr>
        <p:spPr>
          <a:xfrm>
            <a:off x="2729552" y="204715"/>
            <a:ext cx="6277970" cy="4749421"/>
          </a:xfrm>
        </p:spPr>
        <p:txBody>
          <a:bodyPr/>
          <a:lstStyle/>
          <a:p>
            <a:pPr marL="363538" indent="-363538"/>
            <a:r>
              <a:rPr lang="en-US" sz="1800" b="1" dirty="0" err="1"/>
              <a:t>indexOf</a:t>
            </a:r>
            <a:r>
              <a:rPr lang="en-US" sz="1800" b="1" dirty="0"/>
              <a:t>()</a:t>
            </a:r>
            <a:r>
              <a:rPr lang="en-US" sz="1800" dirty="0"/>
              <a:t> – </a:t>
            </a:r>
            <a:r>
              <a:rPr lang="en-US" sz="1800" dirty="0" err="1"/>
              <a:t>retorna</a:t>
            </a:r>
            <a:r>
              <a:rPr lang="en-US" sz="1800" dirty="0"/>
              <a:t> a </a:t>
            </a:r>
            <a:r>
              <a:rPr lang="en-US" sz="1800" dirty="0" err="1"/>
              <a:t>posição</a:t>
            </a:r>
            <a:r>
              <a:rPr lang="en-US" sz="1800" dirty="0"/>
              <a:t> da </a:t>
            </a:r>
            <a:r>
              <a:rPr lang="en-US" sz="1800" dirty="0" err="1"/>
              <a:t>primeira</a:t>
            </a:r>
            <a:r>
              <a:rPr lang="en-US" sz="1800" dirty="0"/>
              <a:t> </a:t>
            </a:r>
            <a:r>
              <a:rPr lang="en-US" sz="1800" dirty="0" err="1"/>
              <a:t>ocorrência</a:t>
            </a:r>
            <a:r>
              <a:rPr lang="en-US" sz="1800" dirty="0"/>
              <a:t> do </a:t>
            </a:r>
            <a:r>
              <a:rPr lang="en-US" sz="1800" dirty="0" err="1"/>
              <a:t>texto</a:t>
            </a:r>
            <a:endParaRPr lang="en-US" sz="1800" dirty="0"/>
          </a:p>
          <a:p>
            <a:pPr>
              <a:buNone/>
            </a:pPr>
            <a:r>
              <a:rPr lang="en-US" sz="1500" b="1" dirty="0">
                <a:solidFill>
                  <a:srgbClr val="800000"/>
                </a:solidFill>
                <a:latin typeface="Courier New"/>
                <a:cs typeface="Courier New"/>
              </a:rPr>
              <a:t>let</a:t>
            </a:r>
            <a:r>
              <a:rPr lang="en-US" sz="1500" dirty="0">
                <a:solidFill>
                  <a:srgbClr val="800000"/>
                </a:solidFill>
                <a:latin typeface="Courier New"/>
                <a:cs typeface="Courier New"/>
              </a:rPr>
              <a:t> </a:t>
            </a:r>
            <a:r>
              <a:rPr lang="en-US" sz="1500" dirty="0">
                <a:latin typeface="Courier New"/>
                <a:cs typeface="Courier New"/>
              </a:rPr>
              <a:t>str = “Please locate where ‘locate’ occurs!.”;</a:t>
            </a:r>
          </a:p>
          <a:p>
            <a:pPr>
              <a:buNone/>
            </a:pPr>
            <a:r>
              <a:rPr lang="en-US" sz="1500" b="1" dirty="0">
                <a:solidFill>
                  <a:srgbClr val="800000"/>
                </a:solidFill>
                <a:latin typeface="Courier New"/>
                <a:cs typeface="Courier New"/>
              </a:rPr>
              <a:t>let</a:t>
            </a:r>
            <a:r>
              <a:rPr lang="en-US" sz="1500" dirty="0">
                <a:solidFill>
                  <a:srgbClr val="800000"/>
                </a:solidFill>
                <a:latin typeface="Courier New"/>
                <a:cs typeface="Courier New"/>
              </a:rPr>
              <a:t> </a:t>
            </a:r>
            <a:r>
              <a:rPr lang="en-US" sz="1500" dirty="0">
                <a:latin typeface="Courier New"/>
                <a:cs typeface="Courier New"/>
              </a:rPr>
              <a:t>pos = </a:t>
            </a:r>
            <a:r>
              <a:rPr lang="en-US" sz="1500" dirty="0" err="1">
                <a:latin typeface="Courier New"/>
                <a:cs typeface="Courier New"/>
              </a:rPr>
              <a:t>str.indexOf</a:t>
            </a:r>
            <a:r>
              <a:rPr lang="en-US" sz="1500" dirty="0">
                <a:latin typeface="Courier New"/>
                <a:cs typeface="Courier New"/>
              </a:rPr>
              <a:t>("locate");</a:t>
            </a:r>
          </a:p>
          <a:p>
            <a:pPr marL="363538" indent="-363538">
              <a:spcBef>
                <a:spcPts val="600"/>
              </a:spcBef>
            </a:pPr>
            <a:r>
              <a:rPr lang="en-US" sz="1800" b="1" dirty="0" err="1"/>
              <a:t>lastIndexOf</a:t>
            </a:r>
            <a:r>
              <a:rPr lang="en-US" sz="1800" b="1" dirty="0"/>
              <a:t>()</a:t>
            </a:r>
            <a:r>
              <a:rPr lang="en-US" sz="1800" dirty="0"/>
              <a:t> – </a:t>
            </a:r>
            <a:r>
              <a:rPr lang="en-US" sz="1800" dirty="0" err="1"/>
              <a:t>retorna</a:t>
            </a:r>
            <a:r>
              <a:rPr lang="en-US" sz="1800" dirty="0"/>
              <a:t> a </a:t>
            </a:r>
            <a:r>
              <a:rPr lang="en-US" sz="1800" dirty="0" err="1"/>
              <a:t>última</a:t>
            </a:r>
            <a:r>
              <a:rPr lang="en-US" sz="1800" dirty="0"/>
              <a:t> </a:t>
            </a:r>
            <a:r>
              <a:rPr lang="en-US" sz="1800" dirty="0" err="1"/>
              <a:t>ocorrência</a:t>
            </a:r>
            <a:endParaRPr lang="en-US" sz="1800" dirty="0"/>
          </a:p>
          <a:p>
            <a:pPr marL="363538" indent="-363538">
              <a:spcBef>
                <a:spcPts val="600"/>
              </a:spcBef>
            </a:pPr>
            <a:r>
              <a:rPr lang="en-US" sz="1800" b="1" dirty="0"/>
              <a:t>search()</a:t>
            </a:r>
            <a:r>
              <a:rPr lang="en-US" sz="1800" dirty="0"/>
              <a:t> – </a:t>
            </a:r>
            <a:r>
              <a:rPr lang="en-US" sz="1800" dirty="0" err="1"/>
              <a:t>idêntico</a:t>
            </a:r>
            <a:r>
              <a:rPr lang="en-US" sz="1800" dirty="0"/>
              <a:t> </a:t>
            </a:r>
            <a:r>
              <a:rPr lang="en-US" sz="1800" dirty="0" err="1"/>
              <a:t>ao</a:t>
            </a:r>
            <a:r>
              <a:rPr lang="en-US" sz="1800" dirty="0"/>
              <a:t> </a:t>
            </a:r>
            <a:r>
              <a:rPr lang="en-US" sz="1800" dirty="0" err="1"/>
              <a:t>indexOf</a:t>
            </a:r>
            <a:r>
              <a:rPr lang="en-US" sz="1800" dirty="0"/>
              <a:t>() mas </a:t>
            </a:r>
            <a:r>
              <a:rPr lang="en-US" sz="1800" dirty="0" err="1"/>
              <a:t>aceita</a:t>
            </a:r>
            <a:r>
              <a:rPr lang="en-US" sz="1800" dirty="0"/>
              <a:t> </a:t>
            </a:r>
            <a:r>
              <a:rPr lang="en-US" sz="1800" dirty="0" err="1"/>
              <a:t>expressões</a:t>
            </a:r>
            <a:r>
              <a:rPr lang="en-US" sz="1800" dirty="0"/>
              <a:t> </a:t>
            </a:r>
            <a:r>
              <a:rPr lang="en-US" sz="1800" dirty="0" err="1"/>
              <a:t>regulares</a:t>
            </a:r>
            <a:endParaRPr lang="en-US" sz="1800" dirty="0"/>
          </a:p>
          <a:p>
            <a:pPr marL="363538" indent="-363538">
              <a:spcBef>
                <a:spcPts val="600"/>
              </a:spcBef>
            </a:pPr>
            <a:r>
              <a:rPr lang="en-US" sz="1800" dirty="0" err="1"/>
              <a:t>Particionando</a:t>
            </a:r>
            <a:r>
              <a:rPr lang="en-US" sz="1800" dirty="0"/>
              <a:t> </a:t>
            </a:r>
            <a:r>
              <a:rPr lang="en-US" sz="1800" dirty="0" err="1"/>
              <a:t>uma</a:t>
            </a:r>
            <a:r>
              <a:rPr lang="en-US" sz="1800" dirty="0"/>
              <a:t> string</a:t>
            </a:r>
          </a:p>
          <a:p>
            <a:pPr lvl="1">
              <a:buNone/>
            </a:pPr>
            <a:r>
              <a:rPr lang="en-US" sz="1500" dirty="0">
                <a:solidFill>
                  <a:schemeClr val="tx1"/>
                </a:solidFill>
                <a:latin typeface="Courier New"/>
                <a:cs typeface="Courier New"/>
              </a:rPr>
              <a:t>slice(start, end) – </a:t>
            </a:r>
            <a:r>
              <a:rPr lang="en-US" sz="1500" dirty="0" err="1">
                <a:solidFill>
                  <a:schemeClr val="tx1"/>
                </a:solidFill>
                <a:latin typeface="Courier New"/>
                <a:cs typeface="Courier New"/>
              </a:rPr>
              <a:t>extrai</a:t>
            </a:r>
            <a:r>
              <a:rPr lang="en-US" sz="1500" dirty="0">
                <a:solidFill>
                  <a:schemeClr val="tx1"/>
                </a:solidFill>
                <a:latin typeface="Courier New"/>
                <a:cs typeface="Courier New"/>
              </a:rPr>
              <a:t> a parte e </a:t>
            </a:r>
            <a:r>
              <a:rPr lang="en-US" sz="1500" dirty="0" err="1">
                <a:solidFill>
                  <a:schemeClr val="tx1"/>
                </a:solidFill>
                <a:latin typeface="Courier New"/>
                <a:cs typeface="Courier New"/>
              </a:rPr>
              <a:t>retorna</a:t>
            </a:r>
            <a:r>
              <a:rPr lang="en-US" sz="1500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ourier New"/>
                <a:cs typeface="Courier New"/>
              </a:rPr>
              <a:t>numa</a:t>
            </a:r>
            <a:r>
              <a:rPr lang="en-US" sz="1500" dirty="0">
                <a:solidFill>
                  <a:schemeClr val="tx1"/>
                </a:solidFill>
                <a:latin typeface="Courier New"/>
                <a:cs typeface="Courier New"/>
              </a:rPr>
              <a:t> nova string</a:t>
            </a:r>
          </a:p>
          <a:p>
            <a:pPr lvl="1">
              <a:buNone/>
            </a:pPr>
            <a:r>
              <a:rPr lang="en-US" sz="1500" dirty="0">
                <a:solidFill>
                  <a:schemeClr val="tx1"/>
                </a:solidFill>
                <a:latin typeface="Courier New"/>
                <a:cs typeface="Courier New"/>
              </a:rPr>
              <a:t>substring(start, end) = slice() NÃO </a:t>
            </a:r>
            <a:r>
              <a:rPr lang="en-US" sz="1500" dirty="0" err="1">
                <a:solidFill>
                  <a:schemeClr val="tx1"/>
                </a:solidFill>
                <a:latin typeface="Courier New"/>
                <a:cs typeface="Courier New"/>
              </a:rPr>
              <a:t>aceita</a:t>
            </a:r>
            <a:r>
              <a:rPr lang="en-US" sz="1500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ourier New"/>
                <a:cs typeface="Courier New"/>
              </a:rPr>
              <a:t>índice</a:t>
            </a:r>
            <a:r>
              <a:rPr lang="en-US" sz="1500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Courier New"/>
                <a:cs typeface="Courier New"/>
              </a:rPr>
              <a:t>negativo</a:t>
            </a:r>
            <a:endParaRPr lang="en-US" sz="15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pPr lvl="1">
              <a:buNone/>
            </a:pPr>
            <a:r>
              <a:rPr lang="en-US" sz="1500" dirty="0" err="1">
                <a:solidFill>
                  <a:schemeClr val="tx1"/>
                </a:solidFill>
                <a:latin typeface="Courier New"/>
                <a:cs typeface="Courier New"/>
              </a:rPr>
              <a:t>substr</a:t>
            </a:r>
            <a:r>
              <a:rPr lang="en-US" sz="1500" dirty="0">
                <a:solidFill>
                  <a:schemeClr val="tx1"/>
                </a:solidFill>
                <a:latin typeface="Courier New"/>
                <a:cs typeface="Courier New"/>
              </a:rPr>
              <a:t>(start, length) – similar </a:t>
            </a:r>
            <a:r>
              <a:rPr lang="en-US" sz="1500" dirty="0" err="1">
                <a:solidFill>
                  <a:schemeClr val="tx1"/>
                </a:solidFill>
                <a:latin typeface="Courier New"/>
                <a:cs typeface="Courier New"/>
              </a:rPr>
              <a:t>ao</a:t>
            </a:r>
            <a:r>
              <a:rPr lang="en-US" sz="1500" dirty="0">
                <a:solidFill>
                  <a:schemeClr val="tx1"/>
                </a:solidFill>
                <a:latin typeface="Courier New"/>
                <a:cs typeface="Courier New"/>
              </a:rPr>
              <a:t> slice(), </a:t>
            </a:r>
            <a:r>
              <a:rPr lang="en-US" sz="1500" dirty="0" err="1">
                <a:solidFill>
                  <a:schemeClr val="tx1"/>
                </a:solidFill>
                <a:latin typeface="Courier New"/>
                <a:cs typeface="Courier New"/>
              </a:rPr>
              <a:t>muda</a:t>
            </a:r>
            <a:r>
              <a:rPr lang="en-US" sz="1500" dirty="0">
                <a:solidFill>
                  <a:schemeClr val="tx1"/>
                </a:solidFill>
                <a:latin typeface="Courier New"/>
                <a:cs typeface="Courier New"/>
              </a:rPr>
              <a:t> o </a:t>
            </a:r>
            <a:r>
              <a:rPr lang="en-US" sz="1500" dirty="0" err="1">
                <a:solidFill>
                  <a:schemeClr val="tx1"/>
                </a:solidFill>
                <a:latin typeface="Courier New"/>
                <a:cs typeface="Courier New"/>
              </a:rPr>
              <a:t>parâmetro</a:t>
            </a:r>
            <a:r>
              <a:rPr lang="en-US" sz="1500" dirty="0">
                <a:solidFill>
                  <a:schemeClr val="tx1"/>
                </a:solidFill>
                <a:latin typeface="Courier New"/>
                <a:cs typeface="Courier New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61611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84196-ED07-1D41-A7D3-FC13AE9E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Date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B2DF86D-BA1E-414D-A2E5-6A08840940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F7BAC247-8B5C-934F-B528-3984A9A6A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252" y="495906"/>
            <a:ext cx="6388856" cy="1196415"/>
          </a:xfrm>
          <a:prstGeom prst="rect">
            <a:avLst/>
          </a:prstGeom>
        </p:spPr>
      </p:pic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3E3F4B6F-CD23-3D45-A8CC-68E1CB425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061" y="1692321"/>
            <a:ext cx="5964072" cy="327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57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err="1"/>
              <a:t>Introdução</a:t>
            </a:r>
            <a:endParaRPr lang="en" dirty="0"/>
          </a:p>
        </p:txBody>
      </p:sp>
      <p:sp>
        <p:nvSpPr>
          <p:cNvPr id="114" name="Shape 114"/>
          <p:cNvSpPr txBox="1">
            <a:spLocks noGrp="1"/>
          </p:cNvSpPr>
          <p:nvPr>
            <p:ph type="body" idx="4294967295"/>
          </p:nvPr>
        </p:nvSpPr>
        <p:spPr>
          <a:xfrm>
            <a:off x="3090625" y="378824"/>
            <a:ext cx="5596200" cy="75764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b="1" i="0" dirty="0"/>
              <a:t>Breve </a:t>
            </a:r>
            <a:r>
              <a:rPr lang="en" sz="2800" b="1" i="0" dirty="0" err="1"/>
              <a:t>Histórico</a:t>
            </a:r>
            <a:endParaRPr lang="en" sz="2800" b="1" i="0" dirty="0"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</a:t>
            </a:fld>
            <a:endParaRPr lang="en"/>
          </a:p>
        </p:txBody>
      </p:sp>
      <p:sp>
        <p:nvSpPr>
          <p:cNvPr id="116" name="Shape 116"/>
          <p:cNvSpPr txBox="1">
            <a:spLocks noGrp="1"/>
          </p:cNvSpPr>
          <p:nvPr>
            <p:ph type="body" idx="2"/>
          </p:nvPr>
        </p:nvSpPr>
        <p:spPr>
          <a:xfrm>
            <a:off x="3090625" y="1136470"/>
            <a:ext cx="5596200" cy="125403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indent="-285750">
              <a:spcAft>
                <a:spcPts val="1000"/>
              </a:spcAft>
            </a:pPr>
            <a:r>
              <a:rPr lang="en" sz="1800" dirty="0" err="1"/>
              <a:t>Criada</a:t>
            </a:r>
            <a:r>
              <a:rPr lang="en" sz="1800" dirty="0"/>
              <a:t> </a:t>
            </a:r>
            <a:r>
              <a:rPr lang="en" sz="1800" dirty="0" err="1"/>
              <a:t>em</a:t>
            </a:r>
            <a:r>
              <a:rPr lang="en" sz="1800" dirty="0"/>
              <a:t> 1995 por Brendan </a:t>
            </a:r>
            <a:r>
              <a:rPr lang="en" sz="1800" dirty="0" err="1"/>
              <a:t>Eich</a:t>
            </a:r>
            <a:r>
              <a:rPr lang="en" sz="1800" dirty="0"/>
              <a:t> </a:t>
            </a:r>
            <a:r>
              <a:rPr lang="en" sz="1800" dirty="0" err="1"/>
              <a:t>na</a:t>
            </a:r>
            <a:r>
              <a:rPr lang="en" sz="1800" dirty="0"/>
              <a:t> Netscape para </a:t>
            </a:r>
            <a:r>
              <a:rPr lang="en" sz="1800" dirty="0" err="1"/>
              <a:t>melhorar</a:t>
            </a:r>
            <a:r>
              <a:rPr lang="en" sz="1800" dirty="0"/>
              <a:t> a </a:t>
            </a:r>
            <a:r>
              <a:rPr lang="en" sz="1800" dirty="0" err="1"/>
              <a:t>experiência</a:t>
            </a:r>
            <a:r>
              <a:rPr lang="en" sz="1800" dirty="0"/>
              <a:t> do </a:t>
            </a:r>
            <a:r>
              <a:rPr lang="en" sz="1800" dirty="0" err="1"/>
              <a:t>usuário</a:t>
            </a:r>
            <a:endParaRPr lang="en" sz="1800" dirty="0"/>
          </a:p>
          <a:p>
            <a:pPr marL="285750" indent="-285750">
              <a:spcAft>
                <a:spcPts val="1000"/>
              </a:spcAft>
            </a:pPr>
            <a:r>
              <a:rPr lang="en" sz="1800" dirty="0" err="1"/>
              <a:t>Herdou</a:t>
            </a:r>
            <a:r>
              <a:rPr lang="en" sz="1800" dirty="0"/>
              <a:t> </a:t>
            </a:r>
            <a:r>
              <a:rPr lang="en" sz="1800" dirty="0" err="1"/>
              <a:t>características</a:t>
            </a:r>
            <a:r>
              <a:rPr lang="en" sz="1800" dirty="0"/>
              <a:t> de: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1D54909-5392-1E4F-B1C6-588716554054}"/>
              </a:ext>
            </a:extLst>
          </p:cNvPr>
          <p:cNvSpPr txBox="1"/>
          <p:nvPr/>
        </p:nvSpPr>
        <p:spPr>
          <a:xfrm>
            <a:off x="3206882" y="2513748"/>
            <a:ext cx="2783031" cy="2392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Java</a:t>
            </a:r>
          </a:p>
          <a:p>
            <a:pPr marL="452438" lvl="1" indent="-284163">
              <a:spcAft>
                <a:spcPts val="300"/>
              </a:spcAft>
              <a:buFont typeface="Wingdings" pitchFamily="2" charset="2"/>
              <a:buChar char="§"/>
            </a:pPr>
            <a:r>
              <a:rPr lang="en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Sintaxe</a:t>
            </a: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  <a:p>
            <a:pPr marL="452438" lvl="1" indent="-284163">
              <a:spcAft>
                <a:spcPts val="300"/>
              </a:spcAft>
              <a:buFont typeface="Wingdings" pitchFamily="2" charset="2"/>
              <a:buChar char="§"/>
            </a:pPr>
            <a:r>
              <a:rPr lang="en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Algumas</a:t>
            </a: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convenções</a:t>
            </a:r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2438" lvl="1" indent="-284163">
              <a:spcAft>
                <a:spcPts val="300"/>
              </a:spcAft>
              <a:buFont typeface="Wingdings" pitchFamily="2" charset="2"/>
              <a:buChar char="§"/>
            </a:pP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Date e Math</a:t>
            </a:r>
          </a:p>
          <a:p>
            <a:pPr marL="285750" lvl="1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Scheme</a:t>
            </a:r>
          </a:p>
          <a:p>
            <a:pPr marL="452438" lvl="1" indent="-284163">
              <a:spcAft>
                <a:spcPts val="300"/>
              </a:spcAft>
              <a:buFont typeface="Wingdings" pitchFamily="2" charset="2"/>
              <a:buChar char="§"/>
            </a:pP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Lambda</a:t>
            </a:r>
          </a:p>
          <a:p>
            <a:pPr marL="452438" lvl="1" indent="-284163">
              <a:spcAft>
                <a:spcPts val="300"/>
              </a:spcAft>
              <a:buFont typeface="Wingdings" pitchFamily="2" charset="2"/>
              <a:buChar char="§"/>
            </a:pP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Closure</a:t>
            </a:r>
          </a:p>
          <a:p>
            <a:pPr marL="452438" lvl="1" indent="-284163">
              <a:spcAft>
                <a:spcPts val="1000"/>
              </a:spcAft>
              <a:buFont typeface="Wingdings" pitchFamily="2" charset="2"/>
              <a:buChar char="§"/>
            </a:pPr>
            <a:r>
              <a:rPr lang="en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Tipagem</a:t>
            </a: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Fraca</a:t>
            </a:r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53325D4-32F1-B041-82CB-49EBFCD47692}"/>
              </a:ext>
            </a:extLst>
          </p:cNvPr>
          <p:cNvSpPr txBox="1"/>
          <p:nvPr/>
        </p:nvSpPr>
        <p:spPr>
          <a:xfrm>
            <a:off x="6048102" y="2597805"/>
            <a:ext cx="2783031" cy="1874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Self</a:t>
            </a:r>
          </a:p>
          <a:p>
            <a:pPr marL="452438" lvl="1" indent="-284163">
              <a:spcAft>
                <a:spcPts val="300"/>
              </a:spcAft>
              <a:buFont typeface="Wingdings" pitchFamily="2" charset="2"/>
              <a:buChar char="§"/>
            </a:pPr>
            <a:r>
              <a:rPr lang="en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Herança</a:t>
            </a: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baseada</a:t>
            </a: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protótipos</a:t>
            </a:r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2438" lvl="1" indent="-284163">
              <a:spcAft>
                <a:spcPts val="1000"/>
              </a:spcAft>
              <a:buFont typeface="Wingdings" pitchFamily="2" charset="2"/>
              <a:buChar char="§"/>
            </a:pPr>
            <a:r>
              <a:rPr lang="en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Objetos</a:t>
            </a:r>
            <a:r>
              <a:rPr lang="e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dinâmicos</a:t>
            </a:r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1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Perl</a:t>
            </a:r>
          </a:p>
          <a:p>
            <a:pPr marL="452438" lvl="1" indent="-284163">
              <a:spcAft>
                <a:spcPts val="1000"/>
              </a:spcAft>
              <a:buFont typeface="Wingdings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Expressões regulares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:a16="http://schemas.microsoft.com/office/drawing/2014/main" id="{B1AC32D2-BBEC-074A-9D5D-141901539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674" y="0"/>
            <a:ext cx="6536326" cy="5143450"/>
          </a:xfrm>
          <a:prstGeom prst="rect">
            <a:avLst/>
          </a:prstGeom>
        </p:spPr>
      </p:pic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277099" y="284200"/>
            <a:ext cx="2139529" cy="3678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 dirty="0"/>
              <a:t>Array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40</a:t>
            </a:fld>
            <a:endParaRPr lang="en"/>
          </a:p>
        </p:txBody>
      </p:sp>
      <p:pic>
        <p:nvPicPr>
          <p:cNvPr id="3" name="Imagem 2" descr="Texto, Logotipo&#10;&#10;Descrição gerada automaticamente">
            <a:extLst>
              <a:ext uri="{FF2B5EF4-FFF2-40B4-BE49-F238E27FC236}">
                <a16:creationId xmlns:a16="http://schemas.microsoft.com/office/drawing/2014/main" id="{0765A146-EF3E-094B-BF86-5A8DFCC1D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675" y="1463040"/>
            <a:ext cx="3672573" cy="2520010"/>
          </a:xfrm>
          <a:prstGeom prst="rect">
            <a:avLst/>
          </a:prstGeom>
        </p:spPr>
      </p:pic>
      <p:pic>
        <p:nvPicPr>
          <p:cNvPr id="7" name="Imagem 6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7FF0B531-D200-1F4D-81FD-4689528D2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380" y="2155371"/>
            <a:ext cx="3058450" cy="2925474"/>
          </a:xfrm>
          <a:prstGeom prst="rect">
            <a:avLst/>
          </a:prstGeom>
        </p:spPr>
      </p:pic>
      <p:sp>
        <p:nvSpPr>
          <p:cNvPr id="11" name="Shape 15">
            <a:extLst>
              <a:ext uri="{FF2B5EF4-FFF2-40B4-BE49-F238E27FC236}">
                <a16:creationId xmlns:a16="http://schemas.microsoft.com/office/drawing/2014/main" id="{A1EF5368-1204-DD4E-95B5-6C8B1E726CD9}"/>
              </a:ext>
            </a:extLst>
          </p:cNvPr>
          <p:cNvSpPr/>
          <p:nvPr/>
        </p:nvSpPr>
        <p:spPr>
          <a:xfrm>
            <a:off x="2585477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991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71057-5D67-A044-AB41-30263C6B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Arrays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F6B60F-A31C-D948-A15C-B5A3AB4C97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E33EA2C-0916-F14D-A4B9-E5E38D7B490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661313" y="232012"/>
            <a:ext cx="6444169" cy="4517837"/>
          </a:xfrm>
        </p:spPr>
        <p:txBody>
          <a:bodyPr/>
          <a:lstStyle/>
          <a:p>
            <a:pPr marL="363538" indent="-363538"/>
            <a:r>
              <a:rPr lang="pt-BR" sz="1800" dirty="0"/>
              <a:t>Uma estrutura de dados que armazena uma coleção de elementos de tal forma que cada um dos elementos possa ser identificado por um índice ou chave. </a:t>
            </a:r>
          </a:p>
          <a:p>
            <a:pPr marL="363538" indent="-363538"/>
            <a:r>
              <a:rPr lang="pt-BR" sz="1800" dirty="0"/>
              <a:t>JS oferece um objeto para acessar e manipular </a:t>
            </a:r>
            <a:r>
              <a:rPr lang="pt-BR" sz="1800" dirty="0" err="1"/>
              <a:t>arrays</a:t>
            </a:r>
            <a:endParaRPr lang="pt-BR" sz="1800" dirty="0"/>
          </a:p>
          <a:p>
            <a:pPr marL="363538" indent="-363538"/>
            <a:r>
              <a:rPr lang="pt-BR" sz="1800" dirty="0"/>
              <a:t>Criando </a:t>
            </a:r>
            <a:r>
              <a:rPr lang="pt-BR" sz="1800" dirty="0" err="1"/>
              <a:t>arrays</a:t>
            </a:r>
            <a:r>
              <a:rPr lang="pt-BR" sz="1800" dirty="0"/>
              <a:t> em JavaScript:</a:t>
            </a:r>
          </a:p>
          <a:p>
            <a:pPr>
              <a:buNone/>
            </a:pPr>
            <a:r>
              <a:rPr lang="pt-BR" sz="1600" dirty="0" err="1">
                <a:latin typeface="Verdana" panose="020B0604030504040204" pitchFamily="34" charset="0"/>
              </a:rPr>
              <a:t>let</a:t>
            </a:r>
            <a:r>
              <a:rPr lang="pt-BR" sz="1600" dirty="0">
                <a:latin typeface="Verdana" panose="020B0604030504040204" pitchFamily="34" charset="0"/>
              </a:rPr>
              <a:t> alunos = [];</a:t>
            </a:r>
          </a:p>
          <a:p>
            <a:pPr>
              <a:buNone/>
            </a:pPr>
            <a:r>
              <a:rPr lang="pt-BR" sz="1600" dirty="0">
                <a:latin typeface="Verdana" panose="020B0604030504040204" pitchFamily="34" charset="0"/>
              </a:rPr>
              <a:t>alunos[0] = “Ana”;</a:t>
            </a:r>
          </a:p>
          <a:p>
            <a:pPr>
              <a:buNone/>
            </a:pPr>
            <a:r>
              <a:rPr lang="pt-BR" sz="1600" dirty="0">
                <a:latin typeface="Verdana" panose="020B0604030504040204" pitchFamily="34" charset="0"/>
              </a:rPr>
              <a:t>alunos[1] = “Pedro”;</a:t>
            </a:r>
          </a:p>
          <a:p>
            <a:pPr>
              <a:buNone/>
            </a:pPr>
            <a:r>
              <a:rPr lang="pt-BR" sz="1600" dirty="0">
                <a:latin typeface="Verdana" panose="020B0604030504040204" pitchFamily="34" charset="0"/>
              </a:rPr>
              <a:t>alunos[2] = “Gabriela”; </a:t>
            </a:r>
          </a:p>
          <a:p>
            <a:pPr>
              <a:buNone/>
            </a:pPr>
            <a:r>
              <a:rPr lang="pt-BR" sz="2000" dirty="0"/>
              <a:t>Ou:</a:t>
            </a:r>
          </a:p>
          <a:p>
            <a:pPr>
              <a:buNone/>
            </a:pPr>
            <a:r>
              <a:rPr lang="pt-BR" sz="1600" dirty="0" err="1">
                <a:latin typeface="Verdana" panose="020B0604030504040204" pitchFamily="34" charset="0"/>
              </a:rPr>
              <a:t>let</a:t>
            </a:r>
            <a:r>
              <a:rPr lang="pt-BR" sz="1600" dirty="0">
                <a:latin typeface="Verdana" panose="020B0604030504040204" pitchFamily="34" charset="0"/>
              </a:rPr>
              <a:t> alunos = [“Ana”, ”Pedro”, “Gabriela”];</a:t>
            </a:r>
          </a:p>
          <a:p>
            <a:pPr lvl="0">
              <a:buNone/>
            </a:pPr>
            <a:r>
              <a:rPr lang="pt-BR" sz="2000" dirty="0"/>
              <a:t>Ou ainda:</a:t>
            </a:r>
          </a:p>
          <a:p>
            <a:pPr lvl="0">
              <a:buNone/>
            </a:pPr>
            <a:r>
              <a:rPr lang="pt-BR" sz="1600" dirty="0" err="1">
                <a:latin typeface="Verdana" panose="020B0604030504040204" pitchFamily="34" charset="0"/>
              </a:rPr>
              <a:t>let</a:t>
            </a:r>
            <a:r>
              <a:rPr lang="pt-BR" sz="1600" dirty="0">
                <a:latin typeface="Verdana" panose="020B0604030504040204" pitchFamily="34" charset="0"/>
              </a:rPr>
              <a:t> alunos = new </a:t>
            </a:r>
            <a:r>
              <a:rPr lang="pt-BR" sz="1600" dirty="0" err="1">
                <a:latin typeface="Verdana" panose="020B0604030504040204" pitchFamily="34" charset="0"/>
              </a:rPr>
              <a:t>Array</a:t>
            </a:r>
            <a:r>
              <a:rPr lang="pt-BR" sz="1600" dirty="0">
                <a:latin typeface="Verdana" panose="020B0604030504040204" pitchFamily="34" charset="0"/>
              </a:rPr>
              <a:t>(“Ana”, “Pedro”, “Gabriela”);</a:t>
            </a:r>
          </a:p>
          <a:p>
            <a:pPr>
              <a:buNone/>
            </a:pPr>
            <a:endParaRPr lang="pt-BR" sz="16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950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71057-5D67-A044-AB41-30263C6B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Arrays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F6B60F-A31C-D948-A15C-B5A3AB4C97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E33EA2C-0916-F14D-A4B9-E5E38D7B490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661313" y="232012"/>
            <a:ext cx="6444169" cy="4517837"/>
          </a:xfrm>
        </p:spPr>
        <p:txBody>
          <a:bodyPr/>
          <a:lstStyle/>
          <a:p>
            <a:pPr marL="363538" indent="-363538"/>
            <a:r>
              <a:rPr lang="pt-BR" sz="2000" dirty="0"/>
              <a:t>É possível inicializar o </a:t>
            </a:r>
            <a:r>
              <a:rPr lang="pt-BR" sz="2000" dirty="0" err="1"/>
              <a:t>Array</a:t>
            </a:r>
            <a:r>
              <a:rPr lang="pt-BR" sz="2000" dirty="0"/>
              <a:t> com um tamanho inicial</a:t>
            </a:r>
          </a:p>
          <a:p>
            <a:pPr>
              <a:buNone/>
            </a:pPr>
            <a:r>
              <a:rPr lang="pt-BR" sz="1600" dirty="0" err="1">
                <a:latin typeface="Verdana" panose="020B0604030504040204" pitchFamily="34" charset="0"/>
              </a:rPr>
              <a:t>let</a:t>
            </a:r>
            <a:r>
              <a:rPr lang="pt-BR" sz="1600" dirty="0">
                <a:latin typeface="Verdana" panose="020B0604030504040204" pitchFamily="34" charset="0"/>
              </a:rPr>
              <a:t> alunos = new </a:t>
            </a:r>
            <a:r>
              <a:rPr lang="pt-BR" sz="1600" dirty="0" err="1">
                <a:latin typeface="Verdana" panose="020B0604030504040204" pitchFamily="34" charset="0"/>
              </a:rPr>
              <a:t>Array</a:t>
            </a:r>
            <a:r>
              <a:rPr lang="pt-BR" sz="1600" dirty="0">
                <a:latin typeface="Verdana" panose="020B0604030504040204" pitchFamily="34" charset="0"/>
              </a:rPr>
              <a:t>(10);</a:t>
            </a:r>
          </a:p>
          <a:p>
            <a:pPr marL="363538" indent="-363538"/>
            <a:endParaRPr lang="pt-BR" sz="2000" dirty="0"/>
          </a:p>
          <a:p>
            <a:pPr marL="363538" indent="-363538"/>
            <a:r>
              <a:rPr lang="pt-BR" sz="2000" dirty="0"/>
              <a:t>Não esqueça que </a:t>
            </a:r>
            <a:r>
              <a:rPr lang="pt-BR" sz="2000" dirty="0" err="1"/>
              <a:t>Array</a:t>
            </a:r>
            <a:r>
              <a:rPr lang="pt-BR" sz="2000" dirty="0"/>
              <a:t> em JS </a:t>
            </a:r>
            <a:r>
              <a:rPr lang="pt-BR" sz="2000" b="1" dirty="0"/>
              <a:t>não tem tamanho fixo</a:t>
            </a:r>
          </a:p>
        </p:txBody>
      </p:sp>
    </p:spTree>
    <p:extLst>
      <p:ext uri="{BB962C8B-B14F-4D97-AF65-F5344CB8AC3E}">
        <p14:creationId xmlns:p14="http://schemas.microsoft.com/office/powerpoint/2010/main" val="10669450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71057-5D67-A044-AB41-30263C6B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Array</a:t>
            </a:r>
            <a:r>
              <a:rPr lang="pt-BR" dirty="0"/>
              <a:t> API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F6B60F-A31C-D948-A15C-B5A3AB4C97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1511D7C7-324D-0C43-9787-14EA82942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74" y="198967"/>
            <a:ext cx="6523630" cy="473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29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71057-5D67-A044-AB41-30263C6B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Array</a:t>
            </a:r>
            <a:r>
              <a:rPr lang="pt-BR" dirty="0"/>
              <a:t> API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F6B60F-A31C-D948-A15C-B5A3AB4C97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6D40C185-F4FD-0D4E-9163-4493DBFC2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495" y="101790"/>
            <a:ext cx="4107978" cy="196018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D482994-EF3F-4748-A1C0-EF596420E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791" y="2061975"/>
            <a:ext cx="4038600" cy="273050"/>
          </a:xfrm>
          <a:prstGeom prst="rect">
            <a:avLst/>
          </a:prstGeom>
        </p:spPr>
      </p:pic>
      <p:pic>
        <p:nvPicPr>
          <p:cNvPr id="12" name="Imagem 11" descr="Uma imagem contendo Logotipo&#10;&#10;Descrição gerada automaticamente">
            <a:extLst>
              <a:ext uri="{FF2B5EF4-FFF2-40B4-BE49-F238E27FC236}">
                <a16:creationId xmlns:a16="http://schemas.microsoft.com/office/drawing/2014/main" id="{7FD72725-1D2D-D84C-81A2-47BF857D3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832" y="2320254"/>
            <a:ext cx="1767385" cy="238661"/>
          </a:xfrm>
          <a:prstGeom prst="rect">
            <a:avLst/>
          </a:prstGeom>
        </p:spPr>
      </p:pic>
      <p:pic>
        <p:nvPicPr>
          <p:cNvPr id="14" name="Imagem 13" descr="Uma imagem contendo objeto, medidor&#10;&#10;Descrição gerada automaticamente">
            <a:extLst>
              <a:ext uri="{FF2B5EF4-FFF2-40B4-BE49-F238E27FC236}">
                <a16:creationId xmlns:a16="http://schemas.microsoft.com/office/drawing/2014/main" id="{7420362C-3CF9-AB48-BD9B-47E932CF4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832" y="2569600"/>
            <a:ext cx="4579689" cy="83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85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71057-5D67-A044-AB41-30263C6B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Array</a:t>
            </a:r>
            <a:r>
              <a:rPr lang="pt-BR" dirty="0"/>
              <a:t> API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F6B60F-A31C-D948-A15C-B5A3AB4C97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7816FB6F-0ACF-B649-99CA-876D390C7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973" y="446238"/>
            <a:ext cx="3769208" cy="276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467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71057-5D67-A044-AB41-30263C6B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Array</a:t>
            </a:r>
            <a:r>
              <a:rPr lang="pt-BR" dirty="0"/>
              <a:t> API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196527-5DA7-E349-81E8-A32C45CD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6564" y="237486"/>
            <a:ext cx="6264322" cy="717723"/>
          </a:xfrm>
        </p:spPr>
        <p:txBody>
          <a:bodyPr/>
          <a:lstStyle/>
          <a:p>
            <a:r>
              <a:rPr lang="pt-BR" sz="2400" b="0" dirty="0"/>
              <a:t>Inserindo novos elementos com </a:t>
            </a:r>
            <a:r>
              <a:rPr lang="pt-BR" sz="2400" dirty="0" err="1"/>
              <a:t>unshift</a:t>
            </a:r>
            <a:endParaRPr lang="pt-BR" sz="240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F6B60F-A31C-D948-A15C-B5A3AB4C97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p:pic>
        <p:nvPicPr>
          <p:cNvPr id="8" name="Imagem 7" descr="Texto, Carta&#10;&#10;Descrição gerada automaticamente">
            <a:extLst>
              <a:ext uri="{FF2B5EF4-FFF2-40B4-BE49-F238E27FC236}">
                <a16:creationId xmlns:a16="http://schemas.microsoft.com/office/drawing/2014/main" id="{5B90264B-3BF3-6C4E-AEDC-183A22DE2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564" y="955209"/>
            <a:ext cx="5527343" cy="29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596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71057-5D67-A044-AB41-30263C6B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Array</a:t>
            </a:r>
            <a:r>
              <a:rPr lang="pt-BR" dirty="0"/>
              <a:t> API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196527-5DA7-E349-81E8-A32C45CD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6564" y="237486"/>
            <a:ext cx="6264322" cy="717723"/>
          </a:xfrm>
        </p:spPr>
        <p:txBody>
          <a:bodyPr/>
          <a:lstStyle/>
          <a:p>
            <a:r>
              <a:rPr lang="pt-BR" sz="2400" b="0" dirty="0"/>
              <a:t>Removendo elementos do início com </a:t>
            </a:r>
            <a:r>
              <a:rPr lang="pt-BR" sz="2400" dirty="0"/>
              <a:t>shift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F6B60F-A31C-D948-A15C-B5A3AB4C97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344B32D0-6F8D-6A43-B0B6-167A5EE63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564" y="1112418"/>
            <a:ext cx="4233873" cy="29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668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71057-5D67-A044-AB41-30263C6B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Array</a:t>
            </a:r>
            <a:r>
              <a:rPr lang="pt-BR" dirty="0"/>
              <a:t> API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196527-5DA7-E349-81E8-A32C45CD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6564" y="237486"/>
            <a:ext cx="6264322" cy="717723"/>
          </a:xfrm>
        </p:spPr>
        <p:txBody>
          <a:bodyPr/>
          <a:lstStyle/>
          <a:p>
            <a:r>
              <a:rPr lang="pt-BR" sz="2400" b="0" dirty="0"/>
              <a:t>Localizando elementos com </a:t>
            </a:r>
            <a:r>
              <a:rPr lang="pt-BR" sz="2400" dirty="0" err="1"/>
              <a:t>indexOf</a:t>
            </a:r>
            <a:endParaRPr lang="pt-BR" sz="240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F6B60F-A31C-D948-A15C-B5A3AB4C97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6368BAB5-B177-8345-B023-D05AAD984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809" y="1450127"/>
            <a:ext cx="3358381" cy="22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786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71057-5D67-A044-AB41-30263C6B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Array</a:t>
            </a:r>
            <a:r>
              <a:rPr lang="pt-BR" dirty="0"/>
              <a:t> API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196527-5DA7-E349-81E8-A32C45CD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6564" y="237486"/>
            <a:ext cx="6264322" cy="717723"/>
          </a:xfrm>
        </p:spPr>
        <p:txBody>
          <a:bodyPr/>
          <a:lstStyle/>
          <a:p>
            <a:r>
              <a:rPr lang="pt-BR" sz="2000" b="0" dirty="0"/>
              <a:t>Removendo elementos em uma posição com  </a:t>
            </a:r>
            <a:r>
              <a:rPr lang="pt-BR" sz="2000" dirty="0" err="1"/>
              <a:t>splice</a:t>
            </a:r>
            <a:endParaRPr lang="pt-BR" sz="200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F6B60F-A31C-D948-A15C-B5A3AB4C97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418EE155-4F7D-A049-9BE4-26AAEBE7C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564" y="986747"/>
            <a:ext cx="3844277" cy="315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22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err="1"/>
              <a:t>Introdução</a:t>
            </a:r>
            <a:endParaRPr lang="en" dirty="0"/>
          </a:p>
        </p:txBody>
      </p:sp>
      <p:sp>
        <p:nvSpPr>
          <p:cNvPr id="114" name="Shape 114"/>
          <p:cNvSpPr txBox="1">
            <a:spLocks noGrp="1"/>
          </p:cNvSpPr>
          <p:nvPr>
            <p:ph type="body" idx="4294967295"/>
          </p:nvPr>
        </p:nvSpPr>
        <p:spPr>
          <a:xfrm>
            <a:off x="3090625" y="378824"/>
            <a:ext cx="5596200" cy="75764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b="1" i="0" dirty="0"/>
              <a:t>Breve </a:t>
            </a:r>
            <a:r>
              <a:rPr lang="en" sz="2800" b="1" i="0" dirty="0" err="1"/>
              <a:t>Histórico</a:t>
            </a:r>
            <a:endParaRPr lang="en" sz="2800" b="1" i="0" dirty="0"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</a:t>
            </a:fld>
            <a:endParaRPr lang="en"/>
          </a:p>
        </p:txBody>
      </p:sp>
      <p:sp>
        <p:nvSpPr>
          <p:cNvPr id="116" name="Shape 116"/>
          <p:cNvSpPr txBox="1">
            <a:spLocks noGrp="1"/>
          </p:cNvSpPr>
          <p:nvPr>
            <p:ph type="body" idx="2"/>
          </p:nvPr>
        </p:nvSpPr>
        <p:spPr>
          <a:xfrm>
            <a:off x="2810434" y="1136470"/>
            <a:ext cx="6099115" cy="361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indent="-285750">
              <a:spcAft>
                <a:spcPts val="1000"/>
              </a:spcAft>
            </a:pPr>
            <a:r>
              <a:rPr lang="en" sz="1800" dirty="0"/>
              <a:t>Guerra dos </a:t>
            </a:r>
            <a:r>
              <a:rPr lang="en" sz="1800" dirty="0" err="1"/>
              <a:t>navegadores</a:t>
            </a:r>
            <a:r>
              <a:rPr lang="en" sz="1800" dirty="0"/>
              <a:t> – </a:t>
            </a:r>
            <a:r>
              <a:rPr lang="en" sz="1800" dirty="0" err="1"/>
              <a:t>diferentes</a:t>
            </a:r>
            <a:r>
              <a:rPr lang="en" sz="1800" dirty="0"/>
              <a:t> </a:t>
            </a:r>
            <a:r>
              <a:rPr lang="en" sz="1800" dirty="0" err="1"/>
              <a:t>especificações</a:t>
            </a:r>
            <a:r>
              <a:rPr lang="en" sz="1800" dirty="0"/>
              <a:t> para a </a:t>
            </a:r>
            <a:r>
              <a:rPr lang="en" sz="1800" dirty="0" err="1"/>
              <a:t>mesma</a:t>
            </a:r>
            <a:r>
              <a:rPr lang="en" sz="1800" dirty="0"/>
              <a:t> </a:t>
            </a:r>
            <a:r>
              <a:rPr lang="en" sz="1800" dirty="0" err="1"/>
              <a:t>linguagem</a:t>
            </a:r>
            <a:endParaRPr lang="en" sz="1800" dirty="0"/>
          </a:p>
          <a:p>
            <a:pPr marL="492125" lvl="1" indent="-285750"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" sz="1600" dirty="0" err="1"/>
              <a:t>Incompatibilidade</a:t>
            </a:r>
            <a:r>
              <a:rPr lang="en" sz="1600" dirty="0"/>
              <a:t> de </a:t>
            </a:r>
            <a:r>
              <a:rPr lang="en" sz="1600" dirty="0" err="1"/>
              <a:t>versões</a:t>
            </a:r>
            <a:endParaRPr lang="en" sz="1600" dirty="0"/>
          </a:p>
          <a:p>
            <a:pPr marL="285750" indent="-285750">
              <a:spcAft>
                <a:spcPts val="1000"/>
              </a:spcAft>
            </a:pPr>
            <a:r>
              <a:rPr lang="en" sz="1800" dirty="0" err="1"/>
              <a:t>Em</a:t>
            </a:r>
            <a:r>
              <a:rPr lang="en" sz="1800" dirty="0"/>
              <a:t> 1997 </a:t>
            </a:r>
            <a:r>
              <a:rPr lang="en" sz="1800" dirty="0" err="1"/>
              <a:t>padronização</a:t>
            </a:r>
            <a:r>
              <a:rPr lang="en" sz="1800" dirty="0"/>
              <a:t> da </a:t>
            </a:r>
            <a:r>
              <a:rPr lang="en" sz="1800" dirty="0" err="1"/>
              <a:t>linguagem</a:t>
            </a:r>
            <a:r>
              <a:rPr lang="en" sz="1800" dirty="0"/>
              <a:t> ECMA </a:t>
            </a:r>
            <a:r>
              <a:rPr lang="en" sz="1800" dirty="0" err="1"/>
              <a:t>Internacional</a:t>
            </a:r>
            <a:r>
              <a:rPr lang="en" sz="1800" dirty="0"/>
              <a:t> – ECMAScript</a:t>
            </a:r>
          </a:p>
        </p:txBody>
      </p:sp>
    </p:spTree>
    <p:extLst>
      <p:ext uri="{BB962C8B-B14F-4D97-AF65-F5344CB8AC3E}">
        <p14:creationId xmlns:p14="http://schemas.microsoft.com/office/powerpoint/2010/main" val="9486546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71057-5D67-A044-AB41-30263C6B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Array</a:t>
            </a:r>
            <a:r>
              <a:rPr lang="pt-BR" dirty="0"/>
              <a:t> API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196527-5DA7-E349-81E8-A32C45CD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6564" y="237486"/>
            <a:ext cx="6264322" cy="717723"/>
          </a:xfrm>
        </p:spPr>
        <p:txBody>
          <a:bodyPr/>
          <a:lstStyle/>
          <a:p>
            <a:r>
              <a:rPr lang="pt-BR" sz="2000" b="0" dirty="0"/>
              <a:t>Substituindo elementos em uma posição com </a:t>
            </a:r>
            <a:r>
              <a:rPr lang="pt-BR" sz="2000" dirty="0" err="1"/>
              <a:t>splice</a:t>
            </a:r>
            <a:endParaRPr lang="pt-BR" sz="200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F6B60F-A31C-D948-A15C-B5A3AB4C97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921FB5A2-7AAC-9042-A614-4DF2567FA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101" y="1120190"/>
            <a:ext cx="3847426" cy="289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238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71057-5D67-A044-AB41-30263C6B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Array</a:t>
            </a:r>
            <a:r>
              <a:rPr lang="pt-BR" dirty="0"/>
              <a:t> API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196527-5DA7-E349-81E8-A32C45CD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6564" y="237486"/>
            <a:ext cx="6264322" cy="717723"/>
          </a:xfrm>
        </p:spPr>
        <p:txBody>
          <a:bodyPr/>
          <a:lstStyle/>
          <a:p>
            <a:r>
              <a:rPr lang="pt-BR" b="0" dirty="0"/>
              <a:t>Iterando em um </a:t>
            </a:r>
            <a:r>
              <a:rPr lang="pt-BR" b="0" dirty="0" err="1"/>
              <a:t>Array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F6B60F-A31C-D948-A15C-B5A3AB4C97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51</a:t>
            </a:fld>
            <a:endParaRPr lang="en"/>
          </a:p>
        </p:txBody>
      </p:sp>
      <p:pic>
        <p:nvPicPr>
          <p:cNvPr id="7" name="Imagem 6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C660F07B-24A0-D44E-A114-4EA3EC563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564" y="1167483"/>
            <a:ext cx="3893637" cy="279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167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71057-5D67-A044-AB41-30263C6B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Array</a:t>
            </a:r>
            <a:r>
              <a:rPr lang="pt-BR" dirty="0"/>
              <a:t> API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196527-5DA7-E349-81E8-A32C45CD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6564" y="237486"/>
            <a:ext cx="6264322" cy="717723"/>
          </a:xfrm>
        </p:spPr>
        <p:txBody>
          <a:bodyPr/>
          <a:lstStyle/>
          <a:p>
            <a:r>
              <a:rPr lang="pt-BR" b="0" dirty="0"/>
              <a:t>Filtrando o </a:t>
            </a:r>
            <a:r>
              <a:rPr lang="pt-BR" b="0" dirty="0" err="1"/>
              <a:t>Array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F6B60F-A31C-D948-A15C-B5A3AB4C97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52</a:t>
            </a:fld>
            <a:endParaRPr lang="en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C07F2FD7-C0D1-814E-9C69-AE5098058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647" y="1195253"/>
            <a:ext cx="4714870" cy="274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266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:a16="http://schemas.microsoft.com/office/drawing/2014/main" id="{B1AC32D2-BBEC-074A-9D5D-141901539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674" y="0"/>
            <a:ext cx="6536326" cy="5143450"/>
          </a:xfrm>
          <a:prstGeom prst="rect">
            <a:avLst/>
          </a:prstGeom>
        </p:spPr>
      </p:pic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277099" y="284200"/>
            <a:ext cx="2139529" cy="3678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b="1" dirty="0" err="1"/>
              <a:t>Funções</a:t>
            </a:r>
            <a:endParaRPr lang="en" sz="4000" b="1" dirty="0"/>
          </a:p>
        </p:txBody>
      </p:sp>
      <p:sp>
        <p:nvSpPr>
          <p:cNvPr id="137" name="Shape 137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53</a:t>
            </a:fld>
            <a:endParaRPr lang="en"/>
          </a:p>
        </p:txBody>
      </p:sp>
      <p:pic>
        <p:nvPicPr>
          <p:cNvPr id="3" name="Imagem 2" descr="Texto, Logotipo&#10;&#10;Descrição gerada automaticamente">
            <a:extLst>
              <a:ext uri="{FF2B5EF4-FFF2-40B4-BE49-F238E27FC236}">
                <a16:creationId xmlns:a16="http://schemas.microsoft.com/office/drawing/2014/main" id="{0765A146-EF3E-094B-BF86-5A8DFCC1D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675" y="1463040"/>
            <a:ext cx="3672573" cy="2520010"/>
          </a:xfrm>
          <a:prstGeom prst="rect">
            <a:avLst/>
          </a:prstGeom>
        </p:spPr>
      </p:pic>
      <p:pic>
        <p:nvPicPr>
          <p:cNvPr id="7" name="Imagem 6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7FF0B531-D200-1F4D-81FD-4689528D2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380" y="2155371"/>
            <a:ext cx="3058450" cy="2925474"/>
          </a:xfrm>
          <a:prstGeom prst="rect">
            <a:avLst/>
          </a:prstGeom>
        </p:spPr>
      </p:pic>
      <p:sp>
        <p:nvSpPr>
          <p:cNvPr id="11" name="Shape 15">
            <a:extLst>
              <a:ext uri="{FF2B5EF4-FFF2-40B4-BE49-F238E27FC236}">
                <a16:creationId xmlns:a16="http://schemas.microsoft.com/office/drawing/2014/main" id="{A1EF5368-1204-DD4E-95B5-6C8B1E726CD9}"/>
              </a:ext>
            </a:extLst>
          </p:cNvPr>
          <p:cNvSpPr/>
          <p:nvPr/>
        </p:nvSpPr>
        <p:spPr>
          <a:xfrm>
            <a:off x="2585477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6159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73C498F-7994-824F-BA8F-927BDB1DB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Funções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B0ABCB1C-9931-B348-8992-7AB27616A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15904" y="216638"/>
            <a:ext cx="6193646" cy="717723"/>
          </a:xfrm>
        </p:spPr>
        <p:txBody>
          <a:bodyPr/>
          <a:lstStyle/>
          <a:p>
            <a:r>
              <a:rPr lang="pt-BR" sz="2400" dirty="0"/>
              <a:t>JavaScript suporta o paradigma funcional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C442032-8DA4-0E47-89A3-81A966887A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rgbClr val="FFFFFF"/>
                </a:solidFill>
              </a:rPr>
              <a:t>54</a:t>
            </a:fld>
            <a:endParaRPr lang="en">
              <a:solidFill>
                <a:srgbClr val="FFFFFF"/>
              </a:solidFill>
            </a:endParaRP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3F6F2431-D3CA-0F40-8D8E-ADE7493B552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715904" y="934361"/>
            <a:ext cx="6193646" cy="3981000"/>
          </a:xfrm>
        </p:spPr>
        <p:txBody>
          <a:bodyPr/>
          <a:lstStyle/>
          <a:p>
            <a:pPr marL="363538" indent="-363538">
              <a:spcAft>
                <a:spcPts val="600"/>
              </a:spcAft>
            </a:pPr>
            <a:r>
              <a:rPr lang="pt-BR" sz="2000" dirty="0"/>
              <a:t>Funções são responsáveis pelo poder da linguagem JavaScript </a:t>
            </a:r>
          </a:p>
          <a:p>
            <a:pPr marL="363538" indent="-363538"/>
            <a:r>
              <a:rPr lang="pt-BR" sz="2000" dirty="0"/>
              <a:t>Uma função é um objeto que </a:t>
            </a:r>
            <a:r>
              <a:rPr lang="pt-BR" sz="2000" b="1" dirty="0"/>
              <a:t>contém um bloco de código executável</a:t>
            </a:r>
          </a:p>
          <a:p>
            <a:pPr marL="444500" lvl="1" indent="-255588">
              <a:spcAft>
                <a:spcPts val="600"/>
              </a:spcAft>
              <a:buFont typeface="Wingdings" pitchFamily="2" charset="2"/>
              <a:buChar char="Ø"/>
            </a:pPr>
            <a:r>
              <a:rPr lang="pt-BR" sz="1700" b="1" dirty="0"/>
              <a:t>O bloco é isolado, não pode ser acessado externamente</a:t>
            </a:r>
          </a:p>
          <a:p>
            <a:pPr marL="363538" indent="-363538"/>
            <a:r>
              <a:rPr lang="pt-BR" sz="2000" b="1" dirty="0"/>
              <a:t>Em JavaScript, funções são de primeira classe</a:t>
            </a:r>
          </a:p>
          <a:p>
            <a:pPr marL="444500" lvl="1" indent="-255588">
              <a:buFont typeface="Wingdings" pitchFamily="2" charset="2"/>
              <a:buChar char="Ø"/>
            </a:pPr>
            <a:r>
              <a:rPr lang="pt-BR" sz="1700" dirty="0"/>
              <a:t>Função de primeira classe é aquela que pode ser </a:t>
            </a:r>
            <a:r>
              <a:rPr lang="pt-BR" sz="1700" b="1" dirty="0"/>
              <a:t>atribuída </a:t>
            </a:r>
            <a:r>
              <a:rPr lang="pt-BR" sz="1700" dirty="0"/>
              <a:t>a uma </a:t>
            </a:r>
            <a:r>
              <a:rPr lang="pt-BR" sz="1700" b="1" dirty="0" err="1"/>
              <a:t>letiável</a:t>
            </a:r>
            <a:r>
              <a:rPr lang="pt-BR" sz="1700" b="1" dirty="0"/>
              <a:t>, passada </a:t>
            </a:r>
            <a:r>
              <a:rPr lang="pt-BR" sz="1700" dirty="0"/>
              <a:t>como </a:t>
            </a:r>
            <a:r>
              <a:rPr lang="pt-BR" sz="1700" b="1" dirty="0"/>
              <a:t>parâmetro </a:t>
            </a:r>
            <a:r>
              <a:rPr lang="pt-BR" sz="1700" dirty="0"/>
              <a:t>ou ser </a:t>
            </a:r>
            <a:r>
              <a:rPr lang="pt-BR" sz="1700" b="1" dirty="0"/>
              <a:t>retornada </a:t>
            </a:r>
            <a:r>
              <a:rPr lang="pt-BR" sz="1700" dirty="0"/>
              <a:t>de uma </a:t>
            </a:r>
            <a:r>
              <a:rPr lang="pt-BR" sz="1700" b="1" dirty="0"/>
              <a:t>outra função</a:t>
            </a:r>
          </a:p>
        </p:txBody>
      </p:sp>
    </p:spTree>
    <p:extLst>
      <p:ext uri="{BB962C8B-B14F-4D97-AF65-F5344CB8AC3E}">
        <p14:creationId xmlns:p14="http://schemas.microsoft.com/office/powerpoint/2010/main" val="40172802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>
                <a:latin typeface="Arial" charset="0"/>
              </a:rPr>
              <a:t>Funções</a:t>
            </a:r>
          </a:p>
        </p:txBody>
      </p:sp>
      <p:sp>
        <p:nvSpPr>
          <p:cNvPr id="3624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56848" y="245660"/>
            <a:ext cx="6387152" cy="4310840"/>
          </a:xfrm>
        </p:spPr>
        <p:txBody>
          <a:bodyPr/>
          <a:lstStyle/>
          <a:p>
            <a:pPr eaLnBrk="1" hangingPunct="1">
              <a:lnSpc>
                <a:spcPct val="114000"/>
              </a:lnSpc>
              <a:spcAft>
                <a:spcPts val="600"/>
              </a:spcAft>
            </a:pPr>
            <a:r>
              <a:rPr lang="pt-BR" sz="1875" dirty="0">
                <a:latin typeface="Verdana" charset="0"/>
              </a:rPr>
              <a:t>Não se declara o tipo de retorno</a:t>
            </a:r>
          </a:p>
          <a:p>
            <a:pPr eaLnBrk="1" hangingPunct="1">
              <a:lnSpc>
                <a:spcPct val="114000"/>
              </a:lnSpc>
              <a:spcAft>
                <a:spcPts val="600"/>
              </a:spcAft>
            </a:pPr>
            <a:r>
              <a:rPr lang="pt-BR" sz="1875" dirty="0">
                <a:latin typeface="Verdana" charset="0"/>
              </a:rPr>
              <a:t>Não se declara o tipo dos parâmetros</a:t>
            </a:r>
          </a:p>
          <a:p>
            <a:pPr eaLnBrk="1" hangingPunct="1">
              <a:lnSpc>
                <a:spcPct val="114000"/>
              </a:lnSpc>
              <a:spcAft>
                <a:spcPts val="600"/>
              </a:spcAft>
            </a:pPr>
            <a:r>
              <a:rPr lang="pt-BR" sz="1875" dirty="0">
                <a:latin typeface="Verdana" charset="0"/>
              </a:rPr>
              <a:t>Possui a palavra </a:t>
            </a:r>
            <a:r>
              <a:rPr lang="pt-BR" sz="1875" dirty="0" err="1">
                <a:solidFill>
                  <a:srgbClr val="0000FF"/>
                </a:solidFill>
                <a:latin typeface="Verdana" charset="0"/>
              </a:rPr>
              <a:t>function</a:t>
            </a:r>
            <a:r>
              <a:rPr lang="pt-BR" sz="1875" dirty="0">
                <a:latin typeface="Verdana" charset="0"/>
              </a:rPr>
              <a:t> na frente do nome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pt-BR" sz="1875" dirty="0">
              <a:latin typeface="Verdana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pt-BR" sz="1800" dirty="0" err="1">
                <a:solidFill>
                  <a:srgbClr val="0000FF"/>
                </a:solidFill>
                <a:latin typeface="Verdana" panose="020B0604030504040204" pitchFamily="34" charset="0"/>
              </a:rPr>
              <a:t>function</a:t>
            </a:r>
            <a:r>
              <a:rPr lang="pt-BR" sz="1800" dirty="0">
                <a:latin typeface="Verdana" panose="020B0604030504040204" pitchFamily="34" charset="0"/>
              </a:rPr>
              <a:t> soma(a, </a:t>
            </a:r>
            <a:r>
              <a:rPr lang="pt-BR" sz="1800" dirty="0" err="1">
                <a:latin typeface="Verdana" panose="020B0604030504040204" pitchFamily="34" charset="0"/>
              </a:rPr>
              <a:t>b</a:t>
            </a:r>
            <a:r>
              <a:rPr lang="pt-BR" sz="1800" dirty="0">
                <a:latin typeface="Verdana" panose="020B060403050404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{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    </a:t>
            </a:r>
            <a:r>
              <a:rPr lang="pt-BR" sz="1800" dirty="0" err="1">
                <a:latin typeface="Verdana" panose="020B0604030504040204" pitchFamily="34" charset="0"/>
              </a:rPr>
              <a:t>return</a:t>
            </a:r>
            <a:r>
              <a:rPr lang="pt-BR" sz="1800" dirty="0">
                <a:latin typeface="Verdana" panose="020B0604030504040204" pitchFamily="34" charset="0"/>
              </a:rPr>
              <a:t> a + </a:t>
            </a:r>
            <a:r>
              <a:rPr lang="pt-BR" sz="1800" dirty="0" err="1">
                <a:latin typeface="Verdana" panose="020B0604030504040204" pitchFamily="34" charset="0"/>
              </a:rPr>
              <a:t>b</a:t>
            </a:r>
            <a:r>
              <a:rPr lang="pt-BR" sz="1800" dirty="0">
                <a:latin typeface="Verdana" panose="020B0604030504040204" pitchFamily="34" charset="0"/>
              </a:rPr>
              <a:t>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pt-BR" sz="1800" dirty="0">
                <a:latin typeface="Verdana" panose="020B0604030504040204" pitchFamily="34" charset="0"/>
              </a:rPr>
              <a:t>}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pt-BR" sz="18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let</a:t>
            </a:r>
            <a:r>
              <a:rPr lang="pt-BR" sz="1800" dirty="0">
                <a:latin typeface="Verdana" panose="020B0604030504040204" pitchFamily="34" charset="0"/>
              </a:rPr>
              <a:t> </a:t>
            </a:r>
            <a:r>
              <a:rPr lang="pt-BR" sz="1800" dirty="0" err="1">
                <a:latin typeface="Verdana" panose="020B0604030504040204" pitchFamily="34" charset="0"/>
              </a:rPr>
              <a:t>x</a:t>
            </a:r>
            <a:r>
              <a:rPr lang="pt-BR" sz="1800" dirty="0">
                <a:latin typeface="Verdana" panose="020B0604030504040204" pitchFamily="34" charset="0"/>
              </a:rPr>
              <a:t> = soma( 10, 20 ); </a:t>
            </a: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// 30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pt-BR" sz="1800" dirty="0" err="1">
                <a:latin typeface="Verdana" panose="020B0604030504040204" pitchFamily="34" charset="0"/>
              </a:rPr>
              <a:t>let</a:t>
            </a:r>
            <a:r>
              <a:rPr lang="pt-BR" sz="1800" dirty="0">
                <a:latin typeface="Verdana" panose="020B0604030504040204" pitchFamily="34" charset="0"/>
              </a:rPr>
              <a:t> </a:t>
            </a:r>
            <a:r>
              <a:rPr lang="pt-BR" sz="1800" dirty="0" err="1">
                <a:latin typeface="Verdana" panose="020B0604030504040204" pitchFamily="34" charset="0"/>
              </a:rPr>
              <a:t>s</a:t>
            </a:r>
            <a:r>
              <a:rPr lang="pt-BR" sz="1800" dirty="0">
                <a:latin typeface="Verdana" panose="020B0604030504040204" pitchFamily="34" charset="0"/>
              </a:rPr>
              <a:t> = soma(“Ei “, “você!”); </a:t>
            </a:r>
            <a:r>
              <a:rPr lang="pt-BR" sz="1800" dirty="0">
                <a:solidFill>
                  <a:schemeClr val="bg2"/>
                </a:solidFill>
                <a:latin typeface="Verdana" panose="020B0604030504040204" pitchFamily="34" charset="0"/>
              </a:rPr>
              <a:t>//“Ei você!”</a:t>
            </a:r>
          </a:p>
        </p:txBody>
      </p:sp>
    </p:spTree>
    <p:extLst>
      <p:ext uri="{BB962C8B-B14F-4D97-AF65-F5344CB8AC3E}">
        <p14:creationId xmlns:p14="http://schemas.microsoft.com/office/powerpoint/2010/main" val="29293952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>
                <a:latin typeface="Arial" charset="0"/>
              </a:rPr>
              <a:t>Criando Funções</a:t>
            </a:r>
          </a:p>
        </p:txBody>
      </p:sp>
      <p:sp>
        <p:nvSpPr>
          <p:cNvPr id="3624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7790" y="163773"/>
            <a:ext cx="6209731" cy="4749421"/>
          </a:xfrm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pt-BR" sz="1800" dirty="0" err="1">
                <a:latin typeface="Verdana" charset="0"/>
              </a:rPr>
              <a:t>Function</a:t>
            </a:r>
            <a:r>
              <a:rPr lang="pt-BR" sz="1800" dirty="0">
                <a:latin typeface="Verdana" charset="0"/>
              </a:rPr>
              <a:t> </a:t>
            </a:r>
            <a:r>
              <a:rPr lang="pt-BR" sz="1800" dirty="0" err="1">
                <a:latin typeface="Verdana" charset="0"/>
              </a:rPr>
              <a:t>Declaration</a:t>
            </a:r>
            <a:endParaRPr lang="pt-BR" sz="1800" dirty="0">
              <a:latin typeface="Verdana" charset="0"/>
            </a:endParaRPr>
          </a:p>
          <a:p>
            <a:pPr eaLnBrk="1" hangingPunct="1">
              <a:lnSpc>
                <a:spcPct val="114000"/>
              </a:lnSpc>
              <a:buFont typeface="Wingdings" charset="0"/>
              <a:buNone/>
            </a:pPr>
            <a:r>
              <a:rPr lang="pt-BR" sz="1600" dirty="0" err="1">
                <a:solidFill>
                  <a:srgbClr val="0000FF"/>
                </a:solidFill>
                <a:latin typeface="Verdana" panose="020B0604030504040204" pitchFamily="34" charset="0"/>
              </a:rPr>
              <a:t>function</a:t>
            </a:r>
            <a:r>
              <a:rPr lang="pt-BR" sz="1600" dirty="0">
                <a:latin typeface="Verdana" panose="020B0604030504040204" pitchFamily="34" charset="0"/>
              </a:rPr>
              <a:t> </a:t>
            </a: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soma(a, </a:t>
            </a:r>
            <a:r>
              <a:rPr lang="pt-BR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b</a:t>
            </a: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) {</a:t>
            </a:r>
          </a:p>
          <a:p>
            <a:pPr eaLnBrk="1" hangingPunct="1">
              <a:lnSpc>
                <a:spcPct val="114000"/>
              </a:lnSpc>
              <a:buFont typeface="Wingdings" charset="0"/>
              <a:buNone/>
            </a:pP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    </a:t>
            </a:r>
            <a:r>
              <a:rPr lang="pt-BR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return</a:t>
            </a: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 a + </a:t>
            </a:r>
            <a:r>
              <a:rPr lang="pt-BR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b</a:t>
            </a: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;</a:t>
            </a:r>
          </a:p>
          <a:p>
            <a:pPr eaLnBrk="1" hangingPunct="1">
              <a:lnSpc>
                <a:spcPct val="114000"/>
              </a:lnSpc>
              <a:buFont typeface="Wingdings" charset="0"/>
              <a:buNone/>
            </a:pP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}</a:t>
            </a:r>
            <a:endParaRPr lang="pt-BR" sz="1600" dirty="0">
              <a:latin typeface="Verdana" charset="0"/>
            </a:endParaRPr>
          </a:p>
          <a:p>
            <a:pPr marL="342900" indent="-342900">
              <a:lnSpc>
                <a:spcPct val="114000"/>
              </a:lnSpc>
              <a:spcBef>
                <a:spcPts val="600"/>
              </a:spcBef>
            </a:pPr>
            <a:r>
              <a:rPr lang="pt-BR" sz="1800" dirty="0" err="1">
                <a:latin typeface="Verdana" charset="0"/>
              </a:rPr>
              <a:t>Function</a:t>
            </a:r>
            <a:r>
              <a:rPr lang="pt-BR" sz="1800" dirty="0">
                <a:latin typeface="Verdana" charset="0"/>
              </a:rPr>
              <a:t> Expression</a:t>
            </a:r>
          </a:p>
          <a:p>
            <a:pPr>
              <a:lnSpc>
                <a:spcPct val="114000"/>
              </a:lnSpc>
              <a:buNone/>
            </a:pPr>
            <a:r>
              <a:rPr lang="pt-BR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let</a:t>
            </a: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 soma = </a:t>
            </a:r>
            <a:r>
              <a:rPr lang="pt-BR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function</a:t>
            </a: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(a, </a:t>
            </a:r>
            <a:r>
              <a:rPr lang="pt-BR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b</a:t>
            </a: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){</a:t>
            </a:r>
          </a:p>
          <a:p>
            <a:pPr>
              <a:lnSpc>
                <a:spcPct val="114000"/>
              </a:lnSpc>
              <a:buNone/>
            </a:pP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    </a:t>
            </a:r>
            <a:r>
              <a:rPr lang="pt-BR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return</a:t>
            </a: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  a + </a:t>
            </a:r>
            <a:r>
              <a:rPr lang="pt-BR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b</a:t>
            </a: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;</a:t>
            </a:r>
          </a:p>
          <a:p>
            <a:pPr>
              <a:lnSpc>
                <a:spcPct val="114000"/>
              </a:lnSpc>
              <a:buNone/>
            </a:pP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}</a:t>
            </a:r>
          </a:p>
          <a:p>
            <a:pPr marL="342900" indent="-342900" eaLnBrk="1" hangingPunct="1">
              <a:lnSpc>
                <a:spcPct val="114000"/>
              </a:lnSpc>
              <a:spcBef>
                <a:spcPts val="600"/>
              </a:spcBef>
            </a:pPr>
            <a:r>
              <a:rPr lang="pt-BR" sz="1800" dirty="0" err="1">
                <a:latin typeface="Verdana" charset="0"/>
              </a:rPr>
              <a:t>Named</a:t>
            </a:r>
            <a:r>
              <a:rPr lang="pt-BR" sz="1800" dirty="0">
                <a:latin typeface="Verdana" charset="0"/>
              </a:rPr>
              <a:t> </a:t>
            </a:r>
            <a:r>
              <a:rPr lang="pt-BR" sz="1800" dirty="0" err="1">
                <a:latin typeface="Verdana" charset="0"/>
              </a:rPr>
              <a:t>Function</a:t>
            </a:r>
            <a:r>
              <a:rPr lang="pt-BR" sz="1800" dirty="0">
                <a:latin typeface="Verdana" charset="0"/>
              </a:rPr>
              <a:t> Expression</a:t>
            </a:r>
          </a:p>
          <a:p>
            <a:pPr eaLnBrk="1" hangingPunct="1">
              <a:lnSpc>
                <a:spcPct val="114000"/>
              </a:lnSpc>
              <a:buNone/>
            </a:pPr>
            <a:r>
              <a:rPr lang="pt-BR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let</a:t>
            </a: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 soma = </a:t>
            </a:r>
            <a:r>
              <a:rPr lang="pt-BR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function</a:t>
            </a: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 soma(a, </a:t>
            </a:r>
            <a:r>
              <a:rPr lang="pt-BR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b</a:t>
            </a: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){</a:t>
            </a:r>
          </a:p>
          <a:p>
            <a:pPr eaLnBrk="1" hangingPunct="1">
              <a:lnSpc>
                <a:spcPct val="114000"/>
              </a:lnSpc>
              <a:buNone/>
            </a:pP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    </a:t>
            </a:r>
            <a:r>
              <a:rPr lang="pt-BR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return</a:t>
            </a: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pt-BR" sz="1600" dirty="0" err="1">
                <a:solidFill>
                  <a:schemeClr val="tx1"/>
                </a:solidFill>
                <a:latin typeface="Verdana" panose="020B0604030504040204" pitchFamily="34" charset="0"/>
              </a:rPr>
              <a:t>a+b</a:t>
            </a: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;</a:t>
            </a:r>
          </a:p>
          <a:p>
            <a:pPr eaLnBrk="1" hangingPunct="1">
              <a:lnSpc>
                <a:spcPct val="114000"/>
              </a:lnSpc>
              <a:buNone/>
            </a:pP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</a:rPr>
              <a:t>}</a:t>
            </a:r>
          </a:p>
          <a:p>
            <a:pPr marL="498475" lvl="1" indent="-336550">
              <a:lnSpc>
                <a:spcPct val="114000"/>
              </a:lnSpc>
              <a:buFont typeface="Wingdings" pitchFamily="2" charset="2"/>
              <a:buChar char="Ø"/>
            </a:pPr>
            <a:r>
              <a:rPr lang="pt-BR" sz="1600" dirty="0">
                <a:latin typeface="Verdana" charset="0"/>
              </a:rPr>
              <a:t>O nome da função pode ser útil pois aparece no </a:t>
            </a:r>
            <a:r>
              <a:rPr lang="pt-BR" sz="1600" dirty="0" err="1">
                <a:latin typeface="Verdana" charset="0"/>
              </a:rPr>
              <a:t>stack</a:t>
            </a:r>
            <a:r>
              <a:rPr lang="pt-BR" sz="1600" dirty="0">
                <a:latin typeface="Verdana" charset="0"/>
              </a:rPr>
              <a:t> trace, listas de breakpoints e demais ferramentas de depuração</a:t>
            </a:r>
          </a:p>
        </p:txBody>
      </p:sp>
    </p:spTree>
    <p:extLst>
      <p:ext uri="{BB962C8B-B14F-4D97-AF65-F5344CB8AC3E}">
        <p14:creationId xmlns:p14="http://schemas.microsoft.com/office/powerpoint/2010/main" val="37954854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Função</a:t>
            </a:r>
            <a:r>
              <a:rPr lang="en-US" dirty="0"/>
              <a:t> </a:t>
            </a:r>
            <a:r>
              <a:rPr lang="en-US" dirty="0" err="1"/>
              <a:t>anônima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2688610" y="575500"/>
            <a:ext cx="6346208" cy="3981000"/>
          </a:xfrm>
        </p:spPr>
        <p:txBody>
          <a:bodyPr/>
          <a:lstStyle/>
          <a:p>
            <a:pPr marL="363538" indent="-363538">
              <a:spcAft>
                <a:spcPts val="600"/>
              </a:spcAft>
            </a:pPr>
            <a:r>
              <a:rPr lang="en-US" sz="2000" dirty="0" err="1"/>
              <a:t>Recurso</a:t>
            </a:r>
            <a:r>
              <a:rPr lang="en-US" sz="2000" dirty="0"/>
              <a:t> </a:t>
            </a:r>
            <a:r>
              <a:rPr lang="en-US" sz="2000" dirty="0" err="1"/>
              <a:t>que</a:t>
            </a:r>
            <a:r>
              <a:rPr lang="en-US" sz="2000" dirty="0"/>
              <a:t> </a:t>
            </a:r>
            <a:r>
              <a:rPr lang="en-US" sz="2000" dirty="0" err="1"/>
              <a:t>permite</a:t>
            </a:r>
            <a:r>
              <a:rPr lang="en-US" sz="2000" dirty="0"/>
              <a:t> </a:t>
            </a:r>
            <a:r>
              <a:rPr lang="en-US" sz="2000" dirty="0" err="1"/>
              <a:t>definir</a:t>
            </a:r>
            <a:r>
              <a:rPr lang="en-US" sz="2000" dirty="0"/>
              <a:t> </a:t>
            </a:r>
            <a:r>
              <a:rPr lang="en-US" sz="2000" dirty="0" err="1"/>
              <a:t>uma</a:t>
            </a:r>
            <a:r>
              <a:rPr lang="en-US" sz="2000" dirty="0"/>
              <a:t> </a:t>
            </a:r>
            <a:r>
              <a:rPr lang="en-US" sz="2000" dirty="0" err="1"/>
              <a:t>função</a:t>
            </a:r>
            <a:r>
              <a:rPr lang="en-US" sz="2000" dirty="0"/>
              <a:t> </a:t>
            </a:r>
            <a:r>
              <a:rPr lang="en-US" sz="2000" dirty="0" err="1"/>
              <a:t>diretamente</a:t>
            </a:r>
            <a:r>
              <a:rPr lang="en-US" sz="2000" dirty="0"/>
              <a:t> a um </a:t>
            </a:r>
            <a:r>
              <a:rPr lang="en-US" sz="2000" dirty="0" err="1"/>
              <a:t>objeto</a:t>
            </a:r>
            <a:r>
              <a:rPr lang="en-US" sz="2000" dirty="0"/>
              <a:t> </a:t>
            </a:r>
            <a:r>
              <a:rPr lang="en-US" sz="2000" dirty="0" err="1"/>
              <a:t>ou</a:t>
            </a:r>
            <a:r>
              <a:rPr lang="en-US" sz="2000" dirty="0"/>
              <a:t> </a:t>
            </a:r>
            <a:r>
              <a:rPr lang="en-US" sz="2000" dirty="0" err="1"/>
              <a:t>evento</a:t>
            </a:r>
            <a:endParaRPr lang="en-US" sz="2000" dirty="0"/>
          </a:p>
          <a:p>
            <a:pPr>
              <a:buNone/>
            </a:pPr>
            <a:endParaRPr lang="en-US" sz="900" dirty="0"/>
          </a:p>
          <a:p>
            <a:pPr>
              <a:buNone/>
            </a:pPr>
            <a:r>
              <a:rPr lang="en-US" sz="1600" dirty="0" err="1">
                <a:latin typeface="Verdana" panose="020B0604030504040204" pitchFamily="34" charset="0"/>
                <a:cs typeface="Verdana" panose="020B0604030504040204" pitchFamily="34" charset="0"/>
              </a:rPr>
              <a:t>document.querySelector</a:t>
            </a:r>
            <a:r>
              <a:rPr lang="en-US" sz="1600" dirty="0">
                <a:latin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‘#form-</a:t>
            </a:r>
            <a:r>
              <a:rPr lang="en-US" sz="1600" dirty="0" err="1">
                <a:solidFill>
                  <a:srgbClr val="0000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busca</a:t>
            </a:r>
            <a:r>
              <a:rPr lang="en-US" sz="1600" dirty="0">
                <a:solidFill>
                  <a:srgbClr val="0000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’</a:t>
            </a:r>
            <a:r>
              <a:rPr lang="en-US" sz="1600" dirty="0">
                <a:latin typeface="Verdana" panose="020B0604030504040204" pitchFamily="34" charset="0"/>
                <a:cs typeface="Verdana" panose="020B0604030504040204" pitchFamily="34" charset="0"/>
              </a:rPr>
              <a:t>).</a:t>
            </a:r>
            <a:r>
              <a:rPr lang="en-US" sz="1600" dirty="0" err="1">
                <a:latin typeface="Verdana" panose="020B0604030504040204" pitchFamily="34" charset="0"/>
                <a:cs typeface="Verdana" panose="020B0604030504040204" pitchFamily="34" charset="0"/>
              </a:rPr>
              <a:t>onsubmit</a:t>
            </a:r>
            <a:r>
              <a:rPr lang="en-US" sz="1600" dirty="0">
                <a:latin typeface="Verdana" panose="020B0604030504040204" pitchFamily="34" charset="0"/>
                <a:cs typeface="Verdana" panose="020B0604030504040204" pitchFamily="34" charset="0"/>
              </a:rPr>
              <a:t> = </a:t>
            </a:r>
            <a:r>
              <a:rPr lang="en-US" sz="1600" dirty="0">
                <a:solidFill>
                  <a:srgbClr val="8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function</a:t>
            </a:r>
            <a:r>
              <a:rPr lang="en-US" sz="1600" dirty="0">
                <a:latin typeface="Verdana" panose="020B0604030504040204" pitchFamily="34" charset="0"/>
                <a:cs typeface="Verdana" panose="020B0604030504040204" pitchFamily="34" charset="0"/>
              </a:rPr>
              <a:t>() {</a:t>
            </a:r>
          </a:p>
          <a:p>
            <a:pPr>
              <a:buNone/>
            </a:pPr>
            <a:r>
              <a:rPr lang="en-US" sz="1600" dirty="0">
                <a:latin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1600" dirty="0">
                <a:solidFill>
                  <a:srgbClr val="8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if</a:t>
            </a:r>
            <a:r>
              <a:rPr lang="en-US" sz="1600" dirty="0">
                <a:latin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600" dirty="0" err="1">
                <a:latin typeface="Verdana" panose="020B0604030504040204" pitchFamily="34" charset="0"/>
                <a:cs typeface="Verdana" panose="020B0604030504040204" pitchFamily="34" charset="0"/>
              </a:rPr>
              <a:t>document.querySelector</a:t>
            </a:r>
            <a:r>
              <a:rPr lang="en-US" sz="1600" dirty="0">
                <a:latin typeface="Verdana" panose="020B0604030504040204" pitchFamily="34" charset="0"/>
                <a:cs typeface="Verdana" panose="020B0604030504040204" pitchFamily="34" charset="0"/>
              </a:rPr>
              <a:t>(‘#q’).value == ‘’) {</a:t>
            </a:r>
          </a:p>
          <a:p>
            <a:pPr>
              <a:buNone/>
            </a:pPr>
            <a:r>
              <a:rPr lang="en-US" sz="1600" dirty="0">
                <a:latin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en-US" sz="1600" dirty="0" err="1">
                <a:latin typeface="Verdana" panose="020B0604030504040204" pitchFamily="34" charset="0"/>
                <a:cs typeface="Verdana" panose="020B0604030504040204" pitchFamily="34" charset="0"/>
              </a:rPr>
              <a:t>document.querySelector</a:t>
            </a:r>
            <a:r>
              <a:rPr lang="en-US" sz="1600" dirty="0">
                <a:latin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‘#form-</a:t>
            </a:r>
            <a:r>
              <a:rPr lang="en-US" sz="1600" dirty="0" err="1">
                <a:solidFill>
                  <a:srgbClr val="0000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busca</a:t>
            </a:r>
            <a:r>
              <a:rPr lang="en-US" sz="1600" dirty="0">
                <a:solidFill>
                  <a:srgbClr val="0000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’</a:t>
            </a:r>
            <a:r>
              <a:rPr lang="en-US" sz="1600" dirty="0">
                <a:latin typeface="Verdana" panose="020B0604030504040204" pitchFamily="34" charset="0"/>
                <a:cs typeface="Verdana" panose="020B0604030504040204" pitchFamily="34" charset="0"/>
              </a:rPr>
              <a:t>).</a:t>
            </a:r>
            <a:r>
              <a:rPr lang="en-US" sz="1600" dirty="0" err="1">
                <a:latin typeface="Verdana" panose="020B0604030504040204" pitchFamily="34" charset="0"/>
                <a:cs typeface="Verdana" panose="020B0604030504040204" pitchFamily="34" charset="0"/>
              </a:rPr>
              <a:t>style.background</a:t>
            </a:r>
            <a:r>
              <a:rPr lang="en-US" sz="1600" dirty="0">
                <a:latin typeface="Verdana" panose="020B0604030504040204" pitchFamily="34" charset="0"/>
                <a:cs typeface="Verdana" panose="020B0604030504040204" pitchFamily="34" charset="0"/>
              </a:rPr>
              <a:t> = </a:t>
            </a:r>
            <a:r>
              <a:rPr lang="en-US" sz="1600" dirty="0">
                <a:solidFill>
                  <a:srgbClr val="0000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‘red’</a:t>
            </a:r>
            <a:r>
              <a:rPr lang="en-US" sz="1600" dirty="0">
                <a:latin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>
              <a:buNone/>
            </a:pPr>
            <a:r>
              <a:rPr lang="en-US" sz="1600" dirty="0">
                <a:solidFill>
                  <a:srgbClr val="8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   return false;</a:t>
            </a:r>
          </a:p>
          <a:p>
            <a:pPr>
              <a:buNone/>
            </a:pPr>
            <a:r>
              <a:rPr lang="en-US" sz="1600" dirty="0">
                <a:solidFill>
                  <a:srgbClr val="8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1600" dirty="0">
                <a:latin typeface="Verdana" panose="020B0604030504040204" pitchFamily="34" charset="0"/>
                <a:cs typeface="Verdana" panose="020B0604030504040204" pitchFamily="34" charset="0"/>
              </a:rPr>
              <a:t>}</a:t>
            </a:r>
          </a:p>
          <a:p>
            <a:pPr>
              <a:buNone/>
            </a:pPr>
            <a:r>
              <a:rPr lang="en-US" sz="1600" dirty="0">
                <a:latin typeface="Verdana" panose="020B0604030504040204" pitchFamily="34" charset="0"/>
                <a:cs typeface="Verdana" panose="020B060403050404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49969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4DEB3C7-9C3C-9C4F-9739-F94D8F72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Funções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E54F585C-6896-E843-8D31-32C0BFFC1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8609" y="216638"/>
            <a:ext cx="6220941" cy="717723"/>
          </a:xfrm>
        </p:spPr>
        <p:txBody>
          <a:bodyPr/>
          <a:lstStyle/>
          <a:p>
            <a:r>
              <a:rPr lang="pt-BR" sz="2000" b="0" dirty="0"/>
              <a:t>Diferença entre </a:t>
            </a:r>
            <a:r>
              <a:rPr lang="pt-BR" sz="2000" b="0" dirty="0" err="1"/>
              <a:t>function</a:t>
            </a:r>
            <a:r>
              <a:rPr lang="pt-BR" sz="2000" b="0" dirty="0"/>
              <a:t> </a:t>
            </a:r>
            <a:r>
              <a:rPr lang="pt-BR" sz="2000" dirty="0" err="1"/>
              <a:t>declaration</a:t>
            </a:r>
            <a:r>
              <a:rPr lang="pt-BR" sz="2000" dirty="0"/>
              <a:t> </a:t>
            </a:r>
            <a:r>
              <a:rPr lang="pt-BR" sz="2000" b="0" dirty="0"/>
              <a:t>e</a:t>
            </a:r>
            <a:r>
              <a:rPr lang="pt-BR" sz="2000" dirty="0"/>
              <a:t> </a:t>
            </a:r>
            <a:r>
              <a:rPr lang="pt-BR" sz="2000" dirty="0" err="1"/>
              <a:t>expression</a:t>
            </a:r>
            <a:r>
              <a:rPr lang="pt-BR" sz="2000" dirty="0"/>
              <a:t>?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E8E280E-FDF0-8345-B6FE-95E559154F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58</a:t>
            </a:fld>
            <a:endParaRPr lang="en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65008D9-8BF2-8E42-84D5-A69126D39FF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688609" y="832513"/>
            <a:ext cx="6220940" cy="3723899"/>
          </a:xfrm>
        </p:spPr>
        <p:txBody>
          <a:bodyPr/>
          <a:lstStyle/>
          <a:p>
            <a:pPr marL="323850" indent="-323850"/>
            <a:r>
              <a:rPr lang="pt-BR" sz="2000" b="1" dirty="0" err="1"/>
              <a:t>Function</a:t>
            </a:r>
            <a:r>
              <a:rPr lang="pt-BR" sz="2000" b="1" dirty="0"/>
              <a:t> </a:t>
            </a:r>
            <a:r>
              <a:rPr lang="pt-BR" sz="2000" b="1" dirty="0" err="1"/>
              <a:t>declaration</a:t>
            </a:r>
            <a:r>
              <a:rPr lang="pt-BR" sz="2000" b="1" dirty="0"/>
              <a:t>:</a:t>
            </a:r>
            <a:r>
              <a:rPr lang="pt-BR" dirty="0"/>
              <a:t> </a:t>
            </a:r>
            <a:r>
              <a:rPr lang="pt-BR" sz="2000" dirty="0"/>
              <a:t>A função é carregada antes do código ser interpretado</a:t>
            </a:r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pPr marL="323850" indent="-323850"/>
            <a:r>
              <a:rPr lang="pt-BR" sz="2000" dirty="0" err="1"/>
              <a:t>Function</a:t>
            </a:r>
            <a:r>
              <a:rPr lang="pt-BR" sz="2000" dirty="0"/>
              <a:t> Expression: A função é carregada durante a interpretação do código</a:t>
            </a:r>
          </a:p>
        </p:txBody>
      </p:sp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857EED90-90FA-6C4A-98CE-EDFA930A7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719" y="1326589"/>
            <a:ext cx="2009064" cy="1367873"/>
          </a:xfrm>
          <a:prstGeom prst="rect">
            <a:avLst/>
          </a:prstGeom>
        </p:spPr>
      </p:pic>
      <p:pic>
        <p:nvPicPr>
          <p:cNvPr id="11" name="Imagem 10" descr="Uma imagem contendo Interface gráfica do usuário, Texto&#10;&#10;Descrição gerada automaticamente">
            <a:extLst>
              <a:ext uri="{FF2B5EF4-FFF2-40B4-BE49-F238E27FC236}">
                <a16:creationId xmlns:a16="http://schemas.microsoft.com/office/drawing/2014/main" id="{88D6C67F-D2CC-4143-9927-B1A0F51C0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009" y="3551304"/>
            <a:ext cx="3507474" cy="151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4DEB3C7-9C3C-9C4F-9739-F94D8F72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Chamada de Funções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E54F585C-6896-E843-8D31-32C0BFFC1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8609" y="216638"/>
            <a:ext cx="6220941" cy="717723"/>
          </a:xfrm>
        </p:spPr>
        <p:txBody>
          <a:bodyPr/>
          <a:lstStyle/>
          <a:p>
            <a:r>
              <a:rPr lang="pt-BR" b="0" dirty="0"/>
              <a:t>Invocando uma função diretamente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E8E280E-FDF0-8345-B6FE-95E559154F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59</a:t>
            </a:fld>
            <a:endParaRPr lang="en"/>
          </a:p>
        </p:txBody>
      </p:sp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7DEAF01A-A8DB-7247-8D16-63806A227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718" y="1728335"/>
            <a:ext cx="3236889" cy="168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71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:a16="http://schemas.microsoft.com/office/drawing/2014/main" id="{B1AC32D2-BBEC-074A-9D5D-141901539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674" y="0"/>
            <a:ext cx="6536326" cy="5143450"/>
          </a:xfrm>
          <a:prstGeom prst="rect">
            <a:avLst/>
          </a:prstGeom>
        </p:spPr>
      </p:pic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277099" y="284200"/>
            <a:ext cx="2139529" cy="3678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 dirty="0"/>
              <a:t>2.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200" dirty="0"/>
              <a:t>SINTAXE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err="1"/>
              <a:t>Estruturas</a:t>
            </a:r>
            <a:r>
              <a:rPr lang="en" dirty="0"/>
              <a:t> de </a:t>
            </a:r>
            <a:r>
              <a:rPr lang="en" dirty="0" err="1"/>
              <a:t>comandos</a:t>
            </a:r>
            <a:endParaRPr lang="en" dirty="0"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</a:t>
            </a:fld>
            <a:endParaRPr lang="en"/>
          </a:p>
        </p:txBody>
      </p:sp>
      <p:pic>
        <p:nvPicPr>
          <p:cNvPr id="3" name="Imagem 2" descr="Texto, Logotipo&#10;&#10;Descrição gerada automaticamente">
            <a:extLst>
              <a:ext uri="{FF2B5EF4-FFF2-40B4-BE49-F238E27FC236}">
                <a16:creationId xmlns:a16="http://schemas.microsoft.com/office/drawing/2014/main" id="{0765A146-EF3E-094B-BF86-5A8DFCC1D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675" y="1463040"/>
            <a:ext cx="3672573" cy="2520010"/>
          </a:xfrm>
          <a:prstGeom prst="rect">
            <a:avLst/>
          </a:prstGeom>
        </p:spPr>
      </p:pic>
      <p:pic>
        <p:nvPicPr>
          <p:cNvPr id="7" name="Imagem 6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7FF0B531-D200-1F4D-81FD-4689528D2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380" y="2155371"/>
            <a:ext cx="3058450" cy="2925474"/>
          </a:xfrm>
          <a:prstGeom prst="rect">
            <a:avLst/>
          </a:prstGeom>
        </p:spPr>
      </p:pic>
      <p:sp>
        <p:nvSpPr>
          <p:cNvPr id="11" name="Shape 15">
            <a:extLst>
              <a:ext uri="{FF2B5EF4-FFF2-40B4-BE49-F238E27FC236}">
                <a16:creationId xmlns:a16="http://schemas.microsoft.com/office/drawing/2014/main" id="{A1EF5368-1204-DD4E-95B5-6C8B1E726CD9}"/>
              </a:ext>
            </a:extLst>
          </p:cNvPr>
          <p:cNvSpPr/>
          <p:nvPr/>
        </p:nvSpPr>
        <p:spPr>
          <a:xfrm>
            <a:off x="2585477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68204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4DEB3C7-9C3C-9C4F-9739-F94D8F72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Chamada de Funções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E54F585C-6896-E843-8D31-32C0BFFC1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8609" y="216638"/>
            <a:ext cx="6416874" cy="717723"/>
          </a:xfrm>
        </p:spPr>
        <p:txBody>
          <a:bodyPr/>
          <a:lstStyle/>
          <a:p>
            <a:r>
              <a:rPr lang="pt-BR" b="0" dirty="0"/>
              <a:t>Passando uma função como parâmetro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E8E280E-FDF0-8345-B6FE-95E559154F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60</a:t>
            </a:fld>
            <a:endParaRPr lang="en"/>
          </a:p>
        </p:txBody>
      </p:sp>
      <p:pic>
        <p:nvPicPr>
          <p:cNvPr id="3" name="Imagem 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713C769F-1BE2-B747-BA46-BD9C9FC10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744" y="1313035"/>
            <a:ext cx="5822603" cy="250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548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:a16="http://schemas.microsoft.com/office/drawing/2014/main" id="{B1AC32D2-BBEC-074A-9D5D-141901539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674" y="0"/>
            <a:ext cx="6536326" cy="5143450"/>
          </a:xfrm>
          <a:prstGeom prst="rect">
            <a:avLst/>
          </a:prstGeom>
        </p:spPr>
      </p:pic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277099" y="284200"/>
            <a:ext cx="2139529" cy="3678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 err="1"/>
              <a:t>Objetos</a:t>
            </a:r>
            <a:endParaRPr lang="en" sz="4000" b="1" dirty="0"/>
          </a:p>
          <a:p>
            <a:pPr lvl="0" rtl="0">
              <a:spcBef>
                <a:spcPts val="0"/>
              </a:spcBef>
              <a:buNone/>
            </a:pPr>
            <a:endParaRPr lang="en" sz="2200" dirty="0"/>
          </a:p>
        </p:txBody>
      </p:sp>
      <p:sp>
        <p:nvSpPr>
          <p:cNvPr id="137" name="Shape 137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61</a:t>
            </a:fld>
            <a:endParaRPr lang="en"/>
          </a:p>
        </p:txBody>
      </p:sp>
      <p:pic>
        <p:nvPicPr>
          <p:cNvPr id="3" name="Imagem 2" descr="Texto, Logotipo&#10;&#10;Descrição gerada automaticamente">
            <a:extLst>
              <a:ext uri="{FF2B5EF4-FFF2-40B4-BE49-F238E27FC236}">
                <a16:creationId xmlns:a16="http://schemas.microsoft.com/office/drawing/2014/main" id="{0765A146-EF3E-094B-BF86-5A8DFCC1D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675" y="1463040"/>
            <a:ext cx="3672573" cy="2520010"/>
          </a:xfrm>
          <a:prstGeom prst="rect">
            <a:avLst/>
          </a:prstGeom>
        </p:spPr>
      </p:pic>
      <p:pic>
        <p:nvPicPr>
          <p:cNvPr id="7" name="Imagem 6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7FF0B531-D200-1F4D-81FD-4689528D2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380" y="2155371"/>
            <a:ext cx="3058450" cy="2925474"/>
          </a:xfrm>
          <a:prstGeom prst="rect">
            <a:avLst/>
          </a:prstGeom>
        </p:spPr>
      </p:pic>
      <p:sp>
        <p:nvSpPr>
          <p:cNvPr id="11" name="Shape 15">
            <a:extLst>
              <a:ext uri="{FF2B5EF4-FFF2-40B4-BE49-F238E27FC236}">
                <a16:creationId xmlns:a16="http://schemas.microsoft.com/office/drawing/2014/main" id="{A1EF5368-1204-DD4E-95B5-6C8B1E726CD9}"/>
              </a:ext>
            </a:extLst>
          </p:cNvPr>
          <p:cNvSpPr/>
          <p:nvPr/>
        </p:nvSpPr>
        <p:spPr>
          <a:xfrm>
            <a:off x="2585477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56270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Objetos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Javascript</a:t>
            </a:r>
            <a:endParaRPr lang="en-US" dirty="0"/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E23D59F-A718-6B45-BDAF-E624AF403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84142" y="2517380"/>
            <a:ext cx="6237027" cy="2266016"/>
          </a:xfrm>
        </p:spPr>
        <p:txBody>
          <a:bodyPr/>
          <a:lstStyle/>
          <a:p>
            <a:pPr marL="323850" indent="-323850"/>
            <a:r>
              <a:rPr lang="pt-BR" sz="1800" dirty="0"/>
              <a:t>Estrutura que reúne atributos (</a:t>
            </a:r>
            <a:r>
              <a:rPr lang="pt-BR" sz="1800" dirty="0" err="1"/>
              <a:t>letiáveis</a:t>
            </a:r>
            <a:r>
              <a:rPr lang="pt-BR" sz="1800" dirty="0"/>
              <a:t> relacionadas) e métodos de um tipo</a:t>
            </a:r>
          </a:p>
          <a:p>
            <a:pPr marL="323850" indent="-323850"/>
            <a:r>
              <a:rPr lang="pt-BR" sz="1800" dirty="0"/>
              <a:t>É uma coleção dinâmica de chaves e valores de qualquer tipo de dado</a:t>
            </a:r>
          </a:p>
          <a:p>
            <a:pPr marL="498475" lvl="1" indent="-309563">
              <a:buFont typeface="Wingdings" pitchFamily="2" charset="2"/>
              <a:buChar char="Ø"/>
            </a:pPr>
            <a:r>
              <a:rPr lang="pt-BR" sz="1600" b="1" dirty="0"/>
              <a:t>Dinâmico:</a:t>
            </a:r>
            <a:r>
              <a:rPr lang="pt-BR" sz="1600" dirty="0"/>
              <a:t> É possível adicionar ou remover propriedades a qualquer momento</a:t>
            </a:r>
          </a:p>
        </p:txBody>
      </p:sp>
      <p:pic>
        <p:nvPicPr>
          <p:cNvPr id="6" name="Picture 5" descr="Captura de Tela 2016-01-14 às 13.13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43" y="360104"/>
            <a:ext cx="6359857" cy="215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878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Objeto</a:t>
            </a:r>
            <a:r>
              <a:rPr lang="en-US" dirty="0"/>
              <a:t> </a:t>
            </a:r>
            <a:r>
              <a:rPr lang="en-US" dirty="0" err="1"/>
              <a:t>Carro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type="body" idx="1"/>
          </p:nvPr>
        </p:nvSpPr>
        <p:spPr>
          <a:xfrm>
            <a:off x="2784142" y="232012"/>
            <a:ext cx="6125407" cy="4544704"/>
          </a:xfrm>
        </p:spPr>
        <p:txBody>
          <a:bodyPr/>
          <a:lstStyle/>
          <a:p>
            <a:r>
              <a:rPr lang="en-US" sz="2100" b="0" dirty="0" err="1"/>
              <a:t>Valores</a:t>
            </a:r>
            <a:r>
              <a:rPr lang="en-US" sz="2100" b="0" dirty="0"/>
              <a:t> simples:</a:t>
            </a:r>
          </a:p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   </a:t>
            </a:r>
            <a:r>
              <a:rPr lang="en-US" sz="1500" b="1" dirty="0">
                <a:solidFill>
                  <a:srgbClr val="800000"/>
                </a:solidFill>
                <a:latin typeface="Courier New"/>
                <a:cs typeface="Courier New"/>
              </a:rPr>
              <a:t>let</a:t>
            </a:r>
            <a:r>
              <a:rPr lang="en-US" sz="1500" dirty="0">
                <a:solidFill>
                  <a:srgbClr val="800000"/>
                </a:solidFill>
                <a:latin typeface="Courier New"/>
                <a:cs typeface="Courier New"/>
              </a:rPr>
              <a:t> </a:t>
            </a:r>
            <a:r>
              <a:rPr lang="en-US" sz="1500" dirty="0">
                <a:latin typeface="Courier New"/>
                <a:cs typeface="Courier New"/>
              </a:rPr>
              <a:t>car = “</a:t>
            </a:r>
            <a:r>
              <a:rPr lang="en-US" sz="1500" b="1" dirty="0">
                <a:solidFill>
                  <a:srgbClr val="0000FF"/>
                </a:solidFill>
                <a:latin typeface="Courier New"/>
                <a:cs typeface="Courier New"/>
              </a:rPr>
              <a:t>Fiat</a:t>
            </a:r>
            <a:r>
              <a:rPr lang="en-US" sz="1500" dirty="0">
                <a:latin typeface="Courier New"/>
                <a:cs typeface="Courier New"/>
              </a:rPr>
              <a:t>”;</a:t>
            </a:r>
          </a:p>
          <a:p>
            <a:pPr>
              <a:spcBef>
                <a:spcPts val="600"/>
              </a:spcBef>
            </a:pPr>
            <a:r>
              <a:rPr lang="en-US" sz="2100" b="0" dirty="0" err="1"/>
              <a:t>Múltiplos</a:t>
            </a:r>
            <a:r>
              <a:rPr lang="en-US" sz="2100" b="0" dirty="0"/>
              <a:t> </a:t>
            </a:r>
            <a:r>
              <a:rPr lang="en-US" sz="2100" b="0" dirty="0" err="1"/>
              <a:t>atributos</a:t>
            </a:r>
            <a:endParaRPr lang="en-US" sz="2100" b="0" dirty="0"/>
          </a:p>
          <a:p>
            <a:pPr marL="1701800" indent="-1701800">
              <a:buNone/>
            </a:pPr>
            <a:r>
              <a:rPr lang="en-US" sz="1500" dirty="0">
                <a:latin typeface="Courier New"/>
                <a:cs typeface="Courier New"/>
              </a:rPr>
              <a:t>   </a:t>
            </a:r>
            <a:r>
              <a:rPr lang="en-US" sz="1500" b="1" dirty="0">
                <a:solidFill>
                  <a:srgbClr val="800000"/>
                </a:solidFill>
                <a:latin typeface="Courier New"/>
                <a:cs typeface="Courier New"/>
              </a:rPr>
              <a:t>let</a:t>
            </a:r>
            <a:r>
              <a:rPr lang="en-US" sz="1500" dirty="0">
                <a:solidFill>
                  <a:srgbClr val="800000"/>
                </a:solidFill>
                <a:latin typeface="Courier New"/>
                <a:cs typeface="Courier New"/>
              </a:rPr>
              <a:t> </a:t>
            </a:r>
            <a:r>
              <a:rPr lang="en-US" sz="1500" dirty="0">
                <a:latin typeface="Courier New"/>
                <a:cs typeface="Courier New"/>
              </a:rPr>
              <a:t>car = {</a:t>
            </a:r>
            <a:r>
              <a:rPr lang="en-US" sz="1500" dirty="0" err="1">
                <a:latin typeface="Courier New"/>
                <a:cs typeface="Courier New"/>
              </a:rPr>
              <a:t>type:“</a:t>
            </a:r>
            <a:r>
              <a:rPr lang="en-US" sz="1500" b="1" dirty="0" err="1">
                <a:solidFill>
                  <a:srgbClr val="0000FF"/>
                </a:solidFill>
                <a:latin typeface="Courier New"/>
                <a:cs typeface="Courier New"/>
              </a:rPr>
              <a:t>Fiat</a:t>
            </a:r>
            <a:r>
              <a:rPr lang="en-US" sz="1500" dirty="0">
                <a:latin typeface="Courier New"/>
                <a:cs typeface="Courier New"/>
              </a:rPr>
              <a:t>”, model:“</a:t>
            </a:r>
            <a:r>
              <a:rPr lang="en-US" sz="1500" b="1" dirty="0">
                <a:solidFill>
                  <a:srgbClr val="0000FF"/>
                </a:solidFill>
                <a:latin typeface="Courier New"/>
                <a:cs typeface="Courier New"/>
              </a:rPr>
              <a:t>500</a:t>
            </a:r>
            <a:r>
              <a:rPr lang="en-US" sz="1500" dirty="0">
                <a:latin typeface="Courier New"/>
                <a:cs typeface="Courier New"/>
              </a:rPr>
              <a:t>”, </a:t>
            </a:r>
            <a:r>
              <a:rPr lang="en-US" sz="1500" dirty="0" err="1">
                <a:latin typeface="Courier New"/>
                <a:cs typeface="Courier New"/>
              </a:rPr>
              <a:t>color:“</a:t>
            </a:r>
            <a:r>
              <a:rPr lang="en-US" sz="1500" b="1" dirty="0" err="1">
                <a:solidFill>
                  <a:srgbClr val="0000FF"/>
                </a:solidFill>
                <a:latin typeface="Courier New"/>
                <a:cs typeface="Courier New"/>
              </a:rPr>
              <a:t>white</a:t>
            </a:r>
            <a:r>
              <a:rPr lang="en-US" sz="1500" dirty="0">
                <a:latin typeface="Courier New"/>
                <a:cs typeface="Courier New"/>
              </a:rPr>
              <a:t>”};</a:t>
            </a:r>
          </a:p>
          <a:p>
            <a:pPr>
              <a:buNone/>
            </a:pPr>
            <a:endParaRPr lang="en-US" sz="675" dirty="0">
              <a:cs typeface="Courier New"/>
            </a:endParaRPr>
          </a:p>
          <a:p>
            <a:pPr>
              <a:buNone/>
            </a:pPr>
            <a:r>
              <a:rPr lang="en-US" sz="1500" b="0" dirty="0" err="1">
                <a:cs typeface="Courier New"/>
              </a:rPr>
              <a:t>Valores</a:t>
            </a:r>
            <a:r>
              <a:rPr lang="en-US" sz="1500" b="0" dirty="0">
                <a:cs typeface="Courier New"/>
              </a:rPr>
              <a:t> </a:t>
            </a:r>
            <a:r>
              <a:rPr lang="en-US" sz="1500" b="0" dirty="0" err="1">
                <a:cs typeface="Courier New"/>
              </a:rPr>
              <a:t>devem</a:t>
            </a:r>
            <a:r>
              <a:rPr lang="en-US" sz="1500" b="0" dirty="0">
                <a:cs typeface="Courier New"/>
              </a:rPr>
              <a:t> ser </a:t>
            </a:r>
            <a:r>
              <a:rPr lang="en-US" sz="1500" b="0" dirty="0" err="1">
                <a:cs typeface="Courier New"/>
              </a:rPr>
              <a:t>escritos</a:t>
            </a:r>
            <a:r>
              <a:rPr lang="en-US" sz="1500" b="0" dirty="0">
                <a:cs typeface="Courier New"/>
              </a:rPr>
              <a:t> </a:t>
            </a:r>
            <a:r>
              <a:rPr lang="en-US" sz="1500" b="0" dirty="0" err="1">
                <a:cs typeface="Courier New"/>
              </a:rPr>
              <a:t>em</a:t>
            </a:r>
            <a:r>
              <a:rPr lang="en-US" sz="1500" b="0" dirty="0">
                <a:cs typeface="Courier New"/>
              </a:rPr>
              <a:t> pares </a:t>
            </a:r>
            <a:r>
              <a:rPr lang="en-US" sz="1500" b="0" dirty="0" err="1">
                <a:latin typeface="Verdana" panose="020B0604030504040204" pitchFamily="34" charset="0"/>
                <a:cs typeface="Courier New"/>
              </a:rPr>
              <a:t>chave</a:t>
            </a:r>
            <a:r>
              <a:rPr lang="en-US" sz="1500" b="0" dirty="0">
                <a:latin typeface="Verdana" panose="020B0604030504040204" pitchFamily="34" charset="0"/>
                <a:cs typeface="Courier New"/>
              </a:rPr>
              <a:t>: valor</a:t>
            </a:r>
            <a:endParaRPr lang="en-US" sz="2100" b="0" dirty="0">
              <a:latin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100" b="0" dirty="0" err="1"/>
              <a:t>Objeto</a:t>
            </a:r>
            <a:r>
              <a:rPr lang="en-US" sz="2100" b="0" dirty="0"/>
              <a:t> </a:t>
            </a:r>
            <a:r>
              <a:rPr lang="en-US" sz="2100" b="0" dirty="0" err="1"/>
              <a:t>completo</a:t>
            </a:r>
            <a:endParaRPr lang="en-US" sz="1500" b="0" dirty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1500" b="1" dirty="0">
                <a:solidFill>
                  <a:srgbClr val="800000"/>
                </a:solidFill>
                <a:latin typeface="Courier New"/>
                <a:cs typeface="Courier New"/>
              </a:rPr>
              <a:t>let</a:t>
            </a:r>
            <a:r>
              <a:rPr lang="en-US" sz="1500" dirty="0">
                <a:solidFill>
                  <a:srgbClr val="800000"/>
                </a:solidFill>
                <a:latin typeface="Courier New"/>
                <a:cs typeface="Courier New"/>
              </a:rPr>
              <a:t> </a:t>
            </a:r>
            <a:r>
              <a:rPr lang="en-US" sz="1500" dirty="0">
                <a:latin typeface="Courier New"/>
                <a:cs typeface="Courier New"/>
              </a:rPr>
              <a:t>car = {</a:t>
            </a:r>
          </a:p>
          <a:p>
            <a:pPr>
              <a:spcBef>
                <a:spcPts val="0"/>
              </a:spcBef>
              <a:buNone/>
            </a:pPr>
            <a:r>
              <a:rPr lang="en-US" sz="1500" dirty="0">
                <a:latin typeface="Courier New"/>
                <a:cs typeface="Courier New"/>
              </a:rPr>
              <a:t>  </a:t>
            </a:r>
            <a:r>
              <a:rPr lang="en-US" sz="1500" dirty="0" err="1">
                <a:latin typeface="Courier New"/>
                <a:cs typeface="Courier New"/>
              </a:rPr>
              <a:t>type:“</a:t>
            </a:r>
            <a:r>
              <a:rPr lang="en-US" sz="1500" b="1" dirty="0" err="1">
                <a:solidFill>
                  <a:srgbClr val="0000FF"/>
                </a:solidFill>
                <a:latin typeface="Courier New"/>
                <a:cs typeface="Courier New"/>
              </a:rPr>
              <a:t>Fiat</a:t>
            </a:r>
            <a:r>
              <a:rPr lang="en-US" sz="1500" dirty="0">
                <a:latin typeface="Courier New"/>
                <a:cs typeface="Courier New"/>
              </a:rPr>
              <a:t>”, </a:t>
            </a:r>
          </a:p>
          <a:p>
            <a:pPr>
              <a:spcBef>
                <a:spcPts val="0"/>
              </a:spcBef>
              <a:buNone/>
            </a:pPr>
            <a:r>
              <a:rPr lang="en-US" sz="1500" dirty="0">
                <a:latin typeface="Courier New"/>
                <a:cs typeface="Courier New"/>
              </a:rPr>
              <a:t>  model:“</a:t>
            </a:r>
            <a:r>
              <a:rPr lang="en-US" sz="1500" b="1" dirty="0">
                <a:solidFill>
                  <a:srgbClr val="0000FF"/>
                </a:solidFill>
                <a:latin typeface="Courier New"/>
                <a:cs typeface="Courier New"/>
              </a:rPr>
              <a:t>500</a:t>
            </a:r>
            <a:r>
              <a:rPr lang="en-US" sz="1500" dirty="0">
                <a:latin typeface="Courier New"/>
                <a:cs typeface="Courier New"/>
              </a:rPr>
              <a:t>”, </a:t>
            </a:r>
          </a:p>
          <a:p>
            <a:pPr>
              <a:spcBef>
                <a:spcPts val="0"/>
              </a:spcBef>
              <a:buNone/>
            </a:pPr>
            <a:r>
              <a:rPr lang="en-US" sz="1500" dirty="0">
                <a:latin typeface="Courier New"/>
                <a:cs typeface="Courier New"/>
              </a:rPr>
              <a:t>  </a:t>
            </a:r>
            <a:r>
              <a:rPr lang="en-US" sz="1500" dirty="0" err="1">
                <a:latin typeface="Courier New"/>
                <a:cs typeface="Courier New"/>
              </a:rPr>
              <a:t>color:“</a:t>
            </a:r>
            <a:r>
              <a:rPr lang="en-US" sz="1500" b="1" dirty="0" err="1">
                <a:solidFill>
                  <a:srgbClr val="0000FF"/>
                </a:solidFill>
                <a:latin typeface="Courier New"/>
                <a:cs typeface="Courier New"/>
              </a:rPr>
              <a:t>white</a:t>
            </a:r>
            <a:r>
              <a:rPr lang="en-US" sz="1500" dirty="0">
                <a:latin typeface="Courier New"/>
                <a:cs typeface="Courier New"/>
              </a:rPr>
              <a:t>”,</a:t>
            </a:r>
          </a:p>
          <a:p>
            <a:pPr>
              <a:spcBef>
                <a:spcPts val="0"/>
              </a:spcBef>
              <a:buNone/>
            </a:pPr>
            <a:r>
              <a:rPr lang="en-US" sz="1500" dirty="0">
                <a:latin typeface="Courier New"/>
                <a:cs typeface="Courier New"/>
              </a:rPr>
              <a:t>  </a:t>
            </a:r>
            <a:r>
              <a:rPr lang="en-US" sz="1500" dirty="0" err="1">
                <a:latin typeface="Courier New"/>
                <a:cs typeface="Courier New"/>
              </a:rPr>
              <a:t>ligar</a:t>
            </a:r>
            <a:r>
              <a:rPr lang="en-US" sz="1500" dirty="0">
                <a:latin typeface="Courier New"/>
                <a:cs typeface="Courier New"/>
              </a:rPr>
              <a:t>: </a:t>
            </a:r>
            <a:r>
              <a:rPr lang="en-US" sz="1500" b="1" dirty="0">
                <a:latin typeface="Courier New"/>
                <a:cs typeface="Courier New"/>
              </a:rPr>
              <a:t>function</a:t>
            </a:r>
            <a:r>
              <a:rPr lang="en-US" sz="1500" dirty="0">
                <a:latin typeface="Courier New"/>
                <a:cs typeface="Courier New"/>
              </a:rPr>
              <a:t>(){</a:t>
            </a:r>
            <a:r>
              <a:rPr lang="en-US" sz="1500" b="1" dirty="0">
                <a:latin typeface="Courier New"/>
                <a:cs typeface="Courier New"/>
              </a:rPr>
              <a:t>return</a:t>
            </a:r>
            <a:r>
              <a:rPr lang="en-US" sz="1500" dirty="0">
                <a:latin typeface="Courier New"/>
                <a:cs typeface="Courier New"/>
              </a:rPr>
              <a:t> “VRUM!!!”;}</a:t>
            </a:r>
          </a:p>
          <a:p>
            <a:pPr>
              <a:spcBef>
                <a:spcPts val="0"/>
              </a:spcBef>
              <a:buNone/>
            </a:pPr>
            <a:r>
              <a:rPr lang="en-US" sz="1500" dirty="0">
                <a:latin typeface="Courier New"/>
                <a:cs typeface="Courier New"/>
              </a:rPr>
              <a:t>};</a:t>
            </a:r>
          </a:p>
          <a:p>
            <a:pPr>
              <a:buNone/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8645331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283729-D126-CC4B-8B4E-11D1DDEF1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DFAD54-D717-8541-91F8-23B65DD83C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Criando um </a:t>
            </a:r>
            <a:r>
              <a:rPr lang="pt-BR" dirty="0" err="1"/>
              <a:t>Object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5ECF7FB-E7F6-3B48-B1E6-4DE74D769D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64</a:t>
            </a:fld>
            <a:endParaRPr lang="en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1FCAE71-7D92-0347-96C0-817A731D5F3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buNone/>
            </a:pPr>
            <a:r>
              <a:rPr lang="pt-BR" sz="1800" dirty="0" err="1">
                <a:latin typeface="Verdana" panose="020B0604030504040204" pitchFamily="34" charset="0"/>
              </a:rPr>
              <a:t>let</a:t>
            </a:r>
            <a:r>
              <a:rPr lang="pt-BR" sz="1800" dirty="0">
                <a:latin typeface="Verdana" panose="020B0604030504040204" pitchFamily="34" charset="0"/>
              </a:rPr>
              <a:t> pessoa = {};</a:t>
            </a:r>
          </a:p>
          <a:p>
            <a:pPr>
              <a:buClr>
                <a:srgbClr val="0070C0"/>
              </a:buClr>
              <a:buSzPct val="100000"/>
              <a:buNone/>
            </a:pPr>
            <a:endParaRPr lang="pt-BR" sz="1400" b="1" dirty="0"/>
          </a:p>
          <a:p>
            <a:pPr>
              <a:buClr>
                <a:srgbClr val="0070C0"/>
              </a:buClr>
              <a:buSzPct val="100000"/>
              <a:buNone/>
            </a:pPr>
            <a:r>
              <a:rPr lang="pt-BR" sz="2000" dirty="0"/>
              <a:t>Adicionando propriedades ao objeto:</a:t>
            </a:r>
          </a:p>
        </p:txBody>
      </p: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83C176E5-BE80-EE46-966F-7B03A6465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625" y="2430249"/>
            <a:ext cx="2436090" cy="251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338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283729-D126-CC4B-8B4E-11D1DDEF1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DFAD54-D717-8541-91F8-23B65DD83C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400" b="0" dirty="0"/>
              <a:t>Atribuindo propriedades a um objeto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5ECF7FB-E7F6-3B48-B1E6-4DE74D769D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65</a:t>
            </a:fld>
            <a:endParaRPr lang="en"/>
          </a:p>
        </p:txBody>
      </p:sp>
      <p:pic>
        <p:nvPicPr>
          <p:cNvPr id="10" name="Imagem 9" descr="Texto&#10;&#10;Descrição gerada automaticamente">
            <a:extLst>
              <a:ext uri="{FF2B5EF4-FFF2-40B4-BE49-F238E27FC236}">
                <a16:creationId xmlns:a16="http://schemas.microsoft.com/office/drawing/2014/main" id="{D2810FBE-9A64-7440-AF1F-DD0798BAF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759" y="1462698"/>
            <a:ext cx="4462793" cy="22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69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283729-D126-CC4B-8B4E-11D1DDEF1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DFAD54-D717-8541-91F8-23B65DD8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63330" y="216638"/>
            <a:ext cx="5596200" cy="717723"/>
          </a:xfrm>
        </p:spPr>
        <p:txBody>
          <a:bodyPr/>
          <a:lstStyle/>
          <a:p>
            <a:r>
              <a:rPr lang="pt-BR" sz="2400" b="0" dirty="0"/>
              <a:t>Acessando propriedades de um objeto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5ECF7FB-E7F6-3B48-B1E6-4DE74D769D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66</a:t>
            </a:fld>
            <a:endParaRPr lang="en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F6C52228-2A63-5B46-9EF8-8487AA8FA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313" y="934361"/>
            <a:ext cx="4453125" cy="2115234"/>
          </a:xfrm>
          <a:prstGeom prst="rect">
            <a:avLst/>
          </a:prstGeom>
        </p:spPr>
      </p:pic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B6012C9C-CA2A-894E-A375-E9037690049B}"/>
              </a:ext>
            </a:extLst>
          </p:cNvPr>
          <p:cNvSpPr txBox="1">
            <a:spLocks/>
          </p:cNvSpPr>
          <p:nvPr/>
        </p:nvSpPr>
        <p:spPr>
          <a:xfrm>
            <a:off x="2960583" y="3049595"/>
            <a:ext cx="5596200" cy="7177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Georgia"/>
              <a:buNone/>
              <a:defRPr sz="2800" b="1" i="0" u="none" strike="noStrike" cap="none" dirty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ct val="100000"/>
              <a:buFont typeface="Georgia"/>
              <a:buChar char="-"/>
              <a:defRPr sz="1600" b="0" i="1" u="none" strike="noStrike" cap="none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ct val="100000"/>
              <a:buFont typeface="Georgia"/>
              <a:buChar char="-"/>
              <a:defRPr sz="1600" b="0" i="1" u="none" strike="noStrike" cap="none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ct val="100000"/>
              <a:buFont typeface="Georgia"/>
              <a:buChar char="-"/>
              <a:defRPr sz="1600" b="0" i="1" u="none" strike="noStrike" cap="none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ct val="100000"/>
              <a:buFont typeface="Georgia"/>
              <a:buChar char="-"/>
              <a:defRPr sz="1600" b="0" i="1" u="none" strike="noStrike" cap="none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ct val="100000"/>
              <a:buFont typeface="Georgia"/>
              <a:buChar char="-"/>
              <a:defRPr sz="1600" b="0" i="1" u="none" strike="noStrike" cap="none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ct val="100000"/>
              <a:buFont typeface="Georgia"/>
              <a:buChar char="-"/>
              <a:defRPr sz="1600" b="0" i="1" u="none" strike="noStrike" cap="none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ct val="100000"/>
              <a:buFont typeface="Georgia"/>
              <a:buChar char="-"/>
              <a:defRPr sz="1600" b="0" i="1" u="none" strike="noStrike" cap="none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ct val="100000"/>
              <a:buFont typeface="Georgia"/>
              <a:buChar char="-"/>
              <a:defRPr sz="1600" b="0" i="1" u="none" strike="noStrike" cap="none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pt-BR" sz="2400" b="0" dirty="0"/>
              <a:t>Apagando propriedades de um objeto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2C842A3-9CED-A94C-908F-6DC003B92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374" y="3767318"/>
            <a:ext cx="2515903" cy="29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261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0D10D-E0D2-544C-9DA0-3C2706A20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em Objetos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D3A61FB-590D-5941-BAF6-93407FCEE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6848" y="216638"/>
            <a:ext cx="6152702" cy="717723"/>
          </a:xfrm>
        </p:spPr>
        <p:txBody>
          <a:bodyPr/>
          <a:lstStyle/>
          <a:p>
            <a:r>
              <a:rPr lang="pt-BR" sz="2400" dirty="0"/>
              <a:t>Utilizando uma função como método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257664-5FDF-9044-B056-E5E2632475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67</a:t>
            </a:fld>
            <a:endParaRPr lang="en"/>
          </a:p>
        </p:txBody>
      </p:sp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70E55B67-ED51-2340-85D8-727C0F8D1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848" y="970090"/>
            <a:ext cx="3173633" cy="319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537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0D10D-E0D2-544C-9DA0-3C2706A20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Métodos em Objetos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D3A61FB-590D-5941-BAF6-93407FCEE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6848" y="216638"/>
            <a:ext cx="6152702" cy="717723"/>
          </a:xfrm>
        </p:spPr>
        <p:txBody>
          <a:bodyPr/>
          <a:lstStyle/>
          <a:p>
            <a:r>
              <a:rPr lang="pt-BR" sz="2400" dirty="0"/>
              <a:t>Utilizando uma função como método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257664-5FDF-9044-B056-E5E2632475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68</a:t>
            </a:fld>
            <a:endParaRPr lang="en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75629DA8-5120-084D-AADB-DAED126E8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497" y="934361"/>
            <a:ext cx="3062236" cy="359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79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4AD14-38E1-9B4B-BF5B-5280417F5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Invocando funções usando </a:t>
            </a:r>
            <a:r>
              <a:rPr lang="pt-BR" dirty="0" err="1"/>
              <a:t>call</a:t>
            </a:r>
            <a:r>
              <a:rPr lang="pt-BR" dirty="0"/>
              <a:t> e </a:t>
            </a:r>
            <a:r>
              <a:rPr lang="pt-BR" dirty="0" err="1"/>
              <a:t>apply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FC8A740-68C7-7642-99B6-2E42A695F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69</a:t>
            </a:fld>
            <a:endParaRPr lang="en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7B03C08-9541-A94C-A158-9D21384C72A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756848" y="218365"/>
            <a:ext cx="6152702" cy="4338048"/>
          </a:xfrm>
        </p:spPr>
        <p:txBody>
          <a:bodyPr/>
          <a:lstStyle/>
          <a:p>
            <a:pPr marL="363538" indent="-363538"/>
            <a:r>
              <a:rPr lang="pt-BR" sz="2200" dirty="0"/>
              <a:t>Funções possuem os métodos </a:t>
            </a:r>
            <a:r>
              <a:rPr lang="pt-BR" sz="2200" dirty="0" err="1"/>
              <a:t>call</a:t>
            </a:r>
            <a:r>
              <a:rPr lang="pt-BR" sz="2200" dirty="0"/>
              <a:t>() e </a:t>
            </a:r>
            <a:r>
              <a:rPr lang="pt-BR" sz="2200" dirty="0" err="1"/>
              <a:t>apply</a:t>
            </a:r>
            <a:r>
              <a:rPr lang="pt-BR" sz="2200" dirty="0"/>
              <a:t>()</a:t>
            </a:r>
          </a:p>
          <a:p>
            <a:pPr marL="363538" indent="-363538"/>
            <a:r>
              <a:rPr lang="pt-BR" sz="2200" dirty="0"/>
              <a:t>Eles são utilizados para indicar em qual escopo uma função deve ser executada:</a:t>
            </a:r>
          </a:p>
          <a:p>
            <a:pPr>
              <a:buNone/>
            </a:pPr>
            <a:r>
              <a:rPr lang="pt-BR" sz="1800" dirty="0" err="1">
                <a:latin typeface="Verdana" panose="020B0604030504040204" pitchFamily="34" charset="0"/>
              </a:rPr>
              <a:t>funcao.call</a:t>
            </a:r>
            <a:r>
              <a:rPr lang="pt-BR" sz="1800" dirty="0">
                <a:latin typeface="Verdana" panose="020B0604030504040204" pitchFamily="34" charset="0"/>
              </a:rPr>
              <a:t>(escopo, param1, param2)</a:t>
            </a:r>
          </a:p>
          <a:p>
            <a:pPr>
              <a:buNone/>
            </a:pPr>
            <a:r>
              <a:rPr lang="pt-BR" sz="1800" dirty="0" err="1">
                <a:latin typeface="Verdana" panose="020B0604030504040204" pitchFamily="34" charset="0"/>
              </a:rPr>
              <a:t>funcao.apply</a:t>
            </a:r>
            <a:r>
              <a:rPr lang="pt-BR" sz="1800" dirty="0">
                <a:latin typeface="Verdana" panose="020B0604030504040204" pitchFamily="34" charset="0"/>
              </a:rPr>
              <a:t>(escopo, </a:t>
            </a:r>
            <a:r>
              <a:rPr lang="pt-BR" sz="1800" dirty="0" err="1">
                <a:latin typeface="Verdana" panose="020B0604030504040204" pitchFamily="34" charset="0"/>
              </a:rPr>
              <a:t>params</a:t>
            </a:r>
            <a:r>
              <a:rPr lang="pt-BR" sz="1800" dirty="0">
                <a:latin typeface="Verdana" panose="020B0604030504040204" pitchFamily="34" charset="0"/>
              </a:rPr>
              <a:t>)</a:t>
            </a:r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81D79A9F-D0C9-E54E-8EEA-EF8F1C694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595" y="2169943"/>
            <a:ext cx="2153298" cy="291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08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6651C-9328-9A4B-A341-5883E223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letiáveis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77264AD-3ACB-5147-8C45-A309BA7369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40899D3-D130-9F4B-A9A8-60AB8157D38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770496" y="156754"/>
            <a:ext cx="6139054" cy="4689565"/>
          </a:xfrm>
        </p:spPr>
        <p:txBody>
          <a:bodyPr/>
          <a:lstStyle/>
          <a:p>
            <a:pPr marL="361950" indent="-361950">
              <a:lnSpc>
                <a:spcPct val="100000"/>
              </a:lnSpc>
            </a:pPr>
            <a:r>
              <a:rPr lang="pt-BR" sz="2200" dirty="0"/>
              <a:t>Devem começar por uma letra, $ ou _</a:t>
            </a:r>
          </a:p>
          <a:p>
            <a:pPr marL="361950" indent="-361950">
              <a:lnSpc>
                <a:spcPct val="100000"/>
              </a:lnSpc>
            </a:pPr>
            <a:r>
              <a:rPr lang="pt-BR" sz="2200" dirty="0"/>
              <a:t>Após a primeira letra, podem conter números</a:t>
            </a:r>
          </a:p>
          <a:p>
            <a:pPr marL="361950" indent="-361950">
              <a:lnSpc>
                <a:spcPct val="100000"/>
              </a:lnSpc>
            </a:pPr>
            <a:r>
              <a:rPr lang="pt-BR" sz="2200" dirty="0"/>
              <a:t>Por convenção, começam com letra minúscula e usam </a:t>
            </a:r>
            <a:r>
              <a:rPr lang="pt-BR" sz="2200" b="1" dirty="0" err="1"/>
              <a:t>camelCase</a:t>
            </a:r>
            <a:endParaRPr lang="pt-BR" sz="2200" b="1" dirty="0"/>
          </a:p>
          <a:p>
            <a:pPr marL="361950" indent="-361950">
              <a:lnSpc>
                <a:spcPct val="100000"/>
              </a:lnSpc>
            </a:pPr>
            <a:r>
              <a:rPr lang="pt-BR" sz="2200" dirty="0"/>
              <a:t>São </a:t>
            </a:r>
            <a:r>
              <a:rPr lang="pt-BR" sz="2200" b="1" dirty="0"/>
              <a:t>case-</a:t>
            </a:r>
            <a:r>
              <a:rPr lang="pt-BR" sz="2200" b="1" dirty="0" err="1"/>
              <a:t>sensitive</a:t>
            </a:r>
            <a:endParaRPr lang="pt-BR" sz="2200" b="1" dirty="0"/>
          </a:p>
          <a:p>
            <a:pPr marL="361950" indent="-361950">
              <a:lnSpc>
                <a:spcPct val="100000"/>
              </a:lnSpc>
            </a:pPr>
            <a:r>
              <a:rPr lang="pt-BR" sz="2200" dirty="0"/>
              <a:t>Na declaração, usa-se </a:t>
            </a:r>
            <a:r>
              <a:rPr lang="pt-BR" sz="2200" b="1" dirty="0" err="1"/>
              <a:t>let</a:t>
            </a:r>
            <a:r>
              <a:rPr lang="pt-BR" sz="2200" b="1" dirty="0"/>
              <a:t> </a:t>
            </a:r>
            <a:r>
              <a:rPr lang="pt-BR" sz="2200" dirty="0"/>
              <a:t>antes do nome da </a:t>
            </a:r>
            <a:r>
              <a:rPr lang="pt-BR" sz="2200" dirty="0" err="1"/>
              <a:t>letiável</a:t>
            </a:r>
            <a:endParaRPr lang="pt-BR" sz="2200" dirty="0"/>
          </a:p>
          <a:p>
            <a:pPr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= 10; // </a:t>
            </a: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None/>
            </a:pP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1.99; // </a:t>
            </a: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float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None/>
            </a:pP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</a:t>
            </a: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true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// </a:t>
            </a: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boolean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None/>
            </a:pP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“Ana”; // </a:t>
            </a: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string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None/>
            </a:pP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= 3, </a:t>
            </a: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5; // válido</a:t>
            </a:r>
          </a:p>
        </p:txBody>
      </p:sp>
    </p:spTree>
    <p:extLst>
      <p:ext uri="{BB962C8B-B14F-4D97-AF65-F5344CB8AC3E}">
        <p14:creationId xmlns:p14="http://schemas.microsoft.com/office/powerpoint/2010/main" val="36321592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9298CB-F36D-9544-A35D-44D191B11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Criando objetos com uma função fábrica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715DC5D-0353-994F-86E5-54A554C800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70</a:t>
            </a:fld>
            <a:endParaRPr lang="en"/>
          </a:p>
        </p:txBody>
      </p:sp>
      <p:pic>
        <p:nvPicPr>
          <p:cNvPr id="7" name="Imagem 6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41806F32-DA02-CB4E-A4E4-836AAF49D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507" y="1274948"/>
            <a:ext cx="4682214" cy="258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410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9298CB-F36D-9544-A35D-44D191B11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Criando objetos com uma função construtora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715DC5D-0353-994F-86E5-54A554C800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71</a:t>
            </a:fld>
            <a:endParaRPr lang="en"/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23898D53-E850-734D-9393-75620E722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916" y="575500"/>
            <a:ext cx="3946629" cy="181593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34735F4-5EB4-1B4B-B9FF-D6DEB500FA25}"/>
              </a:ext>
            </a:extLst>
          </p:cNvPr>
          <p:cNvSpPr txBox="1"/>
          <p:nvPr/>
        </p:nvSpPr>
        <p:spPr>
          <a:xfrm>
            <a:off x="2770496" y="2906973"/>
            <a:ext cx="6139054" cy="921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pt-BR" sz="2400" dirty="0">
                <a:solidFill>
                  <a:schemeClr val="tx1"/>
                </a:solidFill>
                <a:latin typeface="Nunito Sans"/>
                <a:sym typeface="Nunito Sans"/>
              </a:rPr>
              <a:t>Não esqueça da palavra reservada </a:t>
            </a:r>
            <a:r>
              <a:rPr lang="pt-BR" sz="2400" b="1" dirty="0">
                <a:solidFill>
                  <a:schemeClr val="tx1"/>
                </a:solidFill>
                <a:latin typeface="Nunito Sans"/>
                <a:sym typeface="Nunito Sans"/>
              </a:rPr>
              <a:t>new</a:t>
            </a:r>
            <a:r>
              <a:rPr lang="pt-BR" sz="2400" dirty="0">
                <a:solidFill>
                  <a:schemeClr val="tx1"/>
                </a:solidFill>
                <a:latin typeface="Nunito Sans"/>
                <a:sym typeface="Nunito Sans"/>
              </a:rPr>
              <a:t> quando usar função construtora</a:t>
            </a:r>
          </a:p>
        </p:txBody>
      </p:sp>
    </p:spTree>
    <p:extLst>
      <p:ext uri="{BB962C8B-B14F-4D97-AF65-F5344CB8AC3E}">
        <p14:creationId xmlns:p14="http://schemas.microsoft.com/office/powerpoint/2010/main" val="5823895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9E79EA-ACB2-434E-ABD1-67937C72B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JSON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6A2630F-7E07-614B-BA5B-04A5606C4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JavaScript </a:t>
            </a:r>
            <a:r>
              <a:rPr lang="pt-BR" dirty="0" err="1"/>
              <a:t>Object</a:t>
            </a:r>
            <a:r>
              <a:rPr lang="pt-BR" dirty="0"/>
              <a:t> </a:t>
            </a:r>
            <a:r>
              <a:rPr lang="pt-BR" dirty="0" err="1"/>
              <a:t>Notation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080D904-5FA2-C448-9577-F45C0896DE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72</a:t>
            </a:fld>
            <a:endParaRPr lang="en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0B1D7F-BE7B-5349-8B59-A5F29BBB9E3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16849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:a16="http://schemas.microsoft.com/office/drawing/2014/main" id="{B1AC32D2-BBEC-074A-9D5D-141901539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674" y="0"/>
            <a:ext cx="6536326" cy="5143450"/>
          </a:xfrm>
          <a:prstGeom prst="rect">
            <a:avLst/>
          </a:prstGeom>
        </p:spPr>
      </p:pic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277099" y="284200"/>
            <a:ext cx="2139529" cy="3678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dirty="0"/>
              <a:t>8</a:t>
            </a:r>
            <a:r>
              <a:rPr lang="en" sz="4800" b="1" dirty="0"/>
              <a:t>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200" dirty="0"/>
              <a:t>HTML DOM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73</a:t>
            </a:fld>
            <a:endParaRPr lang="en"/>
          </a:p>
        </p:txBody>
      </p:sp>
      <p:pic>
        <p:nvPicPr>
          <p:cNvPr id="3" name="Imagem 2" descr="Texto, Logotipo&#10;&#10;Descrição gerada automaticamente">
            <a:extLst>
              <a:ext uri="{FF2B5EF4-FFF2-40B4-BE49-F238E27FC236}">
                <a16:creationId xmlns:a16="http://schemas.microsoft.com/office/drawing/2014/main" id="{0765A146-EF3E-094B-BF86-5A8DFCC1D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675" y="1463040"/>
            <a:ext cx="3672573" cy="2520010"/>
          </a:xfrm>
          <a:prstGeom prst="rect">
            <a:avLst/>
          </a:prstGeom>
        </p:spPr>
      </p:pic>
      <p:pic>
        <p:nvPicPr>
          <p:cNvPr id="7" name="Imagem 6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7FF0B531-D200-1F4D-81FD-4689528D2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380" y="2155371"/>
            <a:ext cx="3058450" cy="2925474"/>
          </a:xfrm>
          <a:prstGeom prst="rect">
            <a:avLst/>
          </a:prstGeom>
        </p:spPr>
      </p:pic>
      <p:sp>
        <p:nvSpPr>
          <p:cNvPr id="11" name="Shape 15">
            <a:extLst>
              <a:ext uri="{FF2B5EF4-FFF2-40B4-BE49-F238E27FC236}">
                <a16:creationId xmlns:a16="http://schemas.microsoft.com/office/drawing/2014/main" id="{A1EF5368-1204-DD4E-95B5-6C8B1E726CD9}"/>
              </a:ext>
            </a:extLst>
          </p:cNvPr>
          <p:cNvSpPr/>
          <p:nvPr/>
        </p:nvSpPr>
        <p:spPr>
          <a:xfrm>
            <a:off x="2585477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04882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pt-BR"/>
              <a:t>HTML DOM</a:t>
            </a:r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DOM = </a:t>
            </a:r>
            <a:r>
              <a:rPr lang="pt-BR" sz="2000" dirty="0" err="1"/>
              <a:t>Document</a:t>
            </a:r>
            <a:r>
              <a:rPr lang="pt-BR" sz="2000" dirty="0"/>
              <a:t> </a:t>
            </a:r>
            <a:r>
              <a:rPr lang="pt-BR" sz="2000" dirty="0" err="1"/>
              <a:t>Object</a:t>
            </a:r>
            <a:r>
              <a:rPr lang="pt-BR" sz="2000" dirty="0"/>
              <a:t> </a:t>
            </a:r>
            <a:r>
              <a:rPr lang="pt-BR" sz="2000" dirty="0" err="1"/>
              <a:t>Model</a:t>
            </a:r>
            <a:endParaRPr sz="2000" dirty="0"/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DOM define um padrão para acessar documentos</a:t>
            </a:r>
            <a:endParaRPr sz="2000" dirty="0"/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HTML DOM é o modelo padrão e interface de programação para HTML</a:t>
            </a:r>
            <a:endParaRPr sz="2000" dirty="0"/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Define:</a:t>
            </a:r>
            <a:endParaRPr sz="20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Elementos HTML como objetos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A propriedades de elementos HTML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Métodos para acessar elementos HTML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Eventos para todos os elementos HTML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5120932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pt-BR"/>
              <a:t>Elementos DOM</a:t>
            </a:r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2689412" y="228599"/>
            <a:ext cx="6220138" cy="458544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Recuperar elemento por id</a:t>
            </a:r>
            <a:endParaRPr sz="20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Método </a:t>
            </a:r>
            <a:r>
              <a:rPr lang="pt-BR" sz="1800" dirty="0" err="1"/>
              <a:t>getElementById</a:t>
            </a:r>
            <a:r>
              <a:rPr lang="pt-BR" sz="1800" dirty="0"/>
              <a:t>()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Se elemento não existir, </a:t>
            </a:r>
            <a:r>
              <a:rPr lang="pt-BR" sz="1800" dirty="0" err="1"/>
              <a:t>myElement</a:t>
            </a:r>
            <a:r>
              <a:rPr lang="pt-BR" sz="1800" dirty="0"/>
              <a:t> será nulo</a:t>
            </a:r>
          </a:p>
          <a:p>
            <a:pPr marL="52388" lvl="1">
              <a:buClr>
                <a:schemeClr val="tx1">
                  <a:lumMod val="75000"/>
                  <a:lumOff val="25000"/>
                </a:schemeClr>
              </a:buClr>
              <a:buSzPct val="80000"/>
              <a:buNone/>
            </a:pPr>
            <a:r>
              <a:rPr lang="pt-BR" sz="1600" dirty="0" err="1">
                <a:solidFill>
                  <a:srgbClr val="0000CD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let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</a:t>
            </a:r>
            <a:r>
              <a:rPr lang="pt-BR" sz="16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myElement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= </a:t>
            </a:r>
            <a:r>
              <a:rPr lang="pt-BR" sz="16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document.getElementById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(</a:t>
            </a:r>
            <a:r>
              <a:rPr lang="pt-BR" sz="16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sz="1600" dirty="0" err="1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intro</a:t>
            </a:r>
            <a:r>
              <a:rPr lang="pt-BR" sz="16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);</a:t>
            </a:r>
          </a:p>
          <a:p>
            <a:pPr marL="52388" lvl="1">
              <a:buClr>
                <a:schemeClr val="tx1">
                  <a:lumMod val="75000"/>
                  <a:lumOff val="25000"/>
                </a:schemeClr>
              </a:buClr>
              <a:buSzPct val="80000"/>
              <a:buNone/>
            </a:pPr>
            <a:endParaRPr dirty="0">
              <a:highlight>
                <a:srgbClr val="FFFFFF"/>
              </a:highlight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Recuperar elemento por nome da </a:t>
            </a:r>
            <a:r>
              <a:rPr lang="pt-BR" sz="2000" dirty="0" err="1"/>
              <a:t>tag</a:t>
            </a:r>
            <a:endParaRPr sz="20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Método </a:t>
            </a:r>
            <a:r>
              <a:rPr lang="pt-BR" sz="1800" dirty="0" err="1">
                <a:sym typeface="Consolas"/>
              </a:rPr>
              <a:t>getElementsByTagName</a:t>
            </a:r>
            <a:r>
              <a:rPr lang="pt-BR" sz="1800" dirty="0">
                <a:sym typeface="Consolas"/>
              </a:rPr>
              <a:t>()</a:t>
            </a:r>
            <a:endParaRPr sz="1800" dirty="0">
              <a:sym typeface="Consolas"/>
            </a:endParaRPr>
          </a:p>
          <a:p>
            <a:pPr>
              <a:spcBef>
                <a:spcPts val="600"/>
              </a:spcBef>
              <a:buNone/>
            </a:pPr>
            <a:r>
              <a:rPr lang="pt-BR" sz="1600" dirty="0" err="1">
                <a:solidFill>
                  <a:srgbClr val="0000CD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let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</a:t>
            </a:r>
            <a:r>
              <a:rPr lang="pt-BR" sz="16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x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= </a:t>
            </a:r>
            <a:r>
              <a:rPr lang="pt-BR" sz="16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document.getElementById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(</a:t>
            </a:r>
            <a:r>
              <a:rPr lang="pt-BR" sz="16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sz="1600" dirty="0" err="1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main</a:t>
            </a:r>
            <a:r>
              <a:rPr lang="pt-BR" sz="16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);</a:t>
            </a:r>
            <a:endParaRPr sz="1600" dirty="0">
              <a:highlight>
                <a:srgbClr val="FFFFFF"/>
              </a:highlight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>
              <a:spcBef>
                <a:spcPts val="600"/>
              </a:spcBef>
              <a:buNone/>
            </a:pPr>
            <a:r>
              <a:rPr lang="pt-BR" sz="1600" dirty="0" err="1">
                <a:solidFill>
                  <a:srgbClr val="0000CD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let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</a:t>
            </a:r>
            <a:r>
              <a:rPr lang="pt-BR" sz="16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y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= </a:t>
            </a:r>
            <a:r>
              <a:rPr lang="pt-BR" sz="16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x.getElementsByTagName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(</a:t>
            </a:r>
            <a:r>
              <a:rPr lang="pt-BR" sz="16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sz="1600" dirty="0" err="1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p</a:t>
            </a:r>
            <a:r>
              <a:rPr lang="pt-BR" sz="16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);</a:t>
            </a:r>
            <a:endParaRPr sz="1600" dirty="0">
              <a:highlight>
                <a:srgbClr val="FFFFFF"/>
              </a:highlight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>
              <a:spcBef>
                <a:spcPts val="600"/>
              </a:spcBef>
              <a:buNone/>
            </a:pP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// Recupera elemento com id=”</a:t>
            </a:r>
            <a:r>
              <a:rPr lang="pt-BR" sz="16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main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” e, depois, </a:t>
            </a:r>
          </a:p>
          <a:p>
            <a:pPr>
              <a:spcBef>
                <a:spcPts val="600"/>
              </a:spcBef>
              <a:buNone/>
            </a:pP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// recupera todos elementos &lt;</a:t>
            </a:r>
            <a:r>
              <a:rPr lang="pt-BR" sz="16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p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&gt; dentro dele</a:t>
            </a:r>
            <a:endParaRPr sz="1600" dirty="0">
              <a:highlight>
                <a:srgbClr val="FFFFFF"/>
              </a:highlight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6932030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pt-BR"/>
              <a:t>Elementos DOM</a:t>
            </a:r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body" idx="1"/>
          </p:nvPr>
        </p:nvSpPr>
        <p:spPr>
          <a:xfrm>
            <a:off x="2743200" y="322729"/>
            <a:ext cx="6266329" cy="4233771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Recuperar elementos por classe</a:t>
            </a:r>
            <a:endParaRPr sz="20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Método </a:t>
            </a:r>
            <a:r>
              <a:rPr lang="pt-BR" sz="1800" dirty="0" err="1">
                <a:sym typeface="Consolas"/>
              </a:rPr>
              <a:t>getElementsByClassName</a:t>
            </a:r>
            <a:r>
              <a:rPr lang="pt-BR" sz="1800" dirty="0">
                <a:sym typeface="Consolas"/>
              </a:rPr>
              <a:t>()</a:t>
            </a:r>
            <a:endParaRPr sz="1800" dirty="0">
              <a:sym typeface="Consolas"/>
            </a:endParaRPr>
          </a:p>
          <a:p>
            <a:pPr indent="12700">
              <a:spcBef>
                <a:spcPts val="1200"/>
              </a:spcBef>
              <a:buNone/>
            </a:pPr>
            <a:r>
              <a:rPr lang="pt-BR" sz="1500" dirty="0" err="1">
                <a:solidFill>
                  <a:srgbClr val="0000CD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let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</a:t>
            </a:r>
            <a:r>
              <a:rPr lang="pt-BR" sz="15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x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= </a:t>
            </a:r>
            <a:r>
              <a:rPr lang="pt-BR" sz="15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document.getElementsByClassName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(</a:t>
            </a:r>
            <a:r>
              <a:rPr lang="pt-BR" sz="15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sz="1500" dirty="0" err="1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intro</a:t>
            </a:r>
            <a:r>
              <a:rPr lang="pt-BR" sz="15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);</a:t>
            </a:r>
          </a:p>
          <a:p>
            <a:pPr indent="12700">
              <a:spcBef>
                <a:spcPts val="1200"/>
              </a:spcBef>
              <a:buNone/>
            </a:pPr>
            <a:endParaRPr sz="1500" dirty="0">
              <a:highlight>
                <a:srgbClr val="FFFFFF"/>
              </a:highlight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Recuperar elemento por seletor CSS</a:t>
            </a:r>
            <a:endParaRPr sz="20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Método </a:t>
            </a:r>
            <a:r>
              <a:rPr lang="pt-BR" sz="1800" dirty="0" err="1"/>
              <a:t>querySelectorAll</a:t>
            </a:r>
            <a:r>
              <a:rPr lang="pt-BR" sz="1800" dirty="0"/>
              <a:t>()</a:t>
            </a:r>
            <a:endParaRPr sz="1800" dirty="0"/>
          </a:p>
          <a:p>
            <a:pPr marL="12700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500" dirty="0" err="1">
                <a:solidFill>
                  <a:srgbClr val="0000CD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let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</a:t>
            </a:r>
            <a:r>
              <a:rPr lang="pt-BR" sz="15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x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= </a:t>
            </a:r>
            <a:r>
              <a:rPr lang="pt-BR" sz="15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document.querySelectorAll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(</a:t>
            </a:r>
            <a:r>
              <a:rPr lang="pt-BR" sz="15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sz="1500" dirty="0" err="1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p.intro</a:t>
            </a:r>
            <a:r>
              <a:rPr lang="pt-BR" sz="15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);</a:t>
            </a:r>
            <a:endParaRPr sz="15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0894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pt-BR"/>
              <a:t>Manipulando HTML</a:t>
            </a:r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body" idx="1"/>
          </p:nvPr>
        </p:nvSpPr>
        <p:spPr>
          <a:xfrm>
            <a:off x="2729752" y="282388"/>
            <a:ext cx="6179797" cy="427411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 err="1"/>
              <a:t>document.write</a:t>
            </a:r>
            <a:r>
              <a:rPr lang="pt-BR" sz="2000" dirty="0"/>
              <a:t>()</a:t>
            </a:r>
            <a:endParaRPr sz="20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Sobrescreve </a:t>
            </a:r>
            <a:r>
              <a:rPr lang="pt-BR" sz="1800" dirty="0" err="1"/>
              <a:t>html</a:t>
            </a:r>
            <a:r>
              <a:rPr lang="pt-BR" sz="1800" dirty="0"/>
              <a:t> da página</a:t>
            </a:r>
            <a:endParaRPr sz="1800" dirty="0"/>
          </a:p>
          <a:p>
            <a:pPr marL="12700">
              <a:spcBef>
                <a:spcPts val="600"/>
              </a:spcBef>
              <a:buNone/>
            </a:pPr>
            <a:r>
              <a:rPr lang="pt-BR" sz="15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document.write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(Date());</a:t>
            </a:r>
            <a:endParaRPr sz="1500" dirty="0">
              <a:latin typeface="Verdana" panose="020B0604030504040204" pitchFamily="34" charset="0"/>
            </a:endParaRPr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endParaRPr lang="pt-BR" sz="800" dirty="0"/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Propriedade </a:t>
            </a:r>
            <a:r>
              <a:rPr lang="pt-BR" sz="2000" dirty="0" err="1"/>
              <a:t>innerHTML</a:t>
            </a:r>
            <a:endParaRPr sz="20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>
                <a:sym typeface="Consolas"/>
              </a:rPr>
              <a:t>Muda conteúdo HTML de um elemento HTML</a:t>
            </a:r>
            <a:endParaRPr sz="1800" dirty="0">
              <a:sym typeface="Consolas"/>
            </a:endParaRPr>
          </a:p>
          <a:p>
            <a:pPr marL="12700">
              <a:spcBef>
                <a:spcPts val="600"/>
              </a:spcBef>
              <a:buNone/>
            </a:pPr>
            <a:r>
              <a:rPr lang="pt-BR" sz="15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document.getElementById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(</a:t>
            </a:r>
            <a:r>
              <a:rPr lang="pt-BR" sz="15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"p1"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).</a:t>
            </a:r>
            <a:r>
              <a:rPr lang="pt-BR" sz="15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innerHTML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= </a:t>
            </a:r>
            <a:r>
              <a:rPr lang="pt-BR" sz="15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"New </a:t>
            </a:r>
            <a:r>
              <a:rPr lang="pt-BR" sz="1500" dirty="0" err="1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text</a:t>
            </a:r>
            <a:r>
              <a:rPr lang="pt-BR" sz="15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!"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;</a:t>
            </a:r>
            <a:endParaRPr sz="1500" dirty="0">
              <a:highlight>
                <a:srgbClr val="FFFFFF"/>
              </a:highlight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Manipulando atributos</a:t>
            </a:r>
            <a:endParaRPr sz="20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 err="1">
                <a:sym typeface="Consolas"/>
              </a:rPr>
              <a:t>document.getElementById</a:t>
            </a:r>
            <a:r>
              <a:rPr lang="pt-BR" sz="1800" dirty="0">
                <a:sym typeface="Consolas"/>
              </a:rPr>
              <a:t>(id).</a:t>
            </a:r>
            <a:r>
              <a:rPr lang="pt-BR" sz="1800" dirty="0" err="1">
                <a:sym typeface="Consolas"/>
              </a:rPr>
              <a:t>attribute</a:t>
            </a:r>
            <a:r>
              <a:rPr lang="pt-BR" sz="1800" dirty="0">
                <a:sym typeface="Consolas"/>
              </a:rPr>
              <a:t>=new </a:t>
            </a:r>
            <a:r>
              <a:rPr lang="pt-BR" sz="1800" dirty="0" err="1">
                <a:sym typeface="Consolas"/>
              </a:rPr>
              <a:t>value</a:t>
            </a:r>
            <a:endParaRPr sz="1800" dirty="0">
              <a:sym typeface="Consolas"/>
            </a:endParaRPr>
          </a:p>
          <a:p>
            <a:pPr marL="12700">
              <a:lnSpc>
                <a:spcPct val="140000"/>
              </a:lnSpc>
              <a:spcBef>
                <a:spcPts val="600"/>
              </a:spcBef>
              <a:buNone/>
            </a:pPr>
            <a:r>
              <a:rPr lang="pt-BR" sz="15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document.getElementById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(</a:t>
            </a:r>
            <a:r>
              <a:rPr lang="pt-BR" sz="15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sz="1500" dirty="0" err="1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myImage</a:t>
            </a:r>
            <a:r>
              <a:rPr lang="pt-BR" sz="15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).</a:t>
            </a:r>
            <a:r>
              <a:rPr lang="pt-BR" sz="15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src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= </a:t>
            </a:r>
            <a:r>
              <a:rPr lang="pt-BR" sz="15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”</a:t>
            </a:r>
            <a:r>
              <a:rPr lang="pt-BR" sz="1500" dirty="0" err="1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logo.jpg</a:t>
            </a:r>
            <a:r>
              <a:rPr lang="pt-BR" sz="15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;</a:t>
            </a:r>
            <a:endParaRPr sz="1500" dirty="0">
              <a:highlight>
                <a:srgbClr val="FFFFFF"/>
              </a:highlight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 marL="342900">
              <a:lnSpc>
                <a:spcPct val="140000"/>
              </a:lnSpc>
              <a:spcBef>
                <a:spcPts val="1125"/>
              </a:spcBef>
              <a:buNone/>
            </a:pPr>
            <a:endParaRPr sz="900" i="1" dirty="0"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342900">
              <a:spcBef>
                <a:spcPts val="1125"/>
              </a:spcBef>
              <a:spcAft>
                <a:spcPts val="12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98734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pt-BR"/>
              <a:t>Manipulando CSS</a:t>
            </a:r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body" idx="1"/>
          </p:nvPr>
        </p:nvSpPr>
        <p:spPr>
          <a:xfrm>
            <a:off x="2702858" y="575500"/>
            <a:ext cx="6320117" cy="3981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Mudando CSS</a:t>
            </a:r>
            <a:endParaRPr sz="2000" dirty="0"/>
          </a:p>
          <a:p>
            <a:pPr marL="493713" lvl="1" indent="-293688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500" dirty="0" err="1">
                <a:latin typeface="Verdana" panose="020B0604030504040204" pitchFamily="34" charset="0"/>
                <a:sym typeface="Consolas"/>
              </a:rPr>
              <a:t>document.getElementById</a:t>
            </a:r>
            <a:r>
              <a:rPr lang="pt-BR" sz="1500" dirty="0">
                <a:latin typeface="Verdana" panose="020B0604030504040204" pitchFamily="34" charset="0"/>
                <a:sym typeface="Consolas"/>
              </a:rPr>
              <a:t>(id).</a:t>
            </a:r>
            <a:r>
              <a:rPr lang="pt-BR" sz="1500" dirty="0" err="1">
                <a:latin typeface="Verdana" panose="020B0604030504040204" pitchFamily="34" charset="0"/>
                <a:sym typeface="Consolas"/>
              </a:rPr>
              <a:t>style.property</a:t>
            </a:r>
            <a:r>
              <a:rPr lang="pt-BR" sz="1500" dirty="0">
                <a:latin typeface="Verdana" panose="020B0604030504040204" pitchFamily="34" charset="0"/>
                <a:sym typeface="Consolas"/>
              </a:rPr>
              <a:t>=new </a:t>
            </a:r>
            <a:r>
              <a:rPr lang="pt-BR" sz="1500" dirty="0" err="1">
                <a:latin typeface="Verdana" panose="020B0604030504040204" pitchFamily="34" charset="0"/>
                <a:sym typeface="Consolas"/>
              </a:rPr>
              <a:t>style</a:t>
            </a:r>
            <a:endParaRPr sz="1500" dirty="0">
              <a:latin typeface="Verdana" panose="020B0604030504040204" pitchFamily="34" charset="0"/>
            </a:endParaRPr>
          </a:p>
          <a:p>
            <a:pPr>
              <a:spcBef>
                <a:spcPts val="1200"/>
              </a:spcBef>
              <a:buNone/>
            </a:pPr>
            <a:r>
              <a:rPr lang="pt-BR" sz="15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document.getElementById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(</a:t>
            </a:r>
            <a:r>
              <a:rPr lang="pt-BR" sz="15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"p2"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).</a:t>
            </a:r>
            <a:r>
              <a:rPr lang="pt-BR" sz="15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style.color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= </a:t>
            </a:r>
            <a:r>
              <a:rPr lang="pt-BR" sz="15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"blue"</a:t>
            </a:r>
            <a:r>
              <a:rPr lang="pt-BR" sz="15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;</a:t>
            </a:r>
            <a:endParaRPr sz="1500" dirty="0">
              <a:highlight>
                <a:srgbClr val="FFFFFF"/>
              </a:highlight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>
              <a:spcBef>
                <a:spcPts val="1200"/>
              </a:spcBef>
              <a:buNone/>
            </a:pPr>
            <a:endParaRPr dirty="0"/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Nomes da propriedades CSS compostos separados por hífen viram </a:t>
            </a:r>
            <a:r>
              <a:rPr lang="pt-BR" sz="2000" dirty="0" err="1"/>
              <a:t>CamelCase</a:t>
            </a:r>
            <a:r>
              <a:rPr lang="pt-BR" sz="2000" dirty="0"/>
              <a:t> no JS</a:t>
            </a:r>
            <a:endParaRPr sz="2000" dirty="0"/>
          </a:p>
          <a:p>
            <a:pPr marL="493713" lvl="1" indent="-293688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600" dirty="0">
                <a:latin typeface="Verdana" panose="020B0604030504040204" pitchFamily="34" charset="0"/>
              </a:rPr>
              <a:t>propriedade background-color -&gt; </a:t>
            </a:r>
            <a:r>
              <a:rPr lang="pt-BR" sz="1600" dirty="0" err="1">
                <a:latin typeface="Verdana" panose="020B0604030504040204" pitchFamily="34" charset="0"/>
              </a:rPr>
              <a:t>object.style.backgroundColor</a:t>
            </a:r>
            <a:r>
              <a:rPr lang="pt-BR" sz="1600" dirty="0">
                <a:latin typeface="Verdana" panose="020B0604030504040204" pitchFamily="34" charset="0"/>
              </a:rPr>
              <a:t>="#00FF00"</a:t>
            </a:r>
            <a:endParaRPr sz="1600" dirty="0">
              <a:latin typeface="Verdana" panose="020B060403050404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81380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pt-BR"/>
              <a:t>Manipulando Classes</a:t>
            </a:r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body" idx="1"/>
          </p:nvPr>
        </p:nvSpPr>
        <p:spPr>
          <a:xfrm>
            <a:off x="2729752" y="575500"/>
            <a:ext cx="6179797" cy="3981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API </a:t>
            </a:r>
            <a:r>
              <a:rPr lang="pt-BR" sz="2000" dirty="0" err="1"/>
              <a:t>classList</a:t>
            </a:r>
            <a:endParaRPr sz="2000" dirty="0"/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Adicionando classe</a:t>
            </a:r>
            <a:endParaRPr sz="2000" dirty="0"/>
          </a:p>
          <a:p>
            <a:pPr marL="533400" lvl="1" indent="-293688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600" dirty="0" err="1">
                <a:latin typeface="Verdana" panose="020B0604030504040204" pitchFamily="34" charset="0"/>
              </a:rPr>
              <a:t>el.classList.add</a:t>
            </a:r>
            <a:r>
              <a:rPr lang="pt-BR" sz="1600" dirty="0">
                <a:latin typeface="Verdana" panose="020B0604030504040204" pitchFamily="34" charset="0"/>
              </a:rPr>
              <a:t>('</a:t>
            </a:r>
            <a:r>
              <a:rPr lang="pt-BR" sz="1600" dirty="0" err="1">
                <a:latin typeface="Verdana" panose="020B0604030504040204" pitchFamily="34" charset="0"/>
              </a:rPr>
              <a:t>classOne</a:t>
            </a:r>
            <a:r>
              <a:rPr lang="pt-BR" sz="1600" dirty="0">
                <a:latin typeface="Verdana" panose="020B0604030504040204" pitchFamily="34" charset="0"/>
              </a:rPr>
              <a:t>', '</a:t>
            </a:r>
            <a:r>
              <a:rPr lang="pt-BR" sz="1600" dirty="0" err="1">
                <a:latin typeface="Verdana" panose="020B0604030504040204" pitchFamily="34" charset="0"/>
              </a:rPr>
              <a:t>classTwo</a:t>
            </a:r>
            <a:r>
              <a:rPr lang="pt-BR" sz="1600" dirty="0">
                <a:latin typeface="Verdana" panose="020B0604030504040204" pitchFamily="34" charset="0"/>
              </a:rPr>
              <a:t>');</a:t>
            </a:r>
            <a:endParaRPr sz="1600" dirty="0">
              <a:latin typeface="Verdana" panose="020B0604030504040204" pitchFamily="34" charset="0"/>
            </a:endParaRPr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Removendo classe</a:t>
            </a:r>
            <a:endParaRPr sz="2000" dirty="0"/>
          </a:p>
          <a:p>
            <a:pPr marL="533400" lvl="1" indent="-293688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600" dirty="0" err="1">
                <a:latin typeface="Verdana" panose="020B0604030504040204" pitchFamily="34" charset="0"/>
              </a:rPr>
              <a:t>el.classList.remove</a:t>
            </a:r>
            <a:r>
              <a:rPr lang="pt-BR" sz="1600" dirty="0">
                <a:latin typeface="Verdana" panose="020B0604030504040204" pitchFamily="34" charset="0"/>
              </a:rPr>
              <a:t>('</a:t>
            </a:r>
            <a:r>
              <a:rPr lang="pt-BR" sz="1600" dirty="0" err="1">
                <a:latin typeface="Verdana" panose="020B0604030504040204" pitchFamily="34" charset="0"/>
              </a:rPr>
              <a:t>classOne</a:t>
            </a:r>
            <a:r>
              <a:rPr lang="pt-BR" sz="1600" dirty="0">
                <a:latin typeface="Verdana" panose="020B0604030504040204" pitchFamily="34" charset="0"/>
              </a:rPr>
              <a:t>');</a:t>
            </a:r>
            <a:endParaRPr sz="1600" dirty="0">
              <a:latin typeface="Verdana" panose="020B0604030504040204" pitchFamily="34" charset="0"/>
            </a:endParaRPr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Verificar existência de classe</a:t>
            </a:r>
            <a:endParaRPr sz="2000" dirty="0"/>
          </a:p>
          <a:p>
            <a:pPr marL="533400" lvl="1" indent="-293688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600" dirty="0" err="1">
                <a:latin typeface="Verdana" panose="020B0604030504040204" pitchFamily="34" charset="0"/>
              </a:rPr>
              <a:t>if</a:t>
            </a:r>
            <a:r>
              <a:rPr lang="pt-BR" sz="1600" dirty="0">
                <a:latin typeface="Verdana" panose="020B0604030504040204" pitchFamily="34" charset="0"/>
              </a:rPr>
              <a:t>(</a:t>
            </a:r>
            <a:r>
              <a:rPr lang="pt-BR" sz="1600" dirty="0" err="1">
                <a:latin typeface="Verdana" panose="020B0604030504040204" pitchFamily="34" charset="0"/>
              </a:rPr>
              <a:t>el.classList.contains</a:t>
            </a:r>
            <a:r>
              <a:rPr lang="pt-BR" sz="1600" dirty="0">
                <a:latin typeface="Verdana" panose="020B0604030504040204" pitchFamily="34" charset="0"/>
              </a:rPr>
              <a:t>('</a:t>
            </a:r>
            <a:r>
              <a:rPr lang="pt-BR" sz="1600" dirty="0" err="1">
                <a:latin typeface="Verdana" panose="020B0604030504040204" pitchFamily="34" charset="0"/>
              </a:rPr>
              <a:t>classFour</a:t>
            </a:r>
            <a:r>
              <a:rPr lang="pt-BR" sz="1600" dirty="0">
                <a:latin typeface="Verdana" panose="020B0604030504040204" pitchFamily="34" charset="0"/>
              </a:rPr>
              <a:t>') == </a:t>
            </a:r>
            <a:r>
              <a:rPr lang="pt-BR" sz="1600" dirty="0" err="1">
                <a:latin typeface="Verdana" panose="020B0604030504040204" pitchFamily="34" charset="0"/>
              </a:rPr>
              <a:t>true</a:t>
            </a:r>
            <a:r>
              <a:rPr lang="pt-BR" sz="1600" dirty="0">
                <a:latin typeface="Verdana" panose="020B0604030504040204" pitchFamily="34" charset="0"/>
              </a:rPr>
              <a:t>){...}</a:t>
            </a:r>
            <a:endParaRPr sz="1600" dirty="0">
              <a:latin typeface="Verdana" panose="020B0604030504040204" pitchFamily="34" charset="0"/>
            </a:endParaRPr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Alternar classe</a:t>
            </a:r>
            <a:endParaRPr sz="2000" dirty="0"/>
          </a:p>
          <a:p>
            <a:pPr marL="533400" lvl="1" indent="-293688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600" dirty="0" err="1">
                <a:latin typeface="Verdana" panose="020B0604030504040204" pitchFamily="34" charset="0"/>
              </a:rPr>
              <a:t>el.classList.toggle</a:t>
            </a:r>
            <a:r>
              <a:rPr lang="pt-BR" sz="1600" dirty="0">
                <a:latin typeface="Verdana" panose="020B0604030504040204" pitchFamily="34" charset="0"/>
              </a:rPr>
              <a:t>('</a:t>
            </a:r>
            <a:r>
              <a:rPr lang="pt-BR" sz="1600" dirty="0" err="1">
                <a:latin typeface="Verdana" panose="020B0604030504040204" pitchFamily="34" charset="0"/>
              </a:rPr>
              <a:t>classThree</a:t>
            </a:r>
            <a:r>
              <a:rPr lang="pt-BR" sz="1600" dirty="0">
                <a:latin typeface="Verdana" panose="020B0604030504040204" pitchFamily="34" charset="0"/>
              </a:rPr>
              <a:t>')</a:t>
            </a:r>
            <a:endParaRPr sz="16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331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>
                <a:latin typeface="Arial" charset="0"/>
              </a:rPr>
              <a:t>Constantes</a:t>
            </a:r>
          </a:p>
        </p:txBody>
      </p:sp>
      <p:sp>
        <p:nvSpPr>
          <p:cNvPr id="3420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25086" y="575500"/>
            <a:ext cx="6084463" cy="3981000"/>
          </a:xfrm>
        </p:spPr>
        <p:txBody>
          <a:bodyPr/>
          <a:lstStyle/>
          <a:p>
            <a:pPr marL="363538" indent="-309563" eaLnBrk="1" hangingPunct="1"/>
            <a:r>
              <a:rPr lang="pt-BR" sz="1800" dirty="0">
                <a:latin typeface="Verdana" charset="0"/>
              </a:rPr>
              <a:t>Coloca-se a palavra </a:t>
            </a:r>
            <a:r>
              <a:rPr lang="pt-BR" sz="1800" dirty="0" err="1">
                <a:solidFill>
                  <a:srgbClr val="0000FF"/>
                </a:solidFill>
                <a:latin typeface="Verdana" charset="0"/>
              </a:rPr>
              <a:t>const</a:t>
            </a:r>
            <a:r>
              <a:rPr lang="pt-BR" sz="1800" dirty="0">
                <a:latin typeface="Verdana" charset="0"/>
              </a:rPr>
              <a:t> na frente do nome.</a:t>
            </a:r>
          </a:p>
          <a:p>
            <a:pPr marL="363538" indent="-309563" eaLnBrk="1" hangingPunct="1"/>
            <a:r>
              <a:rPr lang="pt-BR" sz="1800" dirty="0">
                <a:latin typeface="Verdana" charset="0"/>
              </a:rPr>
              <a:t>Assim como nas </a:t>
            </a:r>
            <a:r>
              <a:rPr lang="pt-BR" sz="1800" dirty="0" err="1">
                <a:latin typeface="Verdana" charset="0"/>
              </a:rPr>
              <a:t>letiáveis</a:t>
            </a:r>
            <a:r>
              <a:rPr lang="pt-BR" sz="1800" dirty="0">
                <a:latin typeface="Verdana" charset="0"/>
              </a:rPr>
              <a:t>, os tipos de dados são inferidos.</a:t>
            </a:r>
          </a:p>
          <a:p>
            <a:pPr eaLnBrk="1" hangingPunct="1">
              <a:buFont typeface="Wingdings" charset="0"/>
              <a:buNone/>
            </a:pPr>
            <a:endParaRPr lang="pt-BR" dirty="0">
              <a:latin typeface="Verdana" charset="0"/>
            </a:endParaRPr>
          </a:p>
          <a:p>
            <a:pPr eaLnBrk="1" hangingPunct="1">
              <a:buFont typeface="Wingdings" charset="0"/>
              <a:buNone/>
            </a:pP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PI = 3.1416; </a:t>
            </a:r>
            <a:r>
              <a:rPr lang="pt-BR" sz="16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 </a:t>
            </a:r>
            <a:r>
              <a:rPr lang="pt-BR" sz="16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float</a:t>
            </a:r>
            <a:endParaRPr lang="pt-BR" sz="1600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Wingdings" charset="0"/>
              <a:buNone/>
            </a:pP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TITULO = “Loja virtual”; </a:t>
            </a:r>
            <a:r>
              <a:rPr lang="pt-BR" sz="16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 </a:t>
            </a:r>
            <a:r>
              <a:rPr lang="pt-BR" sz="16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string</a:t>
            </a:r>
            <a:endParaRPr lang="pt-BR" sz="1600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254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pt-BR"/>
              <a:t>Eventos HTML</a:t>
            </a:r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1"/>
          </p:nvPr>
        </p:nvSpPr>
        <p:spPr>
          <a:xfrm>
            <a:off x="2675964" y="575500"/>
            <a:ext cx="6233585" cy="3981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Código JS pode ser disparado a partir de eventos</a:t>
            </a:r>
            <a:endParaRPr sz="20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Quando um usuário clica o mouse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Quando a página é carregada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Quando uma imagem é carregada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Quando um mouse passa sobre um elemento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Quando um campo de entrada muda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Quando um formulário HTML é submetido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Quando o usuário aperta uma teclas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4148336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pt-BR"/>
              <a:t>Eventos HTML</a:t>
            </a:r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body" idx="1"/>
          </p:nvPr>
        </p:nvSpPr>
        <p:spPr>
          <a:xfrm>
            <a:off x="2743200" y="188259"/>
            <a:ext cx="6166350" cy="4368241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 err="1"/>
              <a:t>onclick</a:t>
            </a:r>
            <a:r>
              <a:rPr lang="pt-BR" sz="2000" dirty="0"/>
              <a:t> - no clique</a:t>
            </a:r>
            <a:endParaRPr sz="2000" dirty="0"/>
          </a:p>
          <a:p>
            <a:pPr marL="493713" lvl="1" indent="-26670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HTML - 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&lt;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button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 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onclick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="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displayDate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()"&gt;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Try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 it&lt;/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button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&gt;</a:t>
            </a:r>
            <a:endParaRPr sz="1600" dirty="0">
              <a:latin typeface="Verdana" panose="020B0604030504040204" pitchFamily="34" charset="0"/>
              <a:sym typeface="Consolas"/>
            </a:endParaRPr>
          </a:p>
          <a:p>
            <a:pPr marL="533400" lvl="1" indent="-293688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JS - 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document.getElementById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("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myBtn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").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onclick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 = 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displayDate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;</a:t>
            </a:r>
            <a:endParaRPr sz="1600" dirty="0">
              <a:latin typeface="Verdana" panose="020B0604030504040204" pitchFamily="34" charset="0"/>
            </a:endParaRPr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 err="1"/>
              <a:t>onload</a:t>
            </a:r>
            <a:r>
              <a:rPr lang="pt-BR" sz="2000" dirty="0"/>
              <a:t> - no carregamento</a:t>
            </a:r>
            <a:endParaRPr sz="2000" dirty="0"/>
          </a:p>
          <a:p>
            <a:pPr marL="533400" lvl="1" indent="-293688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600" dirty="0">
                <a:latin typeface="Verdana" panose="020B0604030504040204" pitchFamily="34" charset="0"/>
                <a:sym typeface="Consolas"/>
              </a:rPr>
              <a:t>&lt;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body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 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onload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="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checkCookies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()"&gt;</a:t>
            </a:r>
            <a:endParaRPr sz="1600" dirty="0">
              <a:latin typeface="Verdana" panose="020B0604030504040204" pitchFamily="34" charset="0"/>
              <a:sym typeface="Consolas"/>
            </a:endParaRPr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 err="1"/>
              <a:t>onchange</a:t>
            </a:r>
            <a:r>
              <a:rPr lang="pt-BR" sz="2000" dirty="0"/>
              <a:t> - mudança de estado (muito usado em </a:t>
            </a:r>
            <a:r>
              <a:rPr lang="pt-BR" sz="2000" dirty="0" err="1"/>
              <a:t>fomulários</a:t>
            </a:r>
            <a:r>
              <a:rPr lang="pt-BR" sz="2000" dirty="0"/>
              <a:t>)</a:t>
            </a:r>
            <a:endParaRPr sz="2000" dirty="0"/>
          </a:p>
          <a:p>
            <a:pPr marL="533400" lvl="1" indent="-306388">
              <a:buSzPts val="2200"/>
              <a:buFont typeface="Wingdings" pitchFamily="2" charset="2"/>
              <a:buChar char="Ø"/>
            </a:pPr>
            <a:r>
              <a:rPr lang="pt-BR" dirty="0">
                <a:solidFill>
                  <a:srgbClr val="0000CD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&lt;</a:t>
            </a:r>
            <a:r>
              <a:rPr lang="pt-BR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input</a:t>
            </a:r>
            <a:r>
              <a:rPr lang="pt-BR" dirty="0">
                <a:solidFill>
                  <a:srgbClr val="FF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</a:t>
            </a:r>
            <a:r>
              <a:rPr lang="pt-BR" dirty="0" err="1">
                <a:solidFill>
                  <a:srgbClr val="FF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type</a:t>
            </a:r>
            <a:r>
              <a:rPr lang="pt-BR" dirty="0">
                <a:solidFill>
                  <a:srgbClr val="0000CD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="</a:t>
            </a:r>
            <a:r>
              <a:rPr lang="pt-BR" dirty="0" err="1">
                <a:solidFill>
                  <a:srgbClr val="0000CD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text</a:t>
            </a:r>
            <a:r>
              <a:rPr lang="pt-BR" dirty="0">
                <a:solidFill>
                  <a:srgbClr val="0000CD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dirty="0">
                <a:solidFill>
                  <a:srgbClr val="FF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id</a:t>
            </a:r>
            <a:r>
              <a:rPr lang="pt-BR" dirty="0">
                <a:solidFill>
                  <a:srgbClr val="0000CD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="</a:t>
            </a:r>
            <a:r>
              <a:rPr lang="pt-BR" dirty="0" err="1">
                <a:solidFill>
                  <a:srgbClr val="0000CD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fname</a:t>
            </a:r>
            <a:r>
              <a:rPr lang="pt-BR" dirty="0">
                <a:solidFill>
                  <a:srgbClr val="0000CD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dirty="0">
                <a:solidFill>
                  <a:srgbClr val="FF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</a:t>
            </a:r>
            <a:r>
              <a:rPr lang="pt-BR" dirty="0" err="1">
                <a:solidFill>
                  <a:srgbClr val="FF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onchange</a:t>
            </a:r>
            <a:r>
              <a:rPr lang="pt-BR" dirty="0">
                <a:solidFill>
                  <a:srgbClr val="0000CD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="</a:t>
            </a:r>
            <a:r>
              <a:rPr lang="pt-BR" dirty="0" err="1">
                <a:solidFill>
                  <a:srgbClr val="0000CD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upperCase</a:t>
            </a:r>
            <a:r>
              <a:rPr lang="pt-BR" dirty="0">
                <a:solidFill>
                  <a:srgbClr val="0000CD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()"&gt;</a:t>
            </a:r>
            <a:endParaRPr sz="28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2239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pt-BR"/>
              <a:t>Eventos HTML</a:t>
            </a:r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body" idx="1"/>
          </p:nvPr>
        </p:nvSpPr>
        <p:spPr>
          <a:xfrm>
            <a:off x="2743200" y="188259"/>
            <a:ext cx="6166350" cy="4368241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 err="1"/>
              <a:t>onmouseover</a:t>
            </a:r>
            <a:r>
              <a:rPr lang="pt-BR" sz="2000" dirty="0"/>
              <a:t> - quando o mouse se desloca sobre o elemento</a:t>
            </a:r>
            <a:endParaRPr sz="2000" dirty="0"/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 err="1"/>
              <a:t>onmouseout</a:t>
            </a:r>
            <a:r>
              <a:rPr lang="pt-BR" sz="2000" dirty="0"/>
              <a:t> - quando o mouse se desloca para fora do elemento</a:t>
            </a:r>
            <a:endParaRPr sz="2000" dirty="0"/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 err="1"/>
              <a:t>onmousedown</a:t>
            </a:r>
            <a:r>
              <a:rPr lang="pt-BR" sz="2000" dirty="0"/>
              <a:t> - quando o botão do mouse é pressionado</a:t>
            </a:r>
            <a:endParaRPr sz="2000" dirty="0"/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 err="1"/>
              <a:t>onmouseup</a:t>
            </a:r>
            <a:r>
              <a:rPr lang="pt-BR" sz="2000" dirty="0"/>
              <a:t> - quando o botão do mouse é solto</a:t>
            </a:r>
            <a:endParaRPr sz="2000" dirty="0"/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 err="1"/>
              <a:t>onclick</a:t>
            </a:r>
            <a:r>
              <a:rPr lang="pt-BR" sz="2000" dirty="0"/>
              <a:t> - quando a ação de clicar em um elemento é concluída</a:t>
            </a:r>
            <a:endParaRPr sz="2000" dirty="0"/>
          </a:p>
          <a:p>
            <a:pPr>
              <a:buNone/>
            </a:pPr>
            <a:endParaRPr dirty="0"/>
          </a:p>
          <a:p>
            <a:pPr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90712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pt-BR"/>
              <a:t>HTML DOM EventListener</a:t>
            </a:r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body" idx="1"/>
          </p:nvPr>
        </p:nvSpPr>
        <p:spPr>
          <a:xfrm>
            <a:off x="2716306" y="575500"/>
            <a:ext cx="6293223" cy="3981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É possível adicionar </a:t>
            </a:r>
            <a:r>
              <a:rPr lang="pt-BR" sz="2000" dirty="0" err="1"/>
              <a:t>listeners</a:t>
            </a:r>
            <a:r>
              <a:rPr lang="pt-BR" sz="2000" dirty="0"/>
              <a:t> de eventos</a:t>
            </a:r>
            <a:endParaRPr sz="2000" dirty="0"/>
          </a:p>
          <a:p>
            <a:pPr marL="533400" lvl="1" indent="-293688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600" dirty="0" err="1">
                <a:latin typeface="Verdana" panose="020B0604030504040204" pitchFamily="34" charset="0"/>
                <a:sym typeface="Consolas"/>
              </a:rPr>
              <a:t>element.addEventListener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(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event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, 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useCapture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);</a:t>
            </a:r>
            <a:endParaRPr sz="1600" dirty="0">
              <a:latin typeface="Verdana" panose="020B0604030504040204" pitchFamily="34" charset="0"/>
              <a:sym typeface="Consolas"/>
            </a:endParaRPr>
          </a:p>
          <a:p>
            <a:pPr marL="533400" lvl="1" indent="-293688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 err="1">
                <a:sym typeface="Consolas"/>
              </a:rPr>
              <a:t>ex</a:t>
            </a:r>
            <a:r>
              <a:rPr lang="pt-BR" sz="1800" dirty="0">
                <a:sym typeface="Consolas"/>
              </a:rPr>
              <a:t>: 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element.addEventListener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("click", 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function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(){ 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alert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("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Hello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 World!"); });</a:t>
            </a:r>
            <a:endParaRPr sz="1600" dirty="0">
              <a:latin typeface="Verdana" panose="020B0604030504040204" pitchFamily="34" charset="0"/>
              <a:sym typeface="Consolas"/>
            </a:endParaRPr>
          </a:p>
          <a:p>
            <a:pPr marL="533400" lvl="1" indent="-293688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>
                <a:sym typeface="Consolas"/>
              </a:rPr>
              <a:t>Nota: Não usar prefixo “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on</a:t>
            </a:r>
            <a:r>
              <a:rPr lang="pt-BR" sz="1800" dirty="0">
                <a:sym typeface="Consolas"/>
              </a:rPr>
              <a:t>”, use “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click</a:t>
            </a:r>
            <a:r>
              <a:rPr lang="pt-BR" sz="1800" dirty="0">
                <a:sym typeface="Consolas"/>
              </a:rPr>
              <a:t>” no lugar de “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onclick</a:t>
            </a:r>
            <a:r>
              <a:rPr lang="pt-BR" sz="1800" dirty="0">
                <a:sym typeface="Consolas"/>
              </a:rPr>
              <a:t>”</a:t>
            </a:r>
            <a:endParaRPr sz="1800" dirty="0">
              <a:sym typeface="Consolas"/>
            </a:endParaRPr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Também é possível remover </a:t>
            </a:r>
            <a:r>
              <a:rPr lang="pt-BR" sz="2000" dirty="0" err="1"/>
              <a:t>listeners</a:t>
            </a:r>
            <a:endParaRPr sz="2000" dirty="0"/>
          </a:p>
          <a:p>
            <a:pPr marL="533400" lvl="1" indent="-293688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600" dirty="0" err="1">
                <a:latin typeface="Verdana" panose="020B0604030504040204" pitchFamily="34" charset="0"/>
                <a:sym typeface="Consolas"/>
              </a:rPr>
              <a:t>element.removeEventListener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("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mousemove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", </a:t>
            </a:r>
            <a:r>
              <a:rPr lang="pt-BR" sz="1600" dirty="0" err="1">
                <a:latin typeface="Verdana" panose="020B0604030504040204" pitchFamily="34" charset="0"/>
                <a:sym typeface="Consolas"/>
              </a:rPr>
              <a:t>myFunction</a:t>
            </a:r>
            <a:r>
              <a:rPr lang="pt-BR" sz="1600" dirty="0">
                <a:latin typeface="Verdana" panose="020B0604030504040204" pitchFamily="34" charset="0"/>
                <a:sym typeface="Consolas"/>
              </a:rPr>
              <a:t>);</a:t>
            </a:r>
            <a:endParaRPr sz="16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9842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pt-BR"/>
              <a:t>Navegação DOM</a:t>
            </a:r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body" idx="1"/>
          </p:nvPr>
        </p:nvSpPr>
        <p:spPr>
          <a:xfrm>
            <a:off x="2746836" y="196650"/>
            <a:ext cx="5939989" cy="43598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De acordo com o padrão HTML DOM W3C, tudo no documento HTML é um nó</a:t>
            </a:r>
            <a:endParaRPr sz="20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O documento inteiro é um nó de documento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Cada elemento HTML é um nó de elemento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O texto dentro de cada elemento HTML é um nó de texto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Cada atributo HTML é um nó de atributo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Todos os comentários são nós de comentários</a:t>
            </a:r>
            <a:endParaRPr sz="1800" dirty="0"/>
          </a:p>
        </p:txBody>
      </p:sp>
      <p:pic>
        <p:nvPicPr>
          <p:cNvPr id="169" name="Google Shape;169;p31" descr="DOM HTML tre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7601" y="2895919"/>
            <a:ext cx="3932814" cy="22475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4724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pt-BR"/>
              <a:t>Relação entre nós</a:t>
            </a:r>
            <a:endParaRPr/>
          </a:p>
        </p:txBody>
      </p:sp>
      <p:sp>
        <p:nvSpPr>
          <p:cNvPr id="175" name="Google Shape;175;p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Os nós estão dispostos em um árvore de modo hierárquico</a:t>
            </a:r>
            <a:endParaRPr sz="2000" dirty="0"/>
          </a:p>
          <a:p>
            <a:pPr marL="34290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76" name="Google Shape;17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1906"/>
            <a:ext cx="8909551" cy="3341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4752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pt-BR"/>
              <a:t>Navegando entre Nós</a:t>
            </a:r>
            <a:endParaRPr/>
          </a:p>
        </p:txBody>
      </p:sp>
      <p:sp>
        <p:nvSpPr>
          <p:cNvPr id="182" name="Google Shape;182;p33"/>
          <p:cNvSpPr txBox="1">
            <a:spLocks noGrp="1"/>
          </p:cNvSpPr>
          <p:nvPr>
            <p:ph type="body" idx="1"/>
          </p:nvPr>
        </p:nvSpPr>
        <p:spPr>
          <a:xfrm>
            <a:off x="2729752" y="575500"/>
            <a:ext cx="6179797" cy="3981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É possível usar as seguintes propriedades para navegar entre os nós</a:t>
            </a:r>
            <a:endParaRPr sz="20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 err="1"/>
              <a:t>parentNode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 err="1"/>
              <a:t>childNodes</a:t>
            </a:r>
            <a:r>
              <a:rPr lang="pt-BR" sz="1800" dirty="0"/>
              <a:t>[</a:t>
            </a:r>
            <a:r>
              <a:rPr lang="pt-BR" sz="1800" dirty="0" err="1"/>
              <a:t>nodenumber</a:t>
            </a:r>
            <a:r>
              <a:rPr lang="pt-BR" sz="1800" dirty="0"/>
              <a:t>]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 err="1"/>
              <a:t>firstChild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 err="1"/>
              <a:t>lastChild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 err="1"/>
              <a:t>nextSibling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 err="1"/>
              <a:t>previousSibling</a:t>
            </a:r>
            <a:endParaRPr sz="1800" dirty="0"/>
          </a:p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Nós raiz</a:t>
            </a:r>
            <a:endParaRPr sz="20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 err="1"/>
              <a:t>document.body</a:t>
            </a:r>
            <a:r>
              <a:rPr lang="pt-BR" sz="1800" dirty="0"/>
              <a:t> - </a:t>
            </a:r>
            <a:r>
              <a:rPr lang="pt-BR" sz="1800" dirty="0" err="1"/>
              <a:t>Body</a:t>
            </a:r>
            <a:r>
              <a:rPr lang="pt-BR" sz="1800" dirty="0"/>
              <a:t> do documento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 err="1"/>
              <a:t>document.documentElement</a:t>
            </a:r>
            <a:r>
              <a:rPr lang="pt-BR" sz="1800" dirty="0"/>
              <a:t> - Documento inteiro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2268423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pt-BR"/>
              <a:t>Nós HTML DOM</a:t>
            </a:r>
            <a:endParaRPr/>
          </a:p>
        </p:txBody>
      </p:sp>
      <p:sp>
        <p:nvSpPr>
          <p:cNvPr id="188" name="Google Shape;188;p34"/>
          <p:cNvSpPr txBox="1">
            <a:spLocks noGrp="1"/>
          </p:cNvSpPr>
          <p:nvPr>
            <p:ph type="body" idx="1"/>
          </p:nvPr>
        </p:nvSpPr>
        <p:spPr>
          <a:xfrm>
            <a:off x="2702858" y="268941"/>
            <a:ext cx="6287374" cy="4287559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/>
              <a:t>Criar novos nós HTML. </a:t>
            </a:r>
            <a:endParaRPr sz="20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 err="1">
                <a:sym typeface="Consolas"/>
              </a:rPr>
              <a:t>document.createElement</a:t>
            </a:r>
            <a:r>
              <a:rPr lang="pt-BR" sz="1800" dirty="0">
                <a:sym typeface="Consolas"/>
              </a:rPr>
              <a:t>(“</a:t>
            </a:r>
            <a:r>
              <a:rPr lang="pt-BR" sz="1800" dirty="0" err="1">
                <a:sym typeface="Consolas"/>
              </a:rPr>
              <a:t>p</a:t>
            </a:r>
            <a:r>
              <a:rPr lang="pt-BR" sz="1800" dirty="0">
                <a:sym typeface="Consolas"/>
              </a:rPr>
              <a:t>”) </a:t>
            </a:r>
            <a:r>
              <a:rPr lang="pt-BR" sz="1800" dirty="0"/>
              <a:t>para criar nó de elemento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 err="1">
                <a:sym typeface="Consolas"/>
              </a:rPr>
              <a:t>document.createTextNode</a:t>
            </a:r>
            <a:r>
              <a:rPr lang="pt-BR" sz="1800" dirty="0">
                <a:sym typeface="Consolas"/>
              </a:rPr>
              <a:t>("</a:t>
            </a:r>
            <a:r>
              <a:rPr lang="pt-BR" sz="1800" dirty="0" err="1">
                <a:sym typeface="Consolas"/>
              </a:rPr>
              <a:t>This</a:t>
            </a:r>
            <a:r>
              <a:rPr lang="pt-BR" sz="1800" dirty="0">
                <a:sym typeface="Consolas"/>
              </a:rPr>
              <a:t> </a:t>
            </a:r>
            <a:r>
              <a:rPr lang="pt-BR" sz="1800" dirty="0" err="1">
                <a:sym typeface="Consolas"/>
              </a:rPr>
              <a:t>is</a:t>
            </a:r>
            <a:r>
              <a:rPr lang="pt-BR" sz="1800" dirty="0">
                <a:sym typeface="Consolas"/>
              </a:rPr>
              <a:t> new."); </a:t>
            </a:r>
            <a:r>
              <a:rPr lang="pt-BR" sz="1800" dirty="0"/>
              <a:t>para criar nó de texto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 err="1">
                <a:sym typeface="Consolas"/>
              </a:rPr>
              <a:t>appendChild</a:t>
            </a:r>
            <a:r>
              <a:rPr lang="pt-BR" sz="1800" dirty="0">
                <a:sym typeface="Consolas"/>
              </a:rPr>
              <a:t>(node); </a:t>
            </a:r>
            <a:r>
              <a:rPr lang="pt-BR" sz="1800" dirty="0"/>
              <a:t>para adicionar elemento a um elemento já existente</a:t>
            </a:r>
            <a:endParaRPr sz="900" dirty="0">
              <a:solidFill>
                <a:srgbClr val="0000CD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>
              <a:buNone/>
            </a:pPr>
            <a:r>
              <a:rPr lang="pt-BR" sz="1050" dirty="0">
                <a:solidFill>
                  <a:srgbClr val="0000CD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&lt;</a:t>
            </a:r>
            <a:r>
              <a:rPr lang="pt-BR" sz="1050" dirty="0" err="1">
                <a:solidFill>
                  <a:srgbClr val="A52A2A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div</a:t>
            </a:r>
            <a:r>
              <a:rPr lang="pt-BR" sz="1050" dirty="0">
                <a:solidFill>
                  <a:srgbClr val="FF0000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id</a:t>
            </a:r>
            <a:r>
              <a:rPr lang="pt-BR" sz="1050" dirty="0">
                <a:solidFill>
                  <a:srgbClr val="0000CD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="div1"&gt;</a:t>
            </a:r>
            <a:endParaRPr sz="1050" dirty="0">
              <a:solidFill>
                <a:srgbClr val="0000CD"/>
              </a:solidFill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>
              <a:buNone/>
            </a:pPr>
            <a:r>
              <a:rPr lang="pt-BR" sz="1050" dirty="0">
                <a:solidFill>
                  <a:srgbClr val="0000CD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&lt;</a:t>
            </a:r>
            <a:r>
              <a:rPr lang="pt-BR" sz="1050" dirty="0" err="1">
                <a:solidFill>
                  <a:srgbClr val="A52A2A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p</a:t>
            </a:r>
            <a:r>
              <a:rPr lang="pt-BR" sz="1050" dirty="0">
                <a:solidFill>
                  <a:srgbClr val="FF0000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id</a:t>
            </a:r>
            <a:r>
              <a:rPr lang="pt-BR" sz="1050" dirty="0">
                <a:solidFill>
                  <a:srgbClr val="0000CD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="p1"&gt;</a:t>
            </a:r>
            <a:r>
              <a:rPr lang="pt-BR" sz="105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This</a:t>
            </a:r>
            <a:r>
              <a:rPr lang="pt-BR" sz="105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</a:t>
            </a:r>
            <a:r>
              <a:rPr lang="pt-BR" sz="105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is</a:t>
            </a:r>
            <a:r>
              <a:rPr lang="pt-BR" sz="105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a </a:t>
            </a:r>
            <a:r>
              <a:rPr lang="pt-BR" sz="105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paragraph</a:t>
            </a:r>
            <a:r>
              <a:rPr lang="pt-BR" sz="105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.</a:t>
            </a:r>
            <a:r>
              <a:rPr lang="pt-BR" sz="1050" dirty="0">
                <a:solidFill>
                  <a:srgbClr val="0000CD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&lt;</a:t>
            </a:r>
            <a:r>
              <a:rPr lang="pt-BR" sz="1050" dirty="0">
                <a:solidFill>
                  <a:srgbClr val="A52A2A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/</a:t>
            </a:r>
            <a:r>
              <a:rPr lang="pt-BR" sz="1050" dirty="0" err="1">
                <a:solidFill>
                  <a:srgbClr val="A52A2A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p</a:t>
            </a:r>
            <a:r>
              <a:rPr lang="pt-BR" sz="1050" dirty="0">
                <a:solidFill>
                  <a:srgbClr val="0000CD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&gt;</a:t>
            </a:r>
            <a:endParaRPr sz="1050" dirty="0">
              <a:solidFill>
                <a:srgbClr val="0000CD"/>
              </a:solidFill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>
              <a:buNone/>
            </a:pPr>
            <a:r>
              <a:rPr lang="pt-BR" sz="1050" dirty="0">
                <a:solidFill>
                  <a:srgbClr val="0000CD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&lt;</a:t>
            </a:r>
            <a:r>
              <a:rPr lang="pt-BR" sz="1050" dirty="0" err="1">
                <a:solidFill>
                  <a:srgbClr val="A52A2A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p</a:t>
            </a:r>
            <a:r>
              <a:rPr lang="pt-BR" sz="1050" dirty="0">
                <a:solidFill>
                  <a:srgbClr val="FF0000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id</a:t>
            </a:r>
            <a:r>
              <a:rPr lang="pt-BR" sz="1050" dirty="0">
                <a:solidFill>
                  <a:srgbClr val="0000CD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="p2"&gt;</a:t>
            </a:r>
            <a:r>
              <a:rPr lang="pt-BR" sz="105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This</a:t>
            </a:r>
            <a:r>
              <a:rPr lang="pt-BR" sz="105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</a:t>
            </a:r>
            <a:r>
              <a:rPr lang="pt-BR" sz="105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is</a:t>
            </a:r>
            <a:r>
              <a:rPr lang="pt-BR" sz="105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</a:t>
            </a:r>
            <a:r>
              <a:rPr lang="pt-BR" sz="105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another</a:t>
            </a:r>
            <a:r>
              <a:rPr lang="pt-BR" sz="105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</a:t>
            </a:r>
            <a:r>
              <a:rPr lang="pt-BR" sz="105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paragraph</a:t>
            </a:r>
            <a:r>
              <a:rPr lang="pt-BR" sz="105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.</a:t>
            </a:r>
            <a:r>
              <a:rPr lang="pt-BR" sz="1050" dirty="0">
                <a:solidFill>
                  <a:srgbClr val="0000CD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&lt;</a:t>
            </a:r>
            <a:r>
              <a:rPr lang="pt-BR" sz="1050" dirty="0">
                <a:solidFill>
                  <a:srgbClr val="A52A2A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/</a:t>
            </a:r>
            <a:r>
              <a:rPr lang="pt-BR" sz="1050" dirty="0" err="1">
                <a:solidFill>
                  <a:srgbClr val="A52A2A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p</a:t>
            </a:r>
            <a:r>
              <a:rPr lang="pt-BR" sz="1050" dirty="0">
                <a:solidFill>
                  <a:srgbClr val="0000CD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&gt;</a:t>
            </a:r>
            <a:endParaRPr sz="1050" dirty="0">
              <a:solidFill>
                <a:srgbClr val="0000CD"/>
              </a:solidFill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>
              <a:buNone/>
            </a:pPr>
            <a:r>
              <a:rPr lang="pt-BR" sz="1050" dirty="0">
                <a:solidFill>
                  <a:srgbClr val="0000CD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&lt;</a:t>
            </a:r>
            <a:r>
              <a:rPr lang="pt-BR" sz="1050" dirty="0">
                <a:solidFill>
                  <a:srgbClr val="A52A2A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/</a:t>
            </a:r>
            <a:r>
              <a:rPr lang="pt-BR" sz="1050" dirty="0" err="1">
                <a:solidFill>
                  <a:srgbClr val="A52A2A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div</a:t>
            </a:r>
            <a:r>
              <a:rPr lang="pt-BR" sz="1050" dirty="0">
                <a:solidFill>
                  <a:srgbClr val="0000CD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&gt;</a:t>
            </a:r>
            <a:endParaRPr sz="1050" dirty="0">
              <a:solidFill>
                <a:srgbClr val="0000CD"/>
              </a:solidFill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>
              <a:buNone/>
            </a:pPr>
            <a:endParaRPr sz="1050" dirty="0">
              <a:solidFill>
                <a:srgbClr val="0000CD"/>
              </a:solidFill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>
              <a:buNone/>
            </a:pPr>
            <a:r>
              <a:rPr lang="pt-BR" sz="1050" dirty="0">
                <a:solidFill>
                  <a:srgbClr val="0000CD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&lt;</a:t>
            </a:r>
            <a:r>
              <a:rPr lang="pt-BR" sz="1050" dirty="0">
                <a:solidFill>
                  <a:srgbClr val="A52A2A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script</a:t>
            </a:r>
            <a:r>
              <a:rPr lang="pt-BR" sz="1050" dirty="0">
                <a:solidFill>
                  <a:srgbClr val="0000CD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&gt;</a:t>
            </a:r>
            <a:endParaRPr sz="1050" dirty="0">
              <a:solidFill>
                <a:srgbClr val="0000CD"/>
              </a:solidFill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>
              <a:buNone/>
            </a:pPr>
            <a:r>
              <a:rPr lang="pt-BR" sz="1050" dirty="0" err="1">
                <a:solidFill>
                  <a:srgbClr val="0000CD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let</a:t>
            </a:r>
            <a:r>
              <a:rPr lang="pt-BR" sz="1050" dirty="0"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para = </a:t>
            </a:r>
            <a:r>
              <a:rPr lang="pt-BR" sz="1050" dirty="0" err="1"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document.createElement</a:t>
            </a:r>
            <a:r>
              <a:rPr lang="pt-BR" sz="1050" dirty="0"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(</a:t>
            </a:r>
            <a:r>
              <a:rPr lang="pt-BR" sz="1050" dirty="0">
                <a:solidFill>
                  <a:srgbClr val="A52A2A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sz="1050" dirty="0" err="1">
                <a:solidFill>
                  <a:srgbClr val="A52A2A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p</a:t>
            </a:r>
            <a:r>
              <a:rPr lang="pt-BR" sz="1050" dirty="0">
                <a:solidFill>
                  <a:srgbClr val="A52A2A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sz="1050" dirty="0"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);</a:t>
            </a:r>
            <a:endParaRPr sz="1050" dirty="0"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>
              <a:buNone/>
            </a:pPr>
            <a:r>
              <a:rPr lang="pt-BR" sz="1050" dirty="0" err="1">
                <a:solidFill>
                  <a:srgbClr val="0000CD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let</a:t>
            </a:r>
            <a:r>
              <a:rPr lang="pt-BR" sz="1050" dirty="0"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node = </a:t>
            </a:r>
            <a:r>
              <a:rPr lang="pt-BR" sz="1050" dirty="0" err="1"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document.createTextNode</a:t>
            </a:r>
            <a:r>
              <a:rPr lang="pt-BR" sz="1050" dirty="0"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(</a:t>
            </a:r>
            <a:r>
              <a:rPr lang="pt-BR" sz="1050" dirty="0">
                <a:solidFill>
                  <a:srgbClr val="A52A2A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sz="1050" dirty="0" err="1">
                <a:solidFill>
                  <a:srgbClr val="A52A2A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This</a:t>
            </a:r>
            <a:r>
              <a:rPr lang="pt-BR" sz="1050" dirty="0">
                <a:solidFill>
                  <a:srgbClr val="A52A2A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</a:t>
            </a:r>
            <a:r>
              <a:rPr lang="pt-BR" sz="1050" dirty="0" err="1">
                <a:solidFill>
                  <a:srgbClr val="A52A2A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is</a:t>
            </a:r>
            <a:r>
              <a:rPr lang="pt-BR" sz="1050" dirty="0">
                <a:solidFill>
                  <a:srgbClr val="A52A2A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new."</a:t>
            </a:r>
            <a:r>
              <a:rPr lang="pt-BR" sz="1050" dirty="0"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);</a:t>
            </a:r>
            <a:endParaRPr sz="1050" dirty="0"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>
              <a:buNone/>
            </a:pPr>
            <a:r>
              <a:rPr lang="pt-BR" sz="1050" dirty="0" err="1"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para.appendChild</a:t>
            </a:r>
            <a:r>
              <a:rPr lang="pt-BR" sz="1050" dirty="0"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(node);</a:t>
            </a:r>
            <a:endParaRPr sz="1050" dirty="0"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>
              <a:buNone/>
            </a:pPr>
            <a:endParaRPr sz="1050" dirty="0"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>
              <a:buNone/>
            </a:pPr>
            <a:r>
              <a:rPr lang="pt-BR" sz="1050" dirty="0" err="1">
                <a:solidFill>
                  <a:srgbClr val="0000CD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let</a:t>
            </a:r>
            <a:r>
              <a:rPr lang="pt-BR" sz="1050" dirty="0"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</a:t>
            </a:r>
            <a:r>
              <a:rPr lang="pt-BR" sz="1050" dirty="0" err="1"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element</a:t>
            </a:r>
            <a:r>
              <a:rPr lang="pt-BR" sz="1050" dirty="0"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= </a:t>
            </a:r>
            <a:r>
              <a:rPr lang="pt-BR" sz="1050" dirty="0" err="1"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document.getElementById</a:t>
            </a:r>
            <a:r>
              <a:rPr lang="pt-BR" sz="1050" dirty="0"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(</a:t>
            </a:r>
            <a:r>
              <a:rPr lang="pt-BR" sz="1050" dirty="0">
                <a:solidFill>
                  <a:srgbClr val="A52A2A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"div1"</a:t>
            </a:r>
            <a:r>
              <a:rPr lang="pt-BR" sz="1050" dirty="0"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);</a:t>
            </a:r>
            <a:endParaRPr sz="1050" dirty="0"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>
              <a:buNone/>
            </a:pPr>
            <a:r>
              <a:rPr lang="pt-BR" sz="1050" dirty="0" err="1"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element.appendChild</a:t>
            </a:r>
            <a:r>
              <a:rPr lang="pt-BR" sz="1050" dirty="0"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(para);</a:t>
            </a:r>
            <a:endParaRPr sz="1050" dirty="0"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>
              <a:buNone/>
            </a:pPr>
            <a:r>
              <a:rPr lang="pt-BR" sz="1050" dirty="0">
                <a:solidFill>
                  <a:srgbClr val="0000CD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&lt;</a:t>
            </a:r>
            <a:r>
              <a:rPr lang="pt-BR" sz="1050" dirty="0">
                <a:solidFill>
                  <a:srgbClr val="A52A2A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/script</a:t>
            </a:r>
            <a:r>
              <a:rPr lang="pt-BR" sz="1050" dirty="0">
                <a:solidFill>
                  <a:srgbClr val="0000CD"/>
                </a:solidFill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&gt;</a:t>
            </a:r>
            <a:endParaRPr sz="1800" dirty="0">
              <a:latin typeface="Verdana" panose="020B0604030504040204" pitchFamily="34" charset="0"/>
            </a:endParaRPr>
          </a:p>
        </p:txBody>
      </p:sp>
      <p:pic>
        <p:nvPicPr>
          <p:cNvPr id="189" name="Google Shape;18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2444" y="2796398"/>
            <a:ext cx="1371600" cy="8501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3756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pt-BR"/>
              <a:t>Lista de Nós HTML DOM</a:t>
            </a:r>
            <a:endParaRPr/>
          </a:p>
        </p:txBody>
      </p:sp>
      <p:sp>
        <p:nvSpPr>
          <p:cNvPr id="195" name="Google Shape;195;p35"/>
          <p:cNvSpPr txBox="1">
            <a:spLocks noGrp="1"/>
          </p:cNvSpPr>
          <p:nvPr>
            <p:ph type="body" idx="1"/>
          </p:nvPr>
        </p:nvSpPr>
        <p:spPr>
          <a:xfrm>
            <a:off x="2783540" y="309282"/>
            <a:ext cx="6126009" cy="4247218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85750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pt-BR" sz="2000" dirty="0" err="1">
                <a:sym typeface="Verdana"/>
              </a:rPr>
              <a:t>getElementsByTagName</a:t>
            </a:r>
            <a:r>
              <a:rPr lang="pt-BR" sz="2000" dirty="0">
                <a:sym typeface="Verdana"/>
              </a:rPr>
              <a:t>() </a:t>
            </a:r>
            <a:r>
              <a:rPr lang="pt-BR" sz="2000" dirty="0"/>
              <a:t>retorna um node </a:t>
            </a:r>
            <a:r>
              <a:rPr lang="pt-BR" sz="2000" dirty="0" err="1"/>
              <a:t>list</a:t>
            </a:r>
            <a:endParaRPr sz="20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Node </a:t>
            </a:r>
            <a:r>
              <a:rPr lang="pt-BR" sz="1800" dirty="0" err="1"/>
              <a:t>list</a:t>
            </a:r>
            <a:r>
              <a:rPr lang="pt-BR" sz="1800" dirty="0"/>
              <a:t> é uma estrutura que parece uma lista mas não é</a:t>
            </a:r>
            <a:endParaRPr sz="1800" dirty="0"/>
          </a:p>
          <a:p>
            <a:pPr marL="695325" lvl="1" indent="-285750"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itchFamily="2" charset="2"/>
              <a:buChar char="Ø"/>
            </a:pPr>
            <a:r>
              <a:rPr lang="pt-BR" sz="1800" dirty="0"/>
              <a:t>É possível acessar elementos usando índice</a:t>
            </a:r>
            <a:endParaRPr sz="1800" dirty="0"/>
          </a:p>
          <a:p>
            <a:pPr>
              <a:spcBef>
                <a:spcPts val="1200"/>
              </a:spcBef>
              <a:buNone/>
            </a:pPr>
            <a:r>
              <a:rPr lang="pt-BR" sz="1600" b="1" dirty="0"/>
              <a:t>Percorrendo lista:</a:t>
            </a:r>
            <a:endParaRPr sz="1600" b="1" dirty="0"/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r>
              <a:rPr lang="pt-BR" sz="1600" dirty="0" err="1">
                <a:solidFill>
                  <a:srgbClr val="0000CD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let</a:t>
            </a:r>
            <a:r>
              <a:rPr lang="pt-BR" sz="1600" dirty="0">
                <a:solidFill>
                  <a:srgbClr val="0000CD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</a:t>
            </a:r>
            <a:r>
              <a:rPr lang="pt-BR" sz="16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myNodelist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= </a:t>
            </a:r>
            <a:r>
              <a:rPr lang="pt-BR" sz="16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document.getElementsByTagName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(</a:t>
            </a:r>
            <a:r>
              <a:rPr lang="pt-BR" sz="16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sz="1600" dirty="0" err="1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p</a:t>
            </a:r>
            <a:r>
              <a:rPr lang="pt-BR" sz="16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);</a:t>
            </a:r>
            <a:endParaRPr sz="1600" dirty="0">
              <a:highlight>
                <a:srgbClr val="FFFFFF"/>
              </a:highlight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r>
              <a:rPr lang="pt-BR" sz="1600" dirty="0" err="1">
                <a:solidFill>
                  <a:srgbClr val="0000CD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let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</a:t>
            </a:r>
            <a:r>
              <a:rPr lang="pt-BR" sz="16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i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;</a:t>
            </a:r>
            <a:endParaRPr sz="1600" dirty="0">
              <a:highlight>
                <a:srgbClr val="FFFFFF"/>
              </a:highlight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r>
              <a:rPr lang="pt-BR" sz="1600" dirty="0">
                <a:solidFill>
                  <a:srgbClr val="0000CD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for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(</a:t>
            </a:r>
            <a:r>
              <a:rPr lang="pt-BR" sz="16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i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= </a:t>
            </a:r>
            <a:r>
              <a:rPr lang="pt-BR" sz="1600" dirty="0">
                <a:solidFill>
                  <a:srgbClr val="FF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0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; </a:t>
            </a:r>
            <a:r>
              <a:rPr lang="pt-BR" sz="16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i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&lt; </a:t>
            </a:r>
            <a:r>
              <a:rPr lang="pt-BR" sz="16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myNodelist.length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; </a:t>
            </a:r>
            <a:r>
              <a:rPr lang="pt-BR" sz="16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i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++) {</a:t>
            </a:r>
            <a:endParaRPr sz="1600" dirty="0">
              <a:highlight>
                <a:srgbClr val="FFFFFF"/>
              </a:highlight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  </a:t>
            </a:r>
            <a:r>
              <a:rPr lang="pt-BR" sz="16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myNodelist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[</a:t>
            </a:r>
            <a:r>
              <a:rPr lang="pt-BR" sz="16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i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].</a:t>
            </a:r>
            <a:r>
              <a:rPr lang="pt-BR" sz="1600" dirty="0" err="1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style.backgroundColor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 = </a:t>
            </a:r>
            <a:r>
              <a:rPr lang="pt-BR" sz="16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sz="1600" dirty="0" err="1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red</a:t>
            </a:r>
            <a:r>
              <a:rPr lang="pt-BR" sz="1600" dirty="0">
                <a:solidFill>
                  <a:srgbClr val="A52A2A"/>
                </a:solidFill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"</a:t>
            </a: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;</a:t>
            </a:r>
            <a:endParaRPr sz="1600" dirty="0">
              <a:highlight>
                <a:srgbClr val="FFFFFF"/>
              </a:highlight>
              <a:latin typeface="Verdana" panose="020B0604030504040204" pitchFamily="34" charset="0"/>
              <a:ea typeface="Consolas"/>
              <a:cs typeface="Consolas"/>
              <a:sym typeface="Consolas"/>
            </a:endParaRPr>
          </a:p>
          <a:p>
            <a:pPr>
              <a:spcBef>
                <a:spcPts val="600"/>
              </a:spcBef>
              <a:buNone/>
            </a:pPr>
            <a:r>
              <a:rPr lang="pt-BR" sz="1600" dirty="0">
                <a:highlight>
                  <a:srgbClr val="FFFFFF"/>
                </a:highlight>
                <a:latin typeface="Verdana" panose="020B0604030504040204" pitchFamily="34" charset="0"/>
                <a:ea typeface="Consolas"/>
                <a:cs typeface="Consolas"/>
                <a:sym typeface="Consolas"/>
              </a:rPr>
              <a:t>}</a:t>
            </a:r>
            <a:endParaRPr sz="32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562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>
                <a:latin typeface="Arial" charset="0"/>
              </a:rPr>
              <a:t>Conversão de tipos</a:t>
            </a:r>
          </a:p>
        </p:txBody>
      </p:sp>
      <p:sp>
        <p:nvSpPr>
          <p:cNvPr id="3430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4142" y="575500"/>
            <a:ext cx="6125407" cy="3981000"/>
          </a:xfrm>
        </p:spPr>
        <p:txBody>
          <a:bodyPr/>
          <a:lstStyle/>
          <a:p>
            <a:pPr eaLnBrk="1" hangingPunct="1"/>
            <a:r>
              <a:rPr lang="pt-BR" sz="2400" dirty="0">
                <a:latin typeface="Verdana" charset="0"/>
              </a:rPr>
              <a:t>Feita automaticamente</a:t>
            </a:r>
          </a:p>
          <a:p>
            <a:pPr eaLnBrk="1" hangingPunct="1"/>
            <a:r>
              <a:rPr lang="pt-BR" sz="2400" dirty="0">
                <a:latin typeface="Verdana" charset="0"/>
              </a:rPr>
              <a:t>Use com atenção</a:t>
            </a:r>
          </a:p>
          <a:p>
            <a:pPr eaLnBrk="1" hangingPunct="1">
              <a:buFont typeface="Wingdings" charset="0"/>
              <a:buNone/>
            </a:pPr>
            <a:endParaRPr lang="pt-BR" dirty="0">
              <a:latin typeface="Verdana" charset="0"/>
            </a:endParaRPr>
          </a:p>
          <a:p>
            <a:pPr eaLnBrk="1" hangingPunct="1">
              <a:buFont typeface="Wingdings" charset="0"/>
              <a:buNone/>
            </a:pPr>
            <a:r>
              <a:rPr lang="pt-BR" sz="1600" dirty="0" err="1">
                <a:latin typeface="Verdana" panose="020B0604030504040204" pitchFamily="34" charset="0"/>
              </a:rPr>
              <a:t>let</a:t>
            </a:r>
            <a:r>
              <a:rPr lang="pt-BR" sz="1600" dirty="0">
                <a:latin typeface="Verdana" panose="020B0604030504040204" pitchFamily="34" charset="0"/>
              </a:rPr>
              <a:t> </a:t>
            </a:r>
            <a:r>
              <a:rPr lang="pt-BR" sz="1600" dirty="0" err="1">
                <a:latin typeface="Verdana" panose="020B0604030504040204" pitchFamily="34" charset="0"/>
              </a:rPr>
              <a:t>x</a:t>
            </a:r>
            <a:r>
              <a:rPr lang="pt-BR" sz="1600" dirty="0">
                <a:latin typeface="Verdana" panose="020B0604030504040204" pitchFamily="34" charset="0"/>
              </a:rPr>
              <a:t> = 10; </a:t>
            </a:r>
            <a:r>
              <a:rPr lang="pt-BR" sz="1600" dirty="0">
                <a:solidFill>
                  <a:schemeClr val="bg2"/>
                </a:solidFill>
                <a:latin typeface="Verdana" panose="020B0604030504040204" pitchFamily="34" charset="0"/>
              </a:rPr>
              <a:t>// </a:t>
            </a:r>
            <a:r>
              <a:rPr lang="pt-BR" sz="1600" dirty="0" err="1">
                <a:solidFill>
                  <a:schemeClr val="bg2"/>
                </a:solidFill>
                <a:latin typeface="Verdana" panose="020B0604030504040204" pitchFamily="34" charset="0"/>
              </a:rPr>
              <a:t>int</a:t>
            </a:r>
            <a:endParaRPr lang="pt-BR" sz="1600" dirty="0">
              <a:solidFill>
                <a:schemeClr val="bg2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Wingdings" charset="0"/>
              <a:buNone/>
            </a:pPr>
            <a:r>
              <a:rPr lang="pt-BR" sz="1600" dirty="0" err="1">
                <a:latin typeface="Verdana" panose="020B0604030504040204" pitchFamily="34" charset="0"/>
              </a:rPr>
              <a:t>let</a:t>
            </a:r>
            <a:r>
              <a:rPr lang="pt-BR" sz="1600" dirty="0">
                <a:latin typeface="Verdana" panose="020B0604030504040204" pitchFamily="34" charset="0"/>
              </a:rPr>
              <a:t> </a:t>
            </a:r>
            <a:r>
              <a:rPr lang="pt-BR" sz="1600" dirty="0" err="1">
                <a:latin typeface="Verdana" panose="020B0604030504040204" pitchFamily="34" charset="0"/>
              </a:rPr>
              <a:t>y</a:t>
            </a:r>
            <a:r>
              <a:rPr lang="pt-BR" sz="1600" dirty="0">
                <a:latin typeface="Verdana" panose="020B0604030504040204" pitchFamily="34" charset="0"/>
              </a:rPr>
              <a:t> = “20”; </a:t>
            </a:r>
            <a:r>
              <a:rPr lang="pt-BR" sz="1600" dirty="0">
                <a:solidFill>
                  <a:schemeClr val="bg2"/>
                </a:solidFill>
                <a:latin typeface="Verdana" panose="020B0604030504040204" pitchFamily="34" charset="0"/>
              </a:rPr>
              <a:t>// </a:t>
            </a:r>
            <a:r>
              <a:rPr lang="pt-BR" sz="1600" dirty="0" err="1">
                <a:solidFill>
                  <a:schemeClr val="bg2"/>
                </a:solidFill>
                <a:latin typeface="Verdana" panose="020B0604030504040204" pitchFamily="34" charset="0"/>
              </a:rPr>
              <a:t>string</a:t>
            </a:r>
            <a:endParaRPr lang="pt-BR" sz="1600" dirty="0">
              <a:solidFill>
                <a:schemeClr val="bg2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Wingdings" charset="0"/>
              <a:buNone/>
            </a:pPr>
            <a:r>
              <a:rPr lang="pt-BR" sz="1600" dirty="0" err="1">
                <a:latin typeface="Verdana" panose="020B0604030504040204" pitchFamily="34" charset="0"/>
              </a:rPr>
              <a:t>let</a:t>
            </a:r>
            <a:r>
              <a:rPr lang="pt-BR" sz="1600" dirty="0">
                <a:latin typeface="Verdana" panose="020B0604030504040204" pitchFamily="34" charset="0"/>
              </a:rPr>
              <a:t> </a:t>
            </a:r>
            <a:r>
              <a:rPr lang="pt-BR" sz="1600" dirty="0" err="1">
                <a:latin typeface="Verdana" panose="020B0604030504040204" pitchFamily="34" charset="0"/>
              </a:rPr>
              <a:t>z</a:t>
            </a:r>
            <a:r>
              <a:rPr lang="pt-BR" sz="1600" dirty="0">
                <a:latin typeface="Verdana" panose="020B0604030504040204" pitchFamily="34" charset="0"/>
              </a:rPr>
              <a:t> = </a:t>
            </a:r>
            <a:r>
              <a:rPr lang="pt-BR" sz="1600" dirty="0" err="1">
                <a:latin typeface="Verdana" panose="020B0604030504040204" pitchFamily="34" charset="0"/>
              </a:rPr>
              <a:t>x</a:t>
            </a:r>
            <a:r>
              <a:rPr lang="pt-BR" sz="1600" dirty="0">
                <a:latin typeface="Verdana" panose="020B0604030504040204" pitchFamily="34" charset="0"/>
              </a:rPr>
              <a:t> * </a:t>
            </a:r>
            <a:r>
              <a:rPr lang="pt-BR" sz="1600" dirty="0" err="1">
                <a:latin typeface="Verdana" panose="020B0604030504040204" pitchFamily="34" charset="0"/>
              </a:rPr>
              <a:t>y</a:t>
            </a:r>
            <a:r>
              <a:rPr lang="pt-BR" sz="1600" dirty="0">
                <a:latin typeface="Verdana" panose="020B0604030504040204" pitchFamily="34" charset="0"/>
              </a:rPr>
              <a:t>; </a:t>
            </a:r>
            <a:r>
              <a:rPr lang="pt-BR" sz="1600" dirty="0">
                <a:solidFill>
                  <a:schemeClr val="bg2"/>
                </a:solidFill>
                <a:latin typeface="Verdana" panose="020B0604030504040204" pitchFamily="34" charset="0"/>
              </a:rPr>
              <a:t>// 200 (</a:t>
            </a:r>
            <a:r>
              <a:rPr lang="pt-BR" sz="1600" dirty="0" err="1">
                <a:solidFill>
                  <a:schemeClr val="bg2"/>
                </a:solidFill>
                <a:latin typeface="Verdana" panose="020B0604030504040204" pitchFamily="34" charset="0"/>
              </a:rPr>
              <a:t>int</a:t>
            </a:r>
            <a:r>
              <a:rPr lang="pt-BR" sz="1600" dirty="0">
                <a:solidFill>
                  <a:schemeClr val="bg2"/>
                </a:solidFill>
                <a:latin typeface="Verdana" panose="020B0604030504040204" pitchFamily="34" charset="0"/>
              </a:rPr>
              <a:t>)</a:t>
            </a:r>
          </a:p>
          <a:p>
            <a:pPr eaLnBrk="1" hangingPunct="1">
              <a:buFont typeface="Wingdings" charset="0"/>
              <a:buNone/>
            </a:pPr>
            <a:r>
              <a:rPr lang="pt-BR" sz="1600" dirty="0" err="1">
                <a:latin typeface="Verdana" panose="020B0604030504040204" pitchFamily="34" charset="0"/>
              </a:rPr>
              <a:t>let</a:t>
            </a:r>
            <a:r>
              <a:rPr lang="pt-BR" sz="1600" dirty="0">
                <a:latin typeface="Verdana" panose="020B0604030504040204" pitchFamily="34" charset="0"/>
              </a:rPr>
              <a:t> </a:t>
            </a:r>
            <a:r>
              <a:rPr lang="pt-BR" sz="1600" dirty="0" err="1">
                <a:latin typeface="Verdana" panose="020B0604030504040204" pitchFamily="34" charset="0"/>
              </a:rPr>
              <a:t>s</a:t>
            </a:r>
            <a:r>
              <a:rPr lang="pt-BR" sz="1600" dirty="0">
                <a:latin typeface="Verdana" panose="020B0604030504040204" pitchFamily="34" charset="0"/>
              </a:rPr>
              <a:t> = </a:t>
            </a:r>
            <a:r>
              <a:rPr lang="pt-BR" sz="1600" dirty="0" err="1">
                <a:latin typeface="Verdana" panose="020B0604030504040204" pitchFamily="34" charset="0"/>
              </a:rPr>
              <a:t>x</a:t>
            </a:r>
            <a:r>
              <a:rPr lang="pt-BR" sz="1600" dirty="0">
                <a:latin typeface="Verdana" panose="020B0604030504040204" pitchFamily="34" charset="0"/>
              </a:rPr>
              <a:t> + </a:t>
            </a:r>
            <a:r>
              <a:rPr lang="pt-BR" sz="1600" dirty="0" err="1">
                <a:latin typeface="Verdana" panose="020B0604030504040204" pitchFamily="34" charset="0"/>
              </a:rPr>
              <a:t>y</a:t>
            </a:r>
            <a:r>
              <a:rPr lang="pt-BR" sz="1600" dirty="0">
                <a:latin typeface="Verdana" panose="020B0604030504040204" pitchFamily="34" charset="0"/>
              </a:rPr>
              <a:t>; </a:t>
            </a:r>
            <a:r>
              <a:rPr lang="pt-BR" sz="1600" dirty="0">
                <a:solidFill>
                  <a:schemeClr val="bg2"/>
                </a:solidFill>
                <a:latin typeface="Verdana" panose="020B0604030504040204" pitchFamily="34" charset="0"/>
              </a:rPr>
              <a:t>// “1020” (</a:t>
            </a:r>
            <a:r>
              <a:rPr lang="pt-BR" sz="1600" dirty="0" err="1">
                <a:solidFill>
                  <a:schemeClr val="bg2"/>
                </a:solidFill>
                <a:latin typeface="Verdana" panose="020B0604030504040204" pitchFamily="34" charset="0"/>
              </a:rPr>
              <a:t>string</a:t>
            </a:r>
            <a:r>
              <a:rPr lang="pt-BR" sz="1600" dirty="0">
                <a:solidFill>
                  <a:schemeClr val="bg2"/>
                </a:solidFill>
                <a:latin typeface="Verdana" panose="020B0604030504040204" pitchFamily="34" charset="0"/>
              </a:rPr>
              <a:t>)</a:t>
            </a:r>
          </a:p>
          <a:p>
            <a:pPr eaLnBrk="1" hangingPunct="1">
              <a:buFont typeface="Wingdings" charset="0"/>
              <a:buNone/>
            </a:pPr>
            <a:endParaRPr lang="pt-BR" dirty="0">
              <a:solidFill>
                <a:schemeClr val="bg2"/>
              </a:solidFill>
              <a:latin typeface="Verdana" charset="0"/>
            </a:endParaRPr>
          </a:p>
          <a:p>
            <a:pPr eaLnBrk="1" hangingPunct="1">
              <a:buFont typeface="Wingdings" charset="0"/>
              <a:buNone/>
            </a:pPr>
            <a:r>
              <a:rPr lang="pt-BR" sz="1800" u="sng" dirty="0">
                <a:solidFill>
                  <a:srgbClr val="CF0601"/>
                </a:solidFill>
                <a:latin typeface="Verdana" charset="0"/>
              </a:rPr>
              <a:t>Regra</a:t>
            </a:r>
            <a:r>
              <a:rPr lang="pt-BR" sz="1800" dirty="0">
                <a:solidFill>
                  <a:srgbClr val="CF0601"/>
                </a:solidFill>
                <a:latin typeface="Verdana" charset="0"/>
              </a:rPr>
              <a:t>: Soma com </a:t>
            </a:r>
            <a:r>
              <a:rPr lang="pt-BR" sz="1800" dirty="0" err="1">
                <a:solidFill>
                  <a:srgbClr val="CF0601"/>
                </a:solidFill>
                <a:latin typeface="Verdana" charset="0"/>
              </a:rPr>
              <a:t>string</a:t>
            </a:r>
            <a:r>
              <a:rPr lang="pt-BR" sz="1800" dirty="0">
                <a:solidFill>
                  <a:srgbClr val="CF0601"/>
                </a:solidFill>
                <a:latin typeface="Verdana" charset="0"/>
              </a:rPr>
              <a:t> sempre resulta em </a:t>
            </a:r>
            <a:r>
              <a:rPr lang="pt-BR" sz="1800" dirty="0" err="1">
                <a:solidFill>
                  <a:srgbClr val="CF0601"/>
                </a:solidFill>
                <a:latin typeface="Verdana" charset="0"/>
              </a:rPr>
              <a:t>string</a:t>
            </a:r>
            <a:r>
              <a:rPr lang="pt-BR" sz="1800" dirty="0">
                <a:solidFill>
                  <a:srgbClr val="CF0601"/>
                </a:solidFill>
                <a:latin typeface="Verdan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9587692"/>
      </p:ext>
    </p:extLst>
  </p:cSld>
  <p:clrMapOvr>
    <a:masterClrMapping/>
  </p:clrMapOvr>
</p:sld>
</file>

<file path=ppt/theme/theme1.xml><?xml version="1.0" encoding="utf-8"?>
<a:theme xmlns:a="http://schemas.openxmlformats.org/drawingml/2006/main" name="Ulyss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3546</TotalTime>
  <Words>3334</Words>
  <Application>Microsoft Macintosh PowerPoint</Application>
  <PresentationFormat>Apresentação na tela (16:9)</PresentationFormat>
  <Paragraphs>626</Paragraphs>
  <Slides>88</Slides>
  <Notes>29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88</vt:i4>
      </vt:variant>
    </vt:vector>
  </HeadingPairs>
  <TitlesOfParts>
    <vt:vector size="97" baseType="lpstr">
      <vt:lpstr>Calibri</vt:lpstr>
      <vt:lpstr>Nunito Sans</vt:lpstr>
      <vt:lpstr>Wingdings</vt:lpstr>
      <vt:lpstr>Arial</vt:lpstr>
      <vt:lpstr>Verdana</vt:lpstr>
      <vt:lpstr>Consolas</vt:lpstr>
      <vt:lpstr>Courier New</vt:lpstr>
      <vt:lpstr>Georgia</vt:lpstr>
      <vt:lpstr>Ulysses template</vt:lpstr>
      <vt:lpstr>Javascript  Prof. Rafael Escalfoni</vt:lpstr>
      <vt:lpstr>Agenda</vt:lpstr>
      <vt:lpstr>1. INTRODUÇÃO</vt:lpstr>
      <vt:lpstr>Introdução</vt:lpstr>
      <vt:lpstr>Introdução</vt:lpstr>
      <vt:lpstr>2. SINTAXE</vt:lpstr>
      <vt:lpstr>letiáveis</vt:lpstr>
      <vt:lpstr>Constantes</vt:lpstr>
      <vt:lpstr>Conversão de tipos</vt:lpstr>
      <vt:lpstr>Conversão de Tipos</vt:lpstr>
      <vt:lpstr>Conversão de tipos: para string</vt:lpstr>
      <vt:lpstr>Operadores de Atribuição</vt:lpstr>
      <vt:lpstr>Operadores de Comparação</vt:lpstr>
      <vt:lpstr>Operadores Lógicos</vt:lpstr>
      <vt:lpstr>Operador Ternário</vt:lpstr>
      <vt:lpstr>Sintaxe</vt:lpstr>
      <vt:lpstr>if</vt:lpstr>
      <vt:lpstr>switch</vt:lpstr>
      <vt:lpstr>for</vt:lpstr>
      <vt:lpstr>while</vt:lpstr>
      <vt:lpstr>do while</vt:lpstr>
      <vt:lpstr>for ... in</vt:lpstr>
      <vt:lpstr>for ... of</vt:lpstr>
      <vt:lpstr>Apresentação do PowerPoint</vt:lpstr>
      <vt:lpstr>Características da Linguagem</vt:lpstr>
      <vt:lpstr>Características da Linguagem</vt:lpstr>
      <vt:lpstr>Funções – objetos de primeira ordem</vt:lpstr>
      <vt:lpstr>4. Tipos</vt:lpstr>
      <vt:lpstr>Números</vt:lpstr>
      <vt:lpstr>Math API</vt:lpstr>
      <vt:lpstr>Math API - exemplos</vt:lpstr>
      <vt:lpstr>Tipos booleanos</vt:lpstr>
      <vt:lpstr>Tipos booleanos</vt:lpstr>
      <vt:lpstr>Tipos undefined e null</vt:lpstr>
      <vt:lpstr>String</vt:lpstr>
      <vt:lpstr>String API</vt:lpstr>
      <vt:lpstr>Métodos String </vt:lpstr>
      <vt:lpstr>Métodos String</vt:lpstr>
      <vt:lpstr>Date</vt:lpstr>
      <vt:lpstr>Array</vt:lpstr>
      <vt:lpstr>Arrays</vt:lpstr>
      <vt:lpstr>Arrays</vt:lpstr>
      <vt:lpstr>Array API</vt:lpstr>
      <vt:lpstr>Array API</vt:lpstr>
      <vt:lpstr>Array API</vt:lpstr>
      <vt:lpstr>Array API</vt:lpstr>
      <vt:lpstr>Array API</vt:lpstr>
      <vt:lpstr>Array API</vt:lpstr>
      <vt:lpstr>Array API</vt:lpstr>
      <vt:lpstr>Array API</vt:lpstr>
      <vt:lpstr>Array API</vt:lpstr>
      <vt:lpstr>Array API</vt:lpstr>
      <vt:lpstr>Funções</vt:lpstr>
      <vt:lpstr>Funções</vt:lpstr>
      <vt:lpstr>Funções</vt:lpstr>
      <vt:lpstr>Criando Funções</vt:lpstr>
      <vt:lpstr>Função anônima</vt:lpstr>
      <vt:lpstr>Funções</vt:lpstr>
      <vt:lpstr>Chamada de Funções</vt:lpstr>
      <vt:lpstr>Chamada de Funções</vt:lpstr>
      <vt:lpstr>Objetos </vt:lpstr>
      <vt:lpstr>Objetos em Javascript</vt:lpstr>
      <vt:lpstr>Objeto Carro</vt:lpstr>
      <vt:lpstr>Objetos</vt:lpstr>
      <vt:lpstr>Objetos</vt:lpstr>
      <vt:lpstr>Objetos</vt:lpstr>
      <vt:lpstr>Métodos em Objetos</vt:lpstr>
      <vt:lpstr>Métodos em Objetos</vt:lpstr>
      <vt:lpstr>Invocando funções usando call e apply</vt:lpstr>
      <vt:lpstr>Criando objetos com uma função fábrica</vt:lpstr>
      <vt:lpstr>Criando objetos com uma função construtora</vt:lpstr>
      <vt:lpstr>JSON</vt:lpstr>
      <vt:lpstr>8. HTML DOM</vt:lpstr>
      <vt:lpstr>HTML DOM</vt:lpstr>
      <vt:lpstr>Elementos DOM</vt:lpstr>
      <vt:lpstr>Elementos DOM</vt:lpstr>
      <vt:lpstr>Manipulando HTML</vt:lpstr>
      <vt:lpstr>Manipulando CSS</vt:lpstr>
      <vt:lpstr>Manipulando Classes</vt:lpstr>
      <vt:lpstr>Eventos HTML</vt:lpstr>
      <vt:lpstr>Eventos HTML</vt:lpstr>
      <vt:lpstr>Eventos HTML</vt:lpstr>
      <vt:lpstr>HTML DOM EventListener</vt:lpstr>
      <vt:lpstr>Navegação DOM</vt:lpstr>
      <vt:lpstr>Relação entre nós</vt:lpstr>
      <vt:lpstr>Navegando entre Nós</vt:lpstr>
      <vt:lpstr>Nós HTML DOM</vt:lpstr>
      <vt:lpstr>Lista de Nós HTML DOM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cp:lastModifiedBy>RAFAEL ELIAS DE LIMA ESCALFONI</cp:lastModifiedBy>
  <cp:revision>31</cp:revision>
  <dcterms:modified xsi:type="dcterms:W3CDTF">2023-03-31T19:59:44Z</dcterms:modified>
</cp:coreProperties>
</file>