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7" r:id="rId2"/>
    <p:sldId id="807" r:id="rId3"/>
    <p:sldId id="862" r:id="rId4"/>
    <p:sldId id="863" r:id="rId5"/>
    <p:sldId id="865" r:id="rId6"/>
    <p:sldId id="864" r:id="rId7"/>
    <p:sldId id="874" r:id="rId8"/>
    <p:sldId id="821" r:id="rId9"/>
    <p:sldId id="875" r:id="rId10"/>
    <p:sldId id="876" r:id="rId11"/>
    <p:sldId id="877" r:id="rId12"/>
    <p:sldId id="878" r:id="rId13"/>
    <p:sldId id="879" r:id="rId14"/>
    <p:sldId id="825" r:id="rId15"/>
    <p:sldId id="880" r:id="rId16"/>
    <p:sldId id="808" r:id="rId17"/>
    <p:sldId id="725" r:id="rId18"/>
    <p:sldId id="729" r:id="rId19"/>
    <p:sldId id="730" r:id="rId20"/>
    <p:sldId id="733" r:id="rId21"/>
    <p:sldId id="735" r:id="rId22"/>
    <p:sldId id="746" r:id="rId23"/>
    <p:sldId id="747" r:id="rId24"/>
    <p:sldId id="748" r:id="rId25"/>
    <p:sldId id="755" r:id="rId26"/>
    <p:sldId id="749" r:id="rId27"/>
    <p:sldId id="750" r:id="rId28"/>
    <p:sldId id="751" r:id="rId29"/>
    <p:sldId id="752" r:id="rId30"/>
    <p:sldId id="753" r:id="rId31"/>
    <p:sldId id="754" r:id="rId32"/>
    <p:sldId id="809" r:id="rId33"/>
    <p:sldId id="758" r:id="rId34"/>
    <p:sldId id="757" r:id="rId35"/>
    <p:sldId id="759" r:id="rId36"/>
    <p:sldId id="760" r:id="rId37"/>
    <p:sldId id="811" r:id="rId38"/>
    <p:sldId id="815" r:id="rId39"/>
    <p:sldId id="761" r:id="rId40"/>
    <p:sldId id="762" r:id="rId41"/>
    <p:sldId id="763" r:id="rId42"/>
    <p:sldId id="814" r:id="rId43"/>
    <p:sldId id="764" r:id="rId44"/>
    <p:sldId id="765" r:id="rId45"/>
    <p:sldId id="766" r:id="rId46"/>
    <p:sldId id="767" r:id="rId47"/>
    <p:sldId id="768" r:id="rId48"/>
    <p:sldId id="769" r:id="rId49"/>
    <p:sldId id="770" r:id="rId50"/>
    <p:sldId id="771" r:id="rId51"/>
    <p:sldId id="772" r:id="rId52"/>
    <p:sldId id="819" r:id="rId53"/>
    <p:sldId id="773" r:id="rId54"/>
    <p:sldId id="775" r:id="rId55"/>
    <p:sldId id="774" r:id="rId56"/>
    <p:sldId id="776" r:id="rId57"/>
    <p:sldId id="816" r:id="rId58"/>
    <p:sldId id="820" r:id="rId59"/>
    <p:sldId id="881" r:id="rId60"/>
    <p:sldId id="818" r:id="rId61"/>
    <p:sldId id="777" r:id="rId62"/>
    <p:sldId id="778" r:id="rId63"/>
    <p:sldId id="779" r:id="rId64"/>
    <p:sldId id="780" r:id="rId65"/>
    <p:sldId id="781" r:id="rId66"/>
    <p:sldId id="786" r:id="rId67"/>
    <p:sldId id="787" r:id="rId68"/>
    <p:sldId id="788" r:id="rId69"/>
    <p:sldId id="789" r:id="rId70"/>
    <p:sldId id="790" r:id="rId71"/>
    <p:sldId id="791" r:id="rId72"/>
    <p:sldId id="792" r:id="rId73"/>
    <p:sldId id="796" r:id="rId74"/>
    <p:sldId id="797" r:id="rId75"/>
    <p:sldId id="803" r:id="rId76"/>
    <p:sldId id="804" r:id="rId77"/>
    <p:sldId id="805" r:id="rId78"/>
    <p:sldId id="798" r:id="rId79"/>
    <p:sldId id="799" r:id="rId80"/>
    <p:sldId id="800" r:id="rId81"/>
    <p:sldId id="801" r:id="rId8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ELIAS DE LIMA ESCALFONI" initials="REDLE" lastIdx="1" clrIdx="0">
    <p:extLst>
      <p:ext uri="{19B8F6BF-5375-455C-9EA6-DF929625EA0E}">
        <p15:presenceInfo xmlns:p15="http://schemas.microsoft.com/office/powerpoint/2012/main" userId="S::09794563714@cefet-rj.br::77e1fd9a-a5e0-466f-b856-a830925030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CD11E-1423-2F48-BF53-D1965D76230D}" v="586" dt="2021-04-08T18:18:24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5"/>
    <p:restoredTop sz="94694"/>
  </p:normalViewPr>
  <p:slideViewPr>
    <p:cSldViewPr snapToGrid="0" snapToObjects="1">
      <p:cViewPr varScale="1">
        <p:scale>
          <a:sx n="80" d="100"/>
          <a:sy n="80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41D7C5-47EF-4273-A194-D5FF10957B1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DD0826E-6010-416C-A381-11654B16839D}">
      <dgm:prSet/>
      <dgm:spPr/>
      <dgm:t>
        <a:bodyPr/>
        <a:lstStyle/>
        <a:p>
          <a:r>
            <a:rPr lang="pt-BR"/>
            <a:t>1. Identificação dos Processos de Gestão</a:t>
          </a:r>
          <a:endParaRPr lang="en-US"/>
        </a:p>
      </dgm:t>
    </dgm:pt>
    <dgm:pt modelId="{7D22AADE-4A3C-48D3-9497-507B5B1F9B30}" type="parTrans" cxnId="{0A8ECE48-7CA2-497E-A0CD-FEFFEAA1E5F2}">
      <dgm:prSet/>
      <dgm:spPr/>
      <dgm:t>
        <a:bodyPr/>
        <a:lstStyle/>
        <a:p>
          <a:endParaRPr lang="en-US"/>
        </a:p>
      </dgm:t>
    </dgm:pt>
    <dgm:pt modelId="{6F626ED6-EC60-4D9C-B182-98073F896458}" type="sibTrans" cxnId="{0A8ECE48-7CA2-497E-A0CD-FEFFEAA1E5F2}">
      <dgm:prSet/>
      <dgm:spPr/>
      <dgm:t>
        <a:bodyPr/>
        <a:lstStyle/>
        <a:p>
          <a:endParaRPr lang="en-US"/>
        </a:p>
      </dgm:t>
    </dgm:pt>
    <dgm:pt modelId="{31C374BD-3E85-4E5D-AD0F-A696C4C1E4E7}">
      <dgm:prSet/>
      <dgm:spPr/>
      <dgm:t>
        <a:bodyPr/>
        <a:lstStyle/>
        <a:p>
          <a:r>
            <a:rPr lang="pt-BR"/>
            <a:t>Entender a Gestão – Pensar Gestão</a:t>
          </a:r>
          <a:endParaRPr lang="en-US"/>
        </a:p>
      </dgm:t>
    </dgm:pt>
    <dgm:pt modelId="{7F477EBD-4F54-4B95-BF5C-4243D766C916}" type="parTrans" cxnId="{F89287DF-298E-4031-AEF7-B50A68597904}">
      <dgm:prSet/>
      <dgm:spPr/>
      <dgm:t>
        <a:bodyPr/>
        <a:lstStyle/>
        <a:p>
          <a:endParaRPr lang="en-US"/>
        </a:p>
      </dgm:t>
    </dgm:pt>
    <dgm:pt modelId="{D17AA322-7647-4FEE-B31B-425CFB3CD3AD}" type="sibTrans" cxnId="{F89287DF-298E-4031-AEF7-B50A68597904}">
      <dgm:prSet/>
      <dgm:spPr/>
      <dgm:t>
        <a:bodyPr/>
        <a:lstStyle/>
        <a:p>
          <a:endParaRPr lang="en-US"/>
        </a:p>
      </dgm:t>
    </dgm:pt>
    <dgm:pt modelId="{1252DC92-3AF5-4804-9403-003AF740D4C3}">
      <dgm:prSet/>
      <dgm:spPr/>
      <dgm:t>
        <a:bodyPr/>
        <a:lstStyle/>
        <a:p>
          <a:r>
            <a:rPr lang="pt-BR"/>
            <a:t>2. Projeto- Modelagem Multidimensional</a:t>
          </a:r>
          <a:endParaRPr lang="en-US"/>
        </a:p>
      </dgm:t>
    </dgm:pt>
    <dgm:pt modelId="{2B4507C2-5001-46E0-A88D-238A19714386}" type="parTrans" cxnId="{95AD6471-A5B9-4F80-94F5-BD93A66BF6FC}">
      <dgm:prSet/>
      <dgm:spPr/>
      <dgm:t>
        <a:bodyPr/>
        <a:lstStyle/>
        <a:p>
          <a:endParaRPr lang="en-US"/>
        </a:p>
      </dgm:t>
    </dgm:pt>
    <dgm:pt modelId="{B1D754D0-7008-4538-9458-B6932B91E3F4}" type="sibTrans" cxnId="{95AD6471-A5B9-4F80-94F5-BD93A66BF6FC}">
      <dgm:prSet/>
      <dgm:spPr/>
      <dgm:t>
        <a:bodyPr/>
        <a:lstStyle/>
        <a:p>
          <a:endParaRPr lang="en-US"/>
        </a:p>
      </dgm:t>
    </dgm:pt>
    <dgm:pt modelId="{24BBB093-A774-43B1-BF79-6EB850200958}">
      <dgm:prSet/>
      <dgm:spPr/>
      <dgm:t>
        <a:bodyPr/>
        <a:lstStyle/>
        <a:p>
          <a:r>
            <a:rPr lang="pt-BR"/>
            <a:t>Pensar e Obter Visão Multidimensional</a:t>
          </a:r>
          <a:endParaRPr lang="en-US"/>
        </a:p>
      </dgm:t>
    </dgm:pt>
    <dgm:pt modelId="{4B1A666D-E404-4970-A913-BAF2BD26C4D9}" type="parTrans" cxnId="{5238975E-2578-427E-8388-AA01516CB36C}">
      <dgm:prSet/>
      <dgm:spPr/>
      <dgm:t>
        <a:bodyPr/>
        <a:lstStyle/>
        <a:p>
          <a:endParaRPr lang="en-US"/>
        </a:p>
      </dgm:t>
    </dgm:pt>
    <dgm:pt modelId="{751CA665-1D8D-4AA1-AD1F-8FE9B70FB7F5}" type="sibTrans" cxnId="{5238975E-2578-427E-8388-AA01516CB36C}">
      <dgm:prSet/>
      <dgm:spPr/>
      <dgm:t>
        <a:bodyPr/>
        <a:lstStyle/>
        <a:p>
          <a:endParaRPr lang="en-US"/>
        </a:p>
      </dgm:t>
    </dgm:pt>
    <dgm:pt modelId="{9F23D89D-B444-4AC2-889C-8D3E5DF105EB}">
      <dgm:prSet/>
      <dgm:spPr/>
      <dgm:t>
        <a:bodyPr/>
        <a:lstStyle/>
        <a:p>
          <a:r>
            <a:rPr lang="pt-BR"/>
            <a:t>3. Mapeamento Correto dos Sistemas Legados</a:t>
          </a:r>
          <a:endParaRPr lang="en-US"/>
        </a:p>
      </dgm:t>
    </dgm:pt>
    <dgm:pt modelId="{9542AB16-4FF0-45AD-92E2-08F9C70DEF89}" type="parTrans" cxnId="{F0723B7E-AE50-44B2-9C38-6DB9F982467F}">
      <dgm:prSet/>
      <dgm:spPr/>
      <dgm:t>
        <a:bodyPr/>
        <a:lstStyle/>
        <a:p>
          <a:endParaRPr lang="en-US"/>
        </a:p>
      </dgm:t>
    </dgm:pt>
    <dgm:pt modelId="{129522B6-592B-4EAD-BC3F-3D5774D4EAD2}" type="sibTrans" cxnId="{F0723B7E-AE50-44B2-9C38-6DB9F982467F}">
      <dgm:prSet/>
      <dgm:spPr/>
      <dgm:t>
        <a:bodyPr/>
        <a:lstStyle/>
        <a:p>
          <a:endParaRPr lang="en-US"/>
        </a:p>
      </dgm:t>
    </dgm:pt>
    <dgm:pt modelId="{67F3CB9B-8262-4046-87E3-EFE35EFF5567}">
      <dgm:prSet/>
      <dgm:spPr/>
      <dgm:t>
        <a:bodyPr/>
        <a:lstStyle/>
        <a:p>
          <a:r>
            <a:rPr lang="pt-BR"/>
            <a:t>4. Processos de Extração, Cleaning, Transformação Carga e Distribuição criterioso e com qualidade</a:t>
          </a:r>
          <a:endParaRPr lang="en-US"/>
        </a:p>
      </dgm:t>
    </dgm:pt>
    <dgm:pt modelId="{F6C436AE-C061-4426-86C0-D0264186A9DD}" type="parTrans" cxnId="{01DC3927-3859-45CA-B4FB-6F7955FCC47B}">
      <dgm:prSet/>
      <dgm:spPr/>
      <dgm:t>
        <a:bodyPr/>
        <a:lstStyle/>
        <a:p>
          <a:endParaRPr lang="en-US"/>
        </a:p>
      </dgm:t>
    </dgm:pt>
    <dgm:pt modelId="{84FAAC95-D1D3-41F6-8470-F41426212F0B}" type="sibTrans" cxnId="{01DC3927-3859-45CA-B4FB-6F7955FCC47B}">
      <dgm:prSet/>
      <dgm:spPr/>
      <dgm:t>
        <a:bodyPr/>
        <a:lstStyle/>
        <a:p>
          <a:endParaRPr lang="en-US"/>
        </a:p>
      </dgm:t>
    </dgm:pt>
    <dgm:pt modelId="{CD5AB4A9-C3F8-46C4-9E3E-627CE85B69EB}" type="pres">
      <dgm:prSet presAssocID="{BD41D7C5-47EF-4273-A194-D5FF10957B1C}" presName="root" presStyleCnt="0">
        <dgm:presLayoutVars>
          <dgm:dir/>
          <dgm:resizeHandles val="exact"/>
        </dgm:presLayoutVars>
      </dgm:prSet>
      <dgm:spPr/>
    </dgm:pt>
    <dgm:pt modelId="{EF8BE16F-C56B-4DC6-9C9A-17BA86FF18CF}" type="pres">
      <dgm:prSet presAssocID="{0DD0826E-6010-416C-A381-11654B16839D}" presName="compNode" presStyleCnt="0"/>
      <dgm:spPr/>
    </dgm:pt>
    <dgm:pt modelId="{89A09C01-DC54-44B7-B138-175D10758B03}" type="pres">
      <dgm:prSet presAssocID="{0DD0826E-6010-416C-A381-11654B16839D}" presName="bgRect" presStyleLbl="bgShp" presStyleIdx="0" presStyleCnt="5"/>
      <dgm:spPr/>
    </dgm:pt>
    <dgm:pt modelId="{01181A6F-E735-4B6E-AB35-1850C0B4FC1F}" type="pres">
      <dgm:prSet presAssocID="{0DD0826E-6010-416C-A381-11654B16839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9C501D4-65F0-4753-9EE4-D06C12A9D35A}" type="pres">
      <dgm:prSet presAssocID="{0DD0826E-6010-416C-A381-11654B16839D}" presName="spaceRect" presStyleCnt="0"/>
      <dgm:spPr/>
    </dgm:pt>
    <dgm:pt modelId="{71439C33-4C09-4180-9C6C-3CFF8C5C9D57}" type="pres">
      <dgm:prSet presAssocID="{0DD0826E-6010-416C-A381-11654B16839D}" presName="parTx" presStyleLbl="revTx" presStyleIdx="0" presStyleCnt="6">
        <dgm:presLayoutVars>
          <dgm:chMax val="0"/>
          <dgm:chPref val="0"/>
        </dgm:presLayoutVars>
      </dgm:prSet>
      <dgm:spPr/>
    </dgm:pt>
    <dgm:pt modelId="{90D87D16-62AB-4274-882E-1F3D442DE2DA}" type="pres">
      <dgm:prSet presAssocID="{0DD0826E-6010-416C-A381-11654B16839D}" presName="desTx" presStyleLbl="revTx" presStyleIdx="1" presStyleCnt="6">
        <dgm:presLayoutVars/>
      </dgm:prSet>
      <dgm:spPr/>
    </dgm:pt>
    <dgm:pt modelId="{E4E8C0C2-C72C-48D0-9EAC-72FABD1F9BB1}" type="pres">
      <dgm:prSet presAssocID="{6F626ED6-EC60-4D9C-B182-98073F896458}" presName="sibTrans" presStyleCnt="0"/>
      <dgm:spPr/>
    </dgm:pt>
    <dgm:pt modelId="{21C8DCCC-83DD-45D3-ADF8-CDAF2DE078D3}" type="pres">
      <dgm:prSet presAssocID="{1252DC92-3AF5-4804-9403-003AF740D4C3}" presName="compNode" presStyleCnt="0"/>
      <dgm:spPr/>
    </dgm:pt>
    <dgm:pt modelId="{AEE8A6EA-9E1A-4229-97D1-A6B8728134EF}" type="pres">
      <dgm:prSet presAssocID="{1252DC92-3AF5-4804-9403-003AF740D4C3}" presName="bgRect" presStyleLbl="bgShp" presStyleIdx="1" presStyleCnt="5"/>
      <dgm:spPr/>
    </dgm:pt>
    <dgm:pt modelId="{5AEA0C0E-80E8-4BBC-9933-3CEF9A6FBA41}" type="pres">
      <dgm:prSet presAssocID="{1252DC92-3AF5-4804-9403-003AF740D4C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de"/>
        </a:ext>
      </dgm:extLst>
    </dgm:pt>
    <dgm:pt modelId="{1E7A2E6F-DDC4-40AA-B881-580AEDF47C93}" type="pres">
      <dgm:prSet presAssocID="{1252DC92-3AF5-4804-9403-003AF740D4C3}" presName="spaceRect" presStyleCnt="0"/>
      <dgm:spPr/>
    </dgm:pt>
    <dgm:pt modelId="{3A41E319-63DC-4366-B9EE-FEBE22C50504}" type="pres">
      <dgm:prSet presAssocID="{1252DC92-3AF5-4804-9403-003AF740D4C3}" presName="parTx" presStyleLbl="revTx" presStyleIdx="2" presStyleCnt="6">
        <dgm:presLayoutVars>
          <dgm:chMax val="0"/>
          <dgm:chPref val="0"/>
        </dgm:presLayoutVars>
      </dgm:prSet>
      <dgm:spPr/>
    </dgm:pt>
    <dgm:pt modelId="{87041814-CC97-4CE6-821F-8CEBC39E66F4}" type="pres">
      <dgm:prSet presAssocID="{B1D754D0-7008-4538-9458-B6932B91E3F4}" presName="sibTrans" presStyleCnt="0"/>
      <dgm:spPr/>
    </dgm:pt>
    <dgm:pt modelId="{CC025F3F-59C5-4299-A26A-2F6CD5FE41B9}" type="pres">
      <dgm:prSet presAssocID="{24BBB093-A774-43B1-BF79-6EB850200958}" presName="compNode" presStyleCnt="0"/>
      <dgm:spPr/>
    </dgm:pt>
    <dgm:pt modelId="{535C3342-C618-4CF3-8C7C-E4E08EBDD89E}" type="pres">
      <dgm:prSet presAssocID="{24BBB093-A774-43B1-BF79-6EB850200958}" presName="bgRect" presStyleLbl="bgShp" presStyleIdx="2" presStyleCnt="5"/>
      <dgm:spPr/>
    </dgm:pt>
    <dgm:pt modelId="{0E364F82-2F7B-4ADF-A974-BFEA8823575B}" type="pres">
      <dgm:prSet presAssocID="{24BBB093-A774-43B1-BF79-6EB85020095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5BA43B0-6C75-491B-92A1-6FA5CCCDE058}" type="pres">
      <dgm:prSet presAssocID="{24BBB093-A774-43B1-BF79-6EB850200958}" presName="spaceRect" presStyleCnt="0"/>
      <dgm:spPr/>
    </dgm:pt>
    <dgm:pt modelId="{3F116285-8FF0-4360-B2AB-58D06DCF99F5}" type="pres">
      <dgm:prSet presAssocID="{24BBB093-A774-43B1-BF79-6EB850200958}" presName="parTx" presStyleLbl="revTx" presStyleIdx="3" presStyleCnt="6">
        <dgm:presLayoutVars>
          <dgm:chMax val="0"/>
          <dgm:chPref val="0"/>
        </dgm:presLayoutVars>
      </dgm:prSet>
      <dgm:spPr/>
    </dgm:pt>
    <dgm:pt modelId="{3DF308D4-8E79-4D5C-B4DC-B114ED6199A7}" type="pres">
      <dgm:prSet presAssocID="{751CA665-1D8D-4AA1-AD1F-8FE9B70FB7F5}" presName="sibTrans" presStyleCnt="0"/>
      <dgm:spPr/>
    </dgm:pt>
    <dgm:pt modelId="{96D4CFDE-9857-4B8B-B9FE-49E7CFB25E5F}" type="pres">
      <dgm:prSet presAssocID="{9F23D89D-B444-4AC2-889C-8D3E5DF105EB}" presName="compNode" presStyleCnt="0"/>
      <dgm:spPr/>
    </dgm:pt>
    <dgm:pt modelId="{CF43691D-8DFD-490B-B486-8194599E84E9}" type="pres">
      <dgm:prSet presAssocID="{9F23D89D-B444-4AC2-889C-8D3E5DF105EB}" presName="bgRect" presStyleLbl="bgShp" presStyleIdx="3" presStyleCnt="5"/>
      <dgm:spPr/>
    </dgm:pt>
    <dgm:pt modelId="{6FBD88BF-2F3F-4949-B1EA-356B85DD56FF}" type="pres">
      <dgm:prSet presAssocID="{9F23D89D-B444-4AC2-889C-8D3E5DF105E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928A5DB4-AC1F-47D1-8462-020ABC9D2BB2}" type="pres">
      <dgm:prSet presAssocID="{9F23D89D-B444-4AC2-889C-8D3E5DF105EB}" presName="spaceRect" presStyleCnt="0"/>
      <dgm:spPr/>
    </dgm:pt>
    <dgm:pt modelId="{9BE761FC-D414-4F0D-8CF1-EDFC33F750E7}" type="pres">
      <dgm:prSet presAssocID="{9F23D89D-B444-4AC2-889C-8D3E5DF105EB}" presName="parTx" presStyleLbl="revTx" presStyleIdx="4" presStyleCnt="6">
        <dgm:presLayoutVars>
          <dgm:chMax val="0"/>
          <dgm:chPref val="0"/>
        </dgm:presLayoutVars>
      </dgm:prSet>
      <dgm:spPr/>
    </dgm:pt>
    <dgm:pt modelId="{947F8D1C-2A1C-4BBC-A993-1DB4565F4D3F}" type="pres">
      <dgm:prSet presAssocID="{129522B6-592B-4EAD-BC3F-3D5774D4EAD2}" presName="sibTrans" presStyleCnt="0"/>
      <dgm:spPr/>
    </dgm:pt>
    <dgm:pt modelId="{C45FDFD6-8885-4528-AAE5-0D6E0DF7FB1C}" type="pres">
      <dgm:prSet presAssocID="{67F3CB9B-8262-4046-87E3-EFE35EFF5567}" presName="compNode" presStyleCnt="0"/>
      <dgm:spPr/>
    </dgm:pt>
    <dgm:pt modelId="{D0AA79B4-BCE0-4986-BFD3-2BCE2E122F4E}" type="pres">
      <dgm:prSet presAssocID="{67F3CB9B-8262-4046-87E3-EFE35EFF5567}" presName="bgRect" presStyleLbl="bgShp" presStyleIdx="4" presStyleCnt="5"/>
      <dgm:spPr/>
    </dgm:pt>
    <dgm:pt modelId="{17879063-5649-4E72-B2FD-788614163800}" type="pres">
      <dgm:prSet presAssocID="{67F3CB9B-8262-4046-87E3-EFE35EFF556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uxograma"/>
        </a:ext>
      </dgm:extLst>
    </dgm:pt>
    <dgm:pt modelId="{A21DE49F-A76A-4818-BA1C-22FA2A3A37CC}" type="pres">
      <dgm:prSet presAssocID="{67F3CB9B-8262-4046-87E3-EFE35EFF5567}" presName="spaceRect" presStyleCnt="0"/>
      <dgm:spPr/>
    </dgm:pt>
    <dgm:pt modelId="{76DBEF3C-0AF5-4B02-B3BC-29BAEB792CF1}" type="pres">
      <dgm:prSet presAssocID="{67F3CB9B-8262-4046-87E3-EFE35EFF556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B9A5C0E-4584-4674-BB9C-9CFB6BC41E5C}" type="presOf" srcId="{31C374BD-3E85-4E5D-AD0F-A696C4C1E4E7}" destId="{90D87D16-62AB-4274-882E-1F3D442DE2DA}" srcOrd="0" destOrd="0" presId="urn:microsoft.com/office/officeart/2018/2/layout/IconVerticalSolidList"/>
    <dgm:cxn modelId="{9D44DA22-5E8D-422A-847D-C45143217864}" type="presOf" srcId="{9F23D89D-B444-4AC2-889C-8D3E5DF105EB}" destId="{9BE761FC-D414-4F0D-8CF1-EDFC33F750E7}" srcOrd="0" destOrd="0" presId="urn:microsoft.com/office/officeart/2018/2/layout/IconVerticalSolidList"/>
    <dgm:cxn modelId="{01DC3927-3859-45CA-B4FB-6F7955FCC47B}" srcId="{BD41D7C5-47EF-4273-A194-D5FF10957B1C}" destId="{67F3CB9B-8262-4046-87E3-EFE35EFF5567}" srcOrd="4" destOrd="0" parTransId="{F6C436AE-C061-4426-86C0-D0264186A9DD}" sibTransId="{84FAAC95-D1D3-41F6-8470-F41426212F0B}"/>
    <dgm:cxn modelId="{0A8ECE48-7CA2-497E-A0CD-FEFFEAA1E5F2}" srcId="{BD41D7C5-47EF-4273-A194-D5FF10957B1C}" destId="{0DD0826E-6010-416C-A381-11654B16839D}" srcOrd="0" destOrd="0" parTransId="{7D22AADE-4A3C-48D3-9497-507B5B1F9B30}" sibTransId="{6F626ED6-EC60-4D9C-B182-98073F896458}"/>
    <dgm:cxn modelId="{74455959-F911-4523-B899-DBE0F2D948B0}" type="presOf" srcId="{1252DC92-3AF5-4804-9403-003AF740D4C3}" destId="{3A41E319-63DC-4366-B9EE-FEBE22C50504}" srcOrd="0" destOrd="0" presId="urn:microsoft.com/office/officeart/2018/2/layout/IconVerticalSolidList"/>
    <dgm:cxn modelId="{5238975E-2578-427E-8388-AA01516CB36C}" srcId="{BD41D7C5-47EF-4273-A194-D5FF10957B1C}" destId="{24BBB093-A774-43B1-BF79-6EB850200958}" srcOrd="2" destOrd="0" parTransId="{4B1A666D-E404-4970-A913-BAF2BD26C4D9}" sibTransId="{751CA665-1D8D-4AA1-AD1F-8FE9B70FB7F5}"/>
    <dgm:cxn modelId="{95AD6471-A5B9-4F80-94F5-BD93A66BF6FC}" srcId="{BD41D7C5-47EF-4273-A194-D5FF10957B1C}" destId="{1252DC92-3AF5-4804-9403-003AF740D4C3}" srcOrd="1" destOrd="0" parTransId="{2B4507C2-5001-46E0-A88D-238A19714386}" sibTransId="{B1D754D0-7008-4538-9458-B6932B91E3F4}"/>
    <dgm:cxn modelId="{F0723B7E-AE50-44B2-9C38-6DB9F982467F}" srcId="{BD41D7C5-47EF-4273-A194-D5FF10957B1C}" destId="{9F23D89D-B444-4AC2-889C-8D3E5DF105EB}" srcOrd="3" destOrd="0" parTransId="{9542AB16-4FF0-45AD-92E2-08F9C70DEF89}" sibTransId="{129522B6-592B-4EAD-BC3F-3D5774D4EAD2}"/>
    <dgm:cxn modelId="{B5F8C5B6-5179-4C5A-B332-2472B325B15A}" type="presOf" srcId="{0DD0826E-6010-416C-A381-11654B16839D}" destId="{71439C33-4C09-4180-9C6C-3CFF8C5C9D57}" srcOrd="0" destOrd="0" presId="urn:microsoft.com/office/officeart/2018/2/layout/IconVerticalSolidList"/>
    <dgm:cxn modelId="{24FFDFC3-20BB-4F07-82F5-404F27EBAB14}" type="presOf" srcId="{67F3CB9B-8262-4046-87E3-EFE35EFF5567}" destId="{76DBEF3C-0AF5-4B02-B3BC-29BAEB792CF1}" srcOrd="0" destOrd="0" presId="urn:microsoft.com/office/officeart/2018/2/layout/IconVerticalSolidList"/>
    <dgm:cxn modelId="{F89287DF-298E-4031-AEF7-B50A68597904}" srcId="{0DD0826E-6010-416C-A381-11654B16839D}" destId="{31C374BD-3E85-4E5D-AD0F-A696C4C1E4E7}" srcOrd="0" destOrd="0" parTransId="{7F477EBD-4F54-4B95-BF5C-4243D766C916}" sibTransId="{D17AA322-7647-4FEE-B31B-425CFB3CD3AD}"/>
    <dgm:cxn modelId="{BD47B9E7-1D03-48A9-87E5-0587C18536F7}" type="presOf" srcId="{24BBB093-A774-43B1-BF79-6EB850200958}" destId="{3F116285-8FF0-4360-B2AB-58D06DCF99F5}" srcOrd="0" destOrd="0" presId="urn:microsoft.com/office/officeart/2018/2/layout/IconVerticalSolidList"/>
    <dgm:cxn modelId="{4DF73DEE-D180-44DE-BBBC-45CEFE40830C}" type="presOf" srcId="{BD41D7C5-47EF-4273-A194-D5FF10957B1C}" destId="{CD5AB4A9-C3F8-46C4-9E3E-627CE85B69EB}" srcOrd="0" destOrd="0" presId="urn:microsoft.com/office/officeart/2018/2/layout/IconVerticalSolidList"/>
    <dgm:cxn modelId="{97FD8751-3634-4D7D-BBCF-742355C22B0C}" type="presParOf" srcId="{CD5AB4A9-C3F8-46C4-9E3E-627CE85B69EB}" destId="{EF8BE16F-C56B-4DC6-9C9A-17BA86FF18CF}" srcOrd="0" destOrd="0" presId="urn:microsoft.com/office/officeart/2018/2/layout/IconVerticalSolidList"/>
    <dgm:cxn modelId="{7F30ABDF-CD1C-4495-BC03-CD7E837B8AFC}" type="presParOf" srcId="{EF8BE16F-C56B-4DC6-9C9A-17BA86FF18CF}" destId="{89A09C01-DC54-44B7-B138-175D10758B03}" srcOrd="0" destOrd="0" presId="urn:microsoft.com/office/officeart/2018/2/layout/IconVerticalSolidList"/>
    <dgm:cxn modelId="{6A53C317-FB0D-4737-A972-B0BB95B6F2CE}" type="presParOf" srcId="{EF8BE16F-C56B-4DC6-9C9A-17BA86FF18CF}" destId="{01181A6F-E735-4B6E-AB35-1850C0B4FC1F}" srcOrd="1" destOrd="0" presId="urn:microsoft.com/office/officeart/2018/2/layout/IconVerticalSolidList"/>
    <dgm:cxn modelId="{12C19ADD-20FA-4484-857B-EBFAE189CE80}" type="presParOf" srcId="{EF8BE16F-C56B-4DC6-9C9A-17BA86FF18CF}" destId="{E9C501D4-65F0-4753-9EE4-D06C12A9D35A}" srcOrd="2" destOrd="0" presId="urn:microsoft.com/office/officeart/2018/2/layout/IconVerticalSolidList"/>
    <dgm:cxn modelId="{9F4F6342-4FE4-450B-BEB7-ED1E4A5ECD98}" type="presParOf" srcId="{EF8BE16F-C56B-4DC6-9C9A-17BA86FF18CF}" destId="{71439C33-4C09-4180-9C6C-3CFF8C5C9D57}" srcOrd="3" destOrd="0" presId="urn:microsoft.com/office/officeart/2018/2/layout/IconVerticalSolidList"/>
    <dgm:cxn modelId="{50F773A6-54D2-4FD5-9FD6-5329F922033F}" type="presParOf" srcId="{EF8BE16F-C56B-4DC6-9C9A-17BA86FF18CF}" destId="{90D87D16-62AB-4274-882E-1F3D442DE2DA}" srcOrd="4" destOrd="0" presId="urn:microsoft.com/office/officeart/2018/2/layout/IconVerticalSolidList"/>
    <dgm:cxn modelId="{D0EC1BD6-A006-4205-B7F2-C326A0C12957}" type="presParOf" srcId="{CD5AB4A9-C3F8-46C4-9E3E-627CE85B69EB}" destId="{E4E8C0C2-C72C-48D0-9EAC-72FABD1F9BB1}" srcOrd="1" destOrd="0" presId="urn:microsoft.com/office/officeart/2018/2/layout/IconVerticalSolidList"/>
    <dgm:cxn modelId="{5EC8561C-77D6-493D-B280-9CE212C3D474}" type="presParOf" srcId="{CD5AB4A9-C3F8-46C4-9E3E-627CE85B69EB}" destId="{21C8DCCC-83DD-45D3-ADF8-CDAF2DE078D3}" srcOrd="2" destOrd="0" presId="urn:microsoft.com/office/officeart/2018/2/layout/IconVerticalSolidList"/>
    <dgm:cxn modelId="{3BBC209F-71FC-42A2-AE61-6EA80CC3EF16}" type="presParOf" srcId="{21C8DCCC-83DD-45D3-ADF8-CDAF2DE078D3}" destId="{AEE8A6EA-9E1A-4229-97D1-A6B8728134EF}" srcOrd="0" destOrd="0" presId="urn:microsoft.com/office/officeart/2018/2/layout/IconVerticalSolidList"/>
    <dgm:cxn modelId="{25409CDA-A556-40B6-ADC7-119791E72907}" type="presParOf" srcId="{21C8DCCC-83DD-45D3-ADF8-CDAF2DE078D3}" destId="{5AEA0C0E-80E8-4BBC-9933-3CEF9A6FBA41}" srcOrd="1" destOrd="0" presId="urn:microsoft.com/office/officeart/2018/2/layout/IconVerticalSolidList"/>
    <dgm:cxn modelId="{8DE5C6AF-914E-4B5F-9BF0-4E2BB3CCA412}" type="presParOf" srcId="{21C8DCCC-83DD-45D3-ADF8-CDAF2DE078D3}" destId="{1E7A2E6F-DDC4-40AA-B881-580AEDF47C93}" srcOrd="2" destOrd="0" presId="urn:microsoft.com/office/officeart/2018/2/layout/IconVerticalSolidList"/>
    <dgm:cxn modelId="{200BD6CC-52C8-4C48-8D9C-FFCA34457315}" type="presParOf" srcId="{21C8DCCC-83DD-45D3-ADF8-CDAF2DE078D3}" destId="{3A41E319-63DC-4366-B9EE-FEBE22C50504}" srcOrd="3" destOrd="0" presId="urn:microsoft.com/office/officeart/2018/2/layout/IconVerticalSolidList"/>
    <dgm:cxn modelId="{BA011B66-69EE-482F-B8A6-F85046CB5BBF}" type="presParOf" srcId="{CD5AB4A9-C3F8-46C4-9E3E-627CE85B69EB}" destId="{87041814-CC97-4CE6-821F-8CEBC39E66F4}" srcOrd="3" destOrd="0" presId="urn:microsoft.com/office/officeart/2018/2/layout/IconVerticalSolidList"/>
    <dgm:cxn modelId="{CD8BE9B9-9BFE-4CDC-B566-40D24C0DFDC3}" type="presParOf" srcId="{CD5AB4A9-C3F8-46C4-9E3E-627CE85B69EB}" destId="{CC025F3F-59C5-4299-A26A-2F6CD5FE41B9}" srcOrd="4" destOrd="0" presId="urn:microsoft.com/office/officeart/2018/2/layout/IconVerticalSolidList"/>
    <dgm:cxn modelId="{C5A9EDB5-1401-45D0-B917-7C51FFE27E51}" type="presParOf" srcId="{CC025F3F-59C5-4299-A26A-2F6CD5FE41B9}" destId="{535C3342-C618-4CF3-8C7C-E4E08EBDD89E}" srcOrd="0" destOrd="0" presId="urn:microsoft.com/office/officeart/2018/2/layout/IconVerticalSolidList"/>
    <dgm:cxn modelId="{0D764FB9-8073-429F-B7F8-26E1B0D3AAE1}" type="presParOf" srcId="{CC025F3F-59C5-4299-A26A-2F6CD5FE41B9}" destId="{0E364F82-2F7B-4ADF-A974-BFEA8823575B}" srcOrd="1" destOrd="0" presId="urn:microsoft.com/office/officeart/2018/2/layout/IconVerticalSolidList"/>
    <dgm:cxn modelId="{9D8CF8AC-6199-43A7-830E-5D6A2DC19D1A}" type="presParOf" srcId="{CC025F3F-59C5-4299-A26A-2F6CD5FE41B9}" destId="{75BA43B0-6C75-491B-92A1-6FA5CCCDE058}" srcOrd="2" destOrd="0" presId="urn:microsoft.com/office/officeart/2018/2/layout/IconVerticalSolidList"/>
    <dgm:cxn modelId="{21C7BC45-CA55-4E7B-8393-12D58535F0D8}" type="presParOf" srcId="{CC025F3F-59C5-4299-A26A-2F6CD5FE41B9}" destId="{3F116285-8FF0-4360-B2AB-58D06DCF99F5}" srcOrd="3" destOrd="0" presId="urn:microsoft.com/office/officeart/2018/2/layout/IconVerticalSolidList"/>
    <dgm:cxn modelId="{D538464E-0F6B-4DB2-A400-2D9AF2C232FD}" type="presParOf" srcId="{CD5AB4A9-C3F8-46C4-9E3E-627CE85B69EB}" destId="{3DF308D4-8E79-4D5C-B4DC-B114ED6199A7}" srcOrd="5" destOrd="0" presId="urn:microsoft.com/office/officeart/2018/2/layout/IconVerticalSolidList"/>
    <dgm:cxn modelId="{88746F7B-E823-412E-A45D-126A1483A3AD}" type="presParOf" srcId="{CD5AB4A9-C3F8-46C4-9E3E-627CE85B69EB}" destId="{96D4CFDE-9857-4B8B-B9FE-49E7CFB25E5F}" srcOrd="6" destOrd="0" presId="urn:microsoft.com/office/officeart/2018/2/layout/IconVerticalSolidList"/>
    <dgm:cxn modelId="{D5AFFC35-EEB3-48B1-8B3A-591AF6D13150}" type="presParOf" srcId="{96D4CFDE-9857-4B8B-B9FE-49E7CFB25E5F}" destId="{CF43691D-8DFD-490B-B486-8194599E84E9}" srcOrd="0" destOrd="0" presId="urn:microsoft.com/office/officeart/2018/2/layout/IconVerticalSolidList"/>
    <dgm:cxn modelId="{29532D2B-3124-4A7A-9B9E-4E2B86EC5D5B}" type="presParOf" srcId="{96D4CFDE-9857-4B8B-B9FE-49E7CFB25E5F}" destId="{6FBD88BF-2F3F-4949-B1EA-356B85DD56FF}" srcOrd="1" destOrd="0" presId="urn:microsoft.com/office/officeart/2018/2/layout/IconVerticalSolidList"/>
    <dgm:cxn modelId="{093DA7A2-ACCC-43D4-9A01-E3C48D0A7EC0}" type="presParOf" srcId="{96D4CFDE-9857-4B8B-B9FE-49E7CFB25E5F}" destId="{928A5DB4-AC1F-47D1-8462-020ABC9D2BB2}" srcOrd="2" destOrd="0" presId="urn:microsoft.com/office/officeart/2018/2/layout/IconVerticalSolidList"/>
    <dgm:cxn modelId="{EFF1860B-28AF-4A5B-9300-4AE65437FE75}" type="presParOf" srcId="{96D4CFDE-9857-4B8B-B9FE-49E7CFB25E5F}" destId="{9BE761FC-D414-4F0D-8CF1-EDFC33F750E7}" srcOrd="3" destOrd="0" presId="urn:microsoft.com/office/officeart/2018/2/layout/IconVerticalSolidList"/>
    <dgm:cxn modelId="{01D3724F-4002-4C9D-8FFC-22D12B04E154}" type="presParOf" srcId="{CD5AB4A9-C3F8-46C4-9E3E-627CE85B69EB}" destId="{947F8D1C-2A1C-4BBC-A993-1DB4565F4D3F}" srcOrd="7" destOrd="0" presId="urn:microsoft.com/office/officeart/2018/2/layout/IconVerticalSolidList"/>
    <dgm:cxn modelId="{8D2DA65C-3FFC-4631-ADA4-9BBE2F2C0BAE}" type="presParOf" srcId="{CD5AB4A9-C3F8-46C4-9E3E-627CE85B69EB}" destId="{C45FDFD6-8885-4528-AAE5-0D6E0DF7FB1C}" srcOrd="8" destOrd="0" presId="urn:microsoft.com/office/officeart/2018/2/layout/IconVerticalSolidList"/>
    <dgm:cxn modelId="{ACFFA49E-3704-4851-802B-D57410098D28}" type="presParOf" srcId="{C45FDFD6-8885-4528-AAE5-0D6E0DF7FB1C}" destId="{D0AA79B4-BCE0-4986-BFD3-2BCE2E122F4E}" srcOrd="0" destOrd="0" presId="urn:microsoft.com/office/officeart/2018/2/layout/IconVerticalSolidList"/>
    <dgm:cxn modelId="{2B65CD07-EEB2-415C-800D-444E0B7E85A7}" type="presParOf" srcId="{C45FDFD6-8885-4528-AAE5-0D6E0DF7FB1C}" destId="{17879063-5649-4E72-B2FD-788614163800}" srcOrd="1" destOrd="0" presId="urn:microsoft.com/office/officeart/2018/2/layout/IconVerticalSolidList"/>
    <dgm:cxn modelId="{D81AB8C8-AD2A-4EC3-8011-5FB8C9676817}" type="presParOf" srcId="{C45FDFD6-8885-4528-AAE5-0D6E0DF7FB1C}" destId="{A21DE49F-A76A-4818-BA1C-22FA2A3A37CC}" srcOrd="2" destOrd="0" presId="urn:microsoft.com/office/officeart/2018/2/layout/IconVerticalSolidList"/>
    <dgm:cxn modelId="{9D70DBDD-9681-4AFB-87E2-029235AA00C7}" type="presParOf" srcId="{C45FDFD6-8885-4528-AAE5-0D6E0DF7FB1C}" destId="{76DBEF3C-0AF5-4B02-B3BC-29BAEB792C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E7467-4DB7-402A-B70E-EAB25B8ED0D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8B4993-5B5E-46D5-881C-C49D2622DB55}">
      <dgm:prSet/>
      <dgm:spPr/>
      <dgm:t>
        <a:bodyPr/>
        <a:lstStyle/>
        <a:p>
          <a:r>
            <a:rPr lang="pt-BR"/>
            <a:t>Gerenciamento de grandes quantidades de dados</a:t>
          </a:r>
          <a:endParaRPr lang="en-US"/>
        </a:p>
      </dgm:t>
    </dgm:pt>
    <dgm:pt modelId="{9281CF9F-A9D6-4154-A138-59067DF304ED}" type="parTrans" cxnId="{1C7D2134-FE70-4C44-9650-819989C5EBB8}">
      <dgm:prSet/>
      <dgm:spPr/>
      <dgm:t>
        <a:bodyPr/>
        <a:lstStyle/>
        <a:p>
          <a:endParaRPr lang="en-US"/>
        </a:p>
      </dgm:t>
    </dgm:pt>
    <dgm:pt modelId="{0BDD39BA-EEC2-4E20-A886-49508B82D7BC}" type="sibTrans" cxnId="{1C7D2134-FE70-4C44-9650-819989C5EBB8}">
      <dgm:prSet/>
      <dgm:spPr/>
      <dgm:t>
        <a:bodyPr/>
        <a:lstStyle/>
        <a:p>
          <a:endParaRPr lang="en-US"/>
        </a:p>
      </dgm:t>
    </dgm:pt>
    <dgm:pt modelId="{8D9FC188-BE16-4FBB-84B0-DB36992DEF3A}">
      <dgm:prSet custT="1"/>
      <dgm:spPr/>
      <dgm:t>
        <a:bodyPr/>
        <a:lstStyle/>
        <a:p>
          <a:r>
            <a:rPr lang="pt-BR" sz="3200" dirty="0"/>
            <a:t>Alta Conectividade</a:t>
          </a:r>
          <a:br>
            <a:rPr lang="pt-BR" sz="3200" dirty="0"/>
          </a:br>
          <a:r>
            <a:rPr lang="pt-BR" sz="2400" dirty="0"/>
            <a:t>  recebimento e passagem de dados para diversas tecnologias</a:t>
          </a:r>
          <a:endParaRPr lang="en-US" sz="2400" dirty="0"/>
        </a:p>
      </dgm:t>
    </dgm:pt>
    <dgm:pt modelId="{069514E9-8ACD-444E-94EE-A87C0D90D64B}" type="parTrans" cxnId="{F75D7596-5F1A-4699-BACC-4ABE999EA0C2}">
      <dgm:prSet/>
      <dgm:spPr/>
      <dgm:t>
        <a:bodyPr/>
        <a:lstStyle/>
        <a:p>
          <a:endParaRPr lang="en-US"/>
        </a:p>
      </dgm:t>
    </dgm:pt>
    <dgm:pt modelId="{C393CDDC-7743-43C4-95E5-80764AF248BD}" type="sibTrans" cxnId="{F75D7596-5F1A-4699-BACC-4ABE999EA0C2}">
      <dgm:prSet/>
      <dgm:spPr/>
      <dgm:t>
        <a:bodyPr/>
        <a:lstStyle/>
        <a:p>
          <a:endParaRPr lang="en-US"/>
        </a:p>
      </dgm:t>
    </dgm:pt>
    <dgm:pt modelId="{1E60F741-293E-49D7-884C-79D5B92E750E}">
      <dgm:prSet/>
      <dgm:spPr/>
      <dgm:t>
        <a:bodyPr/>
        <a:lstStyle/>
        <a:p>
          <a:r>
            <a:rPr lang="pt-BR" dirty="0"/>
            <a:t>Interface eficiente e fácil de usar e disponível para uso online e batch</a:t>
          </a:r>
          <a:endParaRPr lang="en-US" dirty="0"/>
        </a:p>
      </dgm:t>
    </dgm:pt>
    <dgm:pt modelId="{18FA8919-9332-4188-A946-7FD3C4083B64}" type="parTrans" cxnId="{CFCC4F59-4FCD-43C8-B694-063890928925}">
      <dgm:prSet/>
      <dgm:spPr/>
      <dgm:t>
        <a:bodyPr/>
        <a:lstStyle/>
        <a:p>
          <a:endParaRPr lang="en-US"/>
        </a:p>
      </dgm:t>
    </dgm:pt>
    <dgm:pt modelId="{58563D86-5918-4C58-856B-77A3AF94D808}" type="sibTrans" cxnId="{CFCC4F59-4FCD-43C8-B694-063890928925}">
      <dgm:prSet/>
      <dgm:spPr/>
      <dgm:t>
        <a:bodyPr/>
        <a:lstStyle/>
        <a:p>
          <a:endParaRPr lang="en-US"/>
        </a:p>
      </dgm:t>
    </dgm:pt>
    <dgm:pt modelId="{5EE0F998-4149-CB4D-9A1A-117B5F6DEF81}" type="pres">
      <dgm:prSet presAssocID="{DBEE7467-4DB7-402A-B70E-EAB25B8ED0DB}" presName="linear" presStyleCnt="0">
        <dgm:presLayoutVars>
          <dgm:animLvl val="lvl"/>
          <dgm:resizeHandles val="exact"/>
        </dgm:presLayoutVars>
      </dgm:prSet>
      <dgm:spPr/>
    </dgm:pt>
    <dgm:pt modelId="{2FA8C889-34A4-A249-B720-2AC2E17934A2}" type="pres">
      <dgm:prSet presAssocID="{FB8B4993-5B5E-46D5-881C-C49D2622DB5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D10C27-4350-C64D-AF20-C74B92F8068E}" type="pres">
      <dgm:prSet presAssocID="{0BDD39BA-EEC2-4E20-A886-49508B82D7BC}" presName="spacer" presStyleCnt="0"/>
      <dgm:spPr/>
    </dgm:pt>
    <dgm:pt modelId="{AD2B0947-FCF9-5D44-A63C-A4D1E8B40CCB}" type="pres">
      <dgm:prSet presAssocID="{8D9FC188-BE16-4FBB-84B0-DB36992DEF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FF4C3E-7791-694D-B3C2-3B160B78E080}" type="pres">
      <dgm:prSet presAssocID="{C393CDDC-7743-43C4-95E5-80764AF248BD}" presName="spacer" presStyleCnt="0"/>
      <dgm:spPr/>
    </dgm:pt>
    <dgm:pt modelId="{F54F0C68-ACED-CF43-B944-AE3C5EB47220}" type="pres">
      <dgm:prSet presAssocID="{1E60F741-293E-49D7-884C-79D5B92E750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2694705-0A52-6347-87E8-526BC1A1E964}" type="presOf" srcId="{8D9FC188-BE16-4FBB-84B0-DB36992DEF3A}" destId="{AD2B0947-FCF9-5D44-A63C-A4D1E8B40CCB}" srcOrd="0" destOrd="0" presId="urn:microsoft.com/office/officeart/2005/8/layout/vList2"/>
    <dgm:cxn modelId="{BF425F2C-09A8-BB4F-BD80-1731D1B3C7AE}" type="presOf" srcId="{DBEE7467-4DB7-402A-B70E-EAB25B8ED0DB}" destId="{5EE0F998-4149-CB4D-9A1A-117B5F6DEF81}" srcOrd="0" destOrd="0" presId="urn:microsoft.com/office/officeart/2005/8/layout/vList2"/>
    <dgm:cxn modelId="{1C7D2134-FE70-4C44-9650-819989C5EBB8}" srcId="{DBEE7467-4DB7-402A-B70E-EAB25B8ED0DB}" destId="{FB8B4993-5B5E-46D5-881C-C49D2622DB55}" srcOrd="0" destOrd="0" parTransId="{9281CF9F-A9D6-4154-A138-59067DF304ED}" sibTransId="{0BDD39BA-EEC2-4E20-A886-49508B82D7BC}"/>
    <dgm:cxn modelId="{CFCC4F59-4FCD-43C8-B694-063890928925}" srcId="{DBEE7467-4DB7-402A-B70E-EAB25B8ED0DB}" destId="{1E60F741-293E-49D7-884C-79D5B92E750E}" srcOrd="2" destOrd="0" parTransId="{18FA8919-9332-4188-A946-7FD3C4083B64}" sibTransId="{58563D86-5918-4C58-856B-77A3AF94D808}"/>
    <dgm:cxn modelId="{0724C25C-5231-F24E-A2A4-E6FF5018AF73}" type="presOf" srcId="{FB8B4993-5B5E-46D5-881C-C49D2622DB55}" destId="{2FA8C889-34A4-A249-B720-2AC2E17934A2}" srcOrd="0" destOrd="0" presId="urn:microsoft.com/office/officeart/2005/8/layout/vList2"/>
    <dgm:cxn modelId="{F75D7596-5F1A-4699-BACC-4ABE999EA0C2}" srcId="{DBEE7467-4DB7-402A-B70E-EAB25B8ED0DB}" destId="{8D9FC188-BE16-4FBB-84B0-DB36992DEF3A}" srcOrd="1" destOrd="0" parTransId="{069514E9-8ACD-444E-94EE-A87C0D90D64B}" sibTransId="{C393CDDC-7743-43C4-95E5-80764AF248BD}"/>
    <dgm:cxn modelId="{18F333B7-3069-7747-861B-9F99973DBC3E}" type="presOf" srcId="{1E60F741-293E-49D7-884C-79D5B92E750E}" destId="{F54F0C68-ACED-CF43-B944-AE3C5EB47220}" srcOrd="0" destOrd="0" presId="urn:microsoft.com/office/officeart/2005/8/layout/vList2"/>
    <dgm:cxn modelId="{5E69A097-5BD0-E94E-ABED-8F69B6290A9D}" type="presParOf" srcId="{5EE0F998-4149-CB4D-9A1A-117B5F6DEF81}" destId="{2FA8C889-34A4-A249-B720-2AC2E17934A2}" srcOrd="0" destOrd="0" presId="urn:microsoft.com/office/officeart/2005/8/layout/vList2"/>
    <dgm:cxn modelId="{501BF65C-D516-A54F-AC0D-C375DDCCF8F4}" type="presParOf" srcId="{5EE0F998-4149-CB4D-9A1A-117B5F6DEF81}" destId="{5ED10C27-4350-C64D-AF20-C74B92F8068E}" srcOrd="1" destOrd="0" presId="urn:microsoft.com/office/officeart/2005/8/layout/vList2"/>
    <dgm:cxn modelId="{31FE504C-DBC4-E743-B7D4-F183E5A8A792}" type="presParOf" srcId="{5EE0F998-4149-CB4D-9A1A-117B5F6DEF81}" destId="{AD2B0947-FCF9-5D44-A63C-A4D1E8B40CCB}" srcOrd="2" destOrd="0" presId="urn:microsoft.com/office/officeart/2005/8/layout/vList2"/>
    <dgm:cxn modelId="{B6ADBA8D-FA1D-EE41-AE22-D52AE8863BBE}" type="presParOf" srcId="{5EE0F998-4149-CB4D-9A1A-117B5F6DEF81}" destId="{32FF4C3E-7791-694D-B3C2-3B160B78E080}" srcOrd="3" destOrd="0" presId="urn:microsoft.com/office/officeart/2005/8/layout/vList2"/>
    <dgm:cxn modelId="{E0B1BADC-9C02-A746-ABB4-07CA306989FA}" type="presParOf" srcId="{5EE0F998-4149-CB4D-9A1A-117B5F6DEF81}" destId="{F54F0C68-ACED-CF43-B944-AE3C5EB472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3A90C-4079-4B5B-A5AD-721D7FD40202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EDA9118-AB9A-4832-8BDA-2765267ED573}">
      <dgm:prSet/>
      <dgm:spPr/>
      <dgm:t>
        <a:bodyPr/>
        <a:lstStyle/>
        <a:p>
          <a:r>
            <a:rPr lang="pt-BR"/>
            <a:t>Medidas</a:t>
          </a:r>
          <a:endParaRPr lang="en-US"/>
        </a:p>
      </dgm:t>
    </dgm:pt>
    <dgm:pt modelId="{D8982738-235C-492A-922F-0A28B54587D1}" type="parTrans" cxnId="{F4AAC23F-5652-4727-B80C-4C24EAE5779E}">
      <dgm:prSet/>
      <dgm:spPr/>
      <dgm:t>
        <a:bodyPr/>
        <a:lstStyle/>
        <a:p>
          <a:endParaRPr lang="en-US"/>
        </a:p>
      </dgm:t>
    </dgm:pt>
    <dgm:pt modelId="{3CDCAD19-806B-4FC4-A5F0-06D5C480612E}" type="sibTrans" cxnId="{F4AAC23F-5652-4727-B80C-4C24EAE5779E}">
      <dgm:prSet/>
      <dgm:spPr/>
      <dgm:t>
        <a:bodyPr/>
        <a:lstStyle/>
        <a:p>
          <a:endParaRPr lang="en-US"/>
        </a:p>
      </dgm:t>
    </dgm:pt>
    <dgm:pt modelId="{BCF6F771-86AA-4017-ACC4-5B49BB5FB157}">
      <dgm:prSet/>
      <dgm:spPr/>
      <dgm:t>
        <a:bodyPr/>
        <a:lstStyle/>
        <a:p>
          <a:r>
            <a:rPr lang="pt-BR"/>
            <a:t>As medidas são atributos numéricos que representam um fato, ou seja, representam a performance de um indicador de negócios relativo às dimensões que participam desse fato. </a:t>
          </a:r>
          <a:endParaRPr lang="en-US"/>
        </a:p>
      </dgm:t>
    </dgm:pt>
    <dgm:pt modelId="{ACD2DD08-AA62-47B8-9DA2-445C7BF9C154}" type="parTrans" cxnId="{1E928AF5-FBA0-4FF0-9C75-13EEE69B4B1B}">
      <dgm:prSet/>
      <dgm:spPr/>
      <dgm:t>
        <a:bodyPr/>
        <a:lstStyle/>
        <a:p>
          <a:endParaRPr lang="en-US"/>
        </a:p>
      </dgm:t>
    </dgm:pt>
    <dgm:pt modelId="{0CDC3071-1AB3-4A5F-A086-C20FAEEEFBC1}" type="sibTrans" cxnId="{1E928AF5-FBA0-4FF0-9C75-13EEE69B4B1B}">
      <dgm:prSet/>
      <dgm:spPr/>
      <dgm:t>
        <a:bodyPr/>
        <a:lstStyle/>
        <a:p>
          <a:endParaRPr lang="en-US"/>
        </a:p>
      </dgm:t>
    </dgm:pt>
    <dgm:pt modelId="{22F35E33-A53A-4C0B-938A-3359C7529A6D}">
      <dgm:prSet/>
      <dgm:spPr/>
      <dgm:t>
        <a:bodyPr/>
        <a:lstStyle/>
        <a:p>
          <a:r>
            <a:rPr lang="pt-BR"/>
            <a:t>Exemplo:</a:t>
          </a:r>
          <a:endParaRPr lang="en-US"/>
        </a:p>
      </dgm:t>
    </dgm:pt>
    <dgm:pt modelId="{F00DB3A9-42BD-4469-A41B-229C2701CB43}" type="parTrans" cxnId="{97ED77C0-324B-4C08-82C1-5CB1623E1FF5}">
      <dgm:prSet/>
      <dgm:spPr/>
      <dgm:t>
        <a:bodyPr/>
        <a:lstStyle/>
        <a:p>
          <a:endParaRPr lang="en-US"/>
        </a:p>
      </dgm:t>
    </dgm:pt>
    <dgm:pt modelId="{3B33736E-2F06-48E9-AE9C-FDAF2B922125}" type="sibTrans" cxnId="{97ED77C0-324B-4C08-82C1-5CB1623E1FF5}">
      <dgm:prSet/>
      <dgm:spPr/>
      <dgm:t>
        <a:bodyPr/>
        <a:lstStyle/>
        <a:p>
          <a:endParaRPr lang="en-US"/>
        </a:p>
      </dgm:t>
    </dgm:pt>
    <dgm:pt modelId="{2584C412-9888-4457-8A19-D4B1E709AEA5}">
      <dgm:prSet/>
      <dgm:spPr/>
      <dgm:t>
        <a:bodyPr/>
        <a:lstStyle/>
        <a:p>
          <a:r>
            <a:rPr lang="pt-BR"/>
            <a:t>O valor em reais das vendas</a:t>
          </a:r>
          <a:endParaRPr lang="en-US"/>
        </a:p>
      </dgm:t>
    </dgm:pt>
    <dgm:pt modelId="{0F342DFD-3ACF-40BE-BC12-1B60A3F2668D}" type="parTrans" cxnId="{B7088E5E-2AE9-4900-ADA0-15D4AF68362B}">
      <dgm:prSet/>
      <dgm:spPr/>
      <dgm:t>
        <a:bodyPr/>
        <a:lstStyle/>
        <a:p>
          <a:endParaRPr lang="en-US"/>
        </a:p>
      </dgm:t>
    </dgm:pt>
    <dgm:pt modelId="{52136419-01CE-4AED-B581-A8CC8C4B0EAB}" type="sibTrans" cxnId="{B7088E5E-2AE9-4900-ADA0-15D4AF68362B}">
      <dgm:prSet/>
      <dgm:spPr/>
      <dgm:t>
        <a:bodyPr/>
        <a:lstStyle/>
        <a:p>
          <a:endParaRPr lang="en-US"/>
        </a:p>
      </dgm:t>
    </dgm:pt>
    <dgm:pt modelId="{8D84D58E-165E-4BA9-8C32-035E8ED94CD1}">
      <dgm:prSet/>
      <dgm:spPr/>
      <dgm:t>
        <a:bodyPr/>
        <a:lstStyle/>
        <a:p>
          <a:r>
            <a:rPr lang="pt-BR"/>
            <a:t>Número de unidades de produtos vendidos</a:t>
          </a:r>
          <a:endParaRPr lang="en-US"/>
        </a:p>
      </dgm:t>
    </dgm:pt>
    <dgm:pt modelId="{432CD090-25D8-4C84-A293-6B21DC183585}" type="parTrans" cxnId="{45781E31-F765-43FC-BF75-F89F94698521}">
      <dgm:prSet/>
      <dgm:spPr/>
      <dgm:t>
        <a:bodyPr/>
        <a:lstStyle/>
        <a:p>
          <a:endParaRPr lang="en-US"/>
        </a:p>
      </dgm:t>
    </dgm:pt>
    <dgm:pt modelId="{D1579CD3-A25E-4829-A662-63AF0F4F3276}" type="sibTrans" cxnId="{45781E31-F765-43FC-BF75-F89F94698521}">
      <dgm:prSet/>
      <dgm:spPr/>
      <dgm:t>
        <a:bodyPr/>
        <a:lstStyle/>
        <a:p>
          <a:endParaRPr lang="en-US"/>
        </a:p>
      </dgm:t>
    </dgm:pt>
    <dgm:pt modelId="{030A3FDB-CFEC-47B4-8FC6-B742AF0297C4}">
      <dgm:prSet/>
      <dgm:spPr/>
      <dgm:t>
        <a:bodyPr/>
        <a:lstStyle/>
        <a:p>
          <a:r>
            <a:rPr lang="pt-BR"/>
            <a:t>Quantidade de estoque</a:t>
          </a:r>
          <a:endParaRPr lang="en-US"/>
        </a:p>
      </dgm:t>
    </dgm:pt>
    <dgm:pt modelId="{526C8E84-7FC0-4888-8CBA-2CB92484690A}" type="parTrans" cxnId="{6509F9FC-932B-43C4-AABE-8C4E057EA55D}">
      <dgm:prSet/>
      <dgm:spPr/>
      <dgm:t>
        <a:bodyPr/>
        <a:lstStyle/>
        <a:p>
          <a:endParaRPr lang="en-US"/>
        </a:p>
      </dgm:t>
    </dgm:pt>
    <dgm:pt modelId="{A51C3D92-9A46-4A01-8517-766FA2B9417A}" type="sibTrans" cxnId="{6509F9FC-932B-43C4-AABE-8C4E057EA55D}">
      <dgm:prSet/>
      <dgm:spPr/>
      <dgm:t>
        <a:bodyPr/>
        <a:lstStyle/>
        <a:p>
          <a:endParaRPr lang="en-US"/>
        </a:p>
      </dgm:t>
    </dgm:pt>
    <dgm:pt modelId="{C44FCB8E-571E-4C06-AD95-30831F8901B9}">
      <dgm:prSet/>
      <dgm:spPr/>
      <dgm:t>
        <a:bodyPr/>
        <a:lstStyle/>
        <a:p>
          <a:r>
            <a:rPr lang="pt-BR"/>
            <a:t>O custo de vendas</a:t>
          </a:r>
          <a:endParaRPr lang="en-US"/>
        </a:p>
      </dgm:t>
    </dgm:pt>
    <dgm:pt modelId="{84939A5D-B716-44E8-B9C8-21957A834230}" type="parTrans" cxnId="{F3D265A5-04EE-494D-984F-8B1AA34026E1}">
      <dgm:prSet/>
      <dgm:spPr/>
      <dgm:t>
        <a:bodyPr/>
        <a:lstStyle/>
        <a:p>
          <a:endParaRPr lang="en-US"/>
        </a:p>
      </dgm:t>
    </dgm:pt>
    <dgm:pt modelId="{7380AA4B-A4C4-4F6F-82B4-9E19AFB43DF9}" type="sibTrans" cxnId="{F3D265A5-04EE-494D-984F-8B1AA34026E1}">
      <dgm:prSet/>
      <dgm:spPr/>
      <dgm:t>
        <a:bodyPr/>
        <a:lstStyle/>
        <a:p>
          <a:endParaRPr lang="en-US"/>
        </a:p>
      </dgm:t>
    </dgm:pt>
    <dgm:pt modelId="{8756FAD6-94A5-8E4C-9CFF-AA775311A5C1}" type="pres">
      <dgm:prSet presAssocID="{7A33A90C-4079-4B5B-A5AD-721D7FD40202}" presName="Name0" presStyleCnt="0">
        <dgm:presLayoutVars>
          <dgm:dir/>
          <dgm:animLvl val="lvl"/>
          <dgm:resizeHandles val="exact"/>
        </dgm:presLayoutVars>
      </dgm:prSet>
      <dgm:spPr/>
    </dgm:pt>
    <dgm:pt modelId="{3A381B3D-789F-0F4E-AE81-E9BE30F26734}" type="pres">
      <dgm:prSet presAssocID="{1EDA9118-AB9A-4832-8BDA-2765267ED573}" presName="boxAndChildren" presStyleCnt="0"/>
      <dgm:spPr/>
    </dgm:pt>
    <dgm:pt modelId="{496E1CE2-EBBB-4B41-9EDE-13459C221813}" type="pres">
      <dgm:prSet presAssocID="{1EDA9118-AB9A-4832-8BDA-2765267ED573}" presName="parentTextBox" presStyleLbl="node1" presStyleIdx="0" presStyleCnt="1"/>
      <dgm:spPr/>
    </dgm:pt>
    <dgm:pt modelId="{748C46BF-861D-EE46-B596-253F584CC0C7}" type="pres">
      <dgm:prSet presAssocID="{1EDA9118-AB9A-4832-8BDA-2765267ED573}" presName="entireBox" presStyleLbl="node1" presStyleIdx="0" presStyleCnt="1"/>
      <dgm:spPr/>
    </dgm:pt>
    <dgm:pt modelId="{25290437-C10E-AE4C-B455-12EA509C2499}" type="pres">
      <dgm:prSet presAssocID="{1EDA9118-AB9A-4832-8BDA-2765267ED573}" presName="descendantBox" presStyleCnt="0"/>
      <dgm:spPr/>
    </dgm:pt>
    <dgm:pt modelId="{B015D0AA-4D69-204C-A145-A1DE5612F5D3}" type="pres">
      <dgm:prSet presAssocID="{BCF6F771-86AA-4017-ACC4-5B49BB5FB157}" presName="childTextBox" presStyleLbl="fgAccFollowNode1" presStyleIdx="0" presStyleCnt="2">
        <dgm:presLayoutVars>
          <dgm:bulletEnabled val="1"/>
        </dgm:presLayoutVars>
      </dgm:prSet>
      <dgm:spPr/>
    </dgm:pt>
    <dgm:pt modelId="{15CAF26B-DB64-984C-B440-6B5CB2B05620}" type="pres">
      <dgm:prSet presAssocID="{22F35E33-A53A-4C0B-938A-3359C7529A6D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8462DE1B-CE35-1D43-A025-2784E6F0A28C}" type="presOf" srcId="{1EDA9118-AB9A-4832-8BDA-2765267ED573}" destId="{748C46BF-861D-EE46-B596-253F584CC0C7}" srcOrd="1" destOrd="0" presId="urn:microsoft.com/office/officeart/2005/8/layout/process4"/>
    <dgm:cxn modelId="{45781E31-F765-43FC-BF75-F89F94698521}" srcId="{22F35E33-A53A-4C0B-938A-3359C7529A6D}" destId="{8D84D58E-165E-4BA9-8C32-035E8ED94CD1}" srcOrd="1" destOrd="0" parTransId="{432CD090-25D8-4C84-A293-6B21DC183585}" sibTransId="{D1579CD3-A25E-4829-A662-63AF0F4F3276}"/>
    <dgm:cxn modelId="{A27D7731-CB91-684A-B873-4A88DAFBECD2}" type="presOf" srcId="{1EDA9118-AB9A-4832-8BDA-2765267ED573}" destId="{496E1CE2-EBBB-4B41-9EDE-13459C221813}" srcOrd="0" destOrd="0" presId="urn:microsoft.com/office/officeart/2005/8/layout/process4"/>
    <dgm:cxn modelId="{F4AAC23F-5652-4727-B80C-4C24EAE5779E}" srcId="{7A33A90C-4079-4B5B-A5AD-721D7FD40202}" destId="{1EDA9118-AB9A-4832-8BDA-2765267ED573}" srcOrd="0" destOrd="0" parTransId="{D8982738-235C-492A-922F-0A28B54587D1}" sibTransId="{3CDCAD19-806B-4FC4-A5F0-06D5C480612E}"/>
    <dgm:cxn modelId="{D6FC7547-C719-884F-89E2-867ECDEB07C1}" type="presOf" srcId="{030A3FDB-CFEC-47B4-8FC6-B742AF0297C4}" destId="{15CAF26B-DB64-984C-B440-6B5CB2B05620}" srcOrd="0" destOrd="3" presId="urn:microsoft.com/office/officeart/2005/8/layout/process4"/>
    <dgm:cxn modelId="{D17D4E56-2A3B-1E4B-9A64-6754730EF6A9}" type="presOf" srcId="{2584C412-9888-4457-8A19-D4B1E709AEA5}" destId="{15CAF26B-DB64-984C-B440-6B5CB2B05620}" srcOrd="0" destOrd="1" presId="urn:microsoft.com/office/officeart/2005/8/layout/process4"/>
    <dgm:cxn modelId="{130A8457-B002-A444-B28E-DB5143062896}" type="presOf" srcId="{8D84D58E-165E-4BA9-8C32-035E8ED94CD1}" destId="{15CAF26B-DB64-984C-B440-6B5CB2B05620}" srcOrd="0" destOrd="2" presId="urn:microsoft.com/office/officeart/2005/8/layout/process4"/>
    <dgm:cxn modelId="{B7088E5E-2AE9-4900-ADA0-15D4AF68362B}" srcId="{22F35E33-A53A-4C0B-938A-3359C7529A6D}" destId="{2584C412-9888-4457-8A19-D4B1E709AEA5}" srcOrd="0" destOrd="0" parTransId="{0F342DFD-3ACF-40BE-BC12-1B60A3F2668D}" sibTransId="{52136419-01CE-4AED-B581-A8CC8C4B0EAB}"/>
    <dgm:cxn modelId="{00743B62-E568-6B47-AEB4-DA39862874D7}" type="presOf" srcId="{7A33A90C-4079-4B5B-A5AD-721D7FD40202}" destId="{8756FAD6-94A5-8E4C-9CFF-AA775311A5C1}" srcOrd="0" destOrd="0" presId="urn:microsoft.com/office/officeart/2005/8/layout/process4"/>
    <dgm:cxn modelId="{B493F496-559B-BB4E-B3C4-E3D463E38586}" type="presOf" srcId="{BCF6F771-86AA-4017-ACC4-5B49BB5FB157}" destId="{B015D0AA-4D69-204C-A145-A1DE5612F5D3}" srcOrd="0" destOrd="0" presId="urn:microsoft.com/office/officeart/2005/8/layout/process4"/>
    <dgm:cxn modelId="{F3D265A5-04EE-494D-984F-8B1AA34026E1}" srcId="{22F35E33-A53A-4C0B-938A-3359C7529A6D}" destId="{C44FCB8E-571E-4C06-AD95-30831F8901B9}" srcOrd="3" destOrd="0" parTransId="{84939A5D-B716-44E8-B9C8-21957A834230}" sibTransId="{7380AA4B-A4C4-4F6F-82B4-9E19AFB43DF9}"/>
    <dgm:cxn modelId="{97ED77C0-324B-4C08-82C1-5CB1623E1FF5}" srcId="{1EDA9118-AB9A-4832-8BDA-2765267ED573}" destId="{22F35E33-A53A-4C0B-938A-3359C7529A6D}" srcOrd="1" destOrd="0" parTransId="{F00DB3A9-42BD-4469-A41B-229C2701CB43}" sibTransId="{3B33736E-2F06-48E9-AE9C-FDAF2B922125}"/>
    <dgm:cxn modelId="{1BDCA3D0-1CDB-B54E-8B44-CD3F8C94EDF2}" type="presOf" srcId="{C44FCB8E-571E-4C06-AD95-30831F8901B9}" destId="{15CAF26B-DB64-984C-B440-6B5CB2B05620}" srcOrd="0" destOrd="4" presId="urn:microsoft.com/office/officeart/2005/8/layout/process4"/>
    <dgm:cxn modelId="{B43631E0-9773-2D45-A755-9BDAD2556118}" type="presOf" srcId="{22F35E33-A53A-4C0B-938A-3359C7529A6D}" destId="{15CAF26B-DB64-984C-B440-6B5CB2B05620}" srcOrd="0" destOrd="0" presId="urn:microsoft.com/office/officeart/2005/8/layout/process4"/>
    <dgm:cxn modelId="{1E928AF5-FBA0-4FF0-9C75-13EEE69B4B1B}" srcId="{1EDA9118-AB9A-4832-8BDA-2765267ED573}" destId="{BCF6F771-86AA-4017-ACC4-5B49BB5FB157}" srcOrd="0" destOrd="0" parTransId="{ACD2DD08-AA62-47B8-9DA2-445C7BF9C154}" sibTransId="{0CDC3071-1AB3-4A5F-A086-C20FAEEEFBC1}"/>
    <dgm:cxn modelId="{6509F9FC-932B-43C4-AABE-8C4E057EA55D}" srcId="{22F35E33-A53A-4C0B-938A-3359C7529A6D}" destId="{030A3FDB-CFEC-47B4-8FC6-B742AF0297C4}" srcOrd="2" destOrd="0" parTransId="{526C8E84-7FC0-4888-8CBA-2CB92484690A}" sibTransId="{A51C3D92-9A46-4A01-8517-766FA2B9417A}"/>
    <dgm:cxn modelId="{C3AD1E09-85B4-404D-BFB3-583747CB41ED}" type="presParOf" srcId="{8756FAD6-94A5-8E4C-9CFF-AA775311A5C1}" destId="{3A381B3D-789F-0F4E-AE81-E9BE30F26734}" srcOrd="0" destOrd="0" presId="urn:microsoft.com/office/officeart/2005/8/layout/process4"/>
    <dgm:cxn modelId="{22ECEDD3-DCE0-D94F-96D7-6C44DD409B09}" type="presParOf" srcId="{3A381B3D-789F-0F4E-AE81-E9BE30F26734}" destId="{496E1CE2-EBBB-4B41-9EDE-13459C221813}" srcOrd="0" destOrd="0" presId="urn:microsoft.com/office/officeart/2005/8/layout/process4"/>
    <dgm:cxn modelId="{28FAF8BA-C64F-DB4C-8F85-A4262274B4D5}" type="presParOf" srcId="{3A381B3D-789F-0F4E-AE81-E9BE30F26734}" destId="{748C46BF-861D-EE46-B596-253F584CC0C7}" srcOrd="1" destOrd="0" presId="urn:microsoft.com/office/officeart/2005/8/layout/process4"/>
    <dgm:cxn modelId="{8729DD9D-502D-E04E-B8B5-B19E028D68E5}" type="presParOf" srcId="{3A381B3D-789F-0F4E-AE81-E9BE30F26734}" destId="{25290437-C10E-AE4C-B455-12EA509C2499}" srcOrd="2" destOrd="0" presId="urn:microsoft.com/office/officeart/2005/8/layout/process4"/>
    <dgm:cxn modelId="{78796A41-5ED1-1F4A-BBFD-6BAEFE1403AC}" type="presParOf" srcId="{25290437-C10E-AE4C-B455-12EA509C2499}" destId="{B015D0AA-4D69-204C-A145-A1DE5612F5D3}" srcOrd="0" destOrd="0" presId="urn:microsoft.com/office/officeart/2005/8/layout/process4"/>
    <dgm:cxn modelId="{61230ED9-1623-4F4C-8127-619B63F2A82D}" type="presParOf" srcId="{25290437-C10E-AE4C-B455-12EA509C2499}" destId="{15CAF26B-DB64-984C-B440-6B5CB2B0562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A02DE9-D589-4177-9C01-76B6DF34C8C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F62E993-05FB-4BA9-ACE3-1BAA3FD42083}">
      <dgm:prSet/>
      <dgm:spPr/>
      <dgm:t>
        <a:bodyPr/>
        <a:lstStyle/>
        <a:p>
          <a:r>
            <a:rPr lang="en-US"/>
            <a:t>Esquema Dimensional </a:t>
          </a:r>
        </a:p>
      </dgm:t>
    </dgm:pt>
    <dgm:pt modelId="{EEFBBDF0-E874-428A-8A66-10DFC9603B93}" type="parTrans" cxnId="{024580EA-93DD-4ECE-9B6E-80A1FC54A6D1}">
      <dgm:prSet/>
      <dgm:spPr/>
      <dgm:t>
        <a:bodyPr/>
        <a:lstStyle/>
        <a:p>
          <a:endParaRPr lang="en-US"/>
        </a:p>
      </dgm:t>
    </dgm:pt>
    <dgm:pt modelId="{B089DF12-641C-48B2-B598-A3917D95DFF1}" type="sibTrans" cxnId="{024580EA-93DD-4ECE-9B6E-80A1FC54A6D1}">
      <dgm:prSet/>
      <dgm:spPr/>
      <dgm:t>
        <a:bodyPr/>
        <a:lstStyle/>
        <a:p>
          <a:endParaRPr lang="en-US"/>
        </a:p>
      </dgm:t>
    </dgm:pt>
    <dgm:pt modelId="{A72FEDC4-F17C-409A-8415-5CDB9854434F}">
      <dgm:prSet/>
      <dgm:spPr/>
      <dgm:t>
        <a:bodyPr/>
        <a:lstStyle/>
        <a:p>
          <a:r>
            <a:rPr lang="pt-BR"/>
            <a:t>Ao contrário do MER, o modelo dimensional é muito assimétrico. </a:t>
          </a:r>
          <a:endParaRPr lang="en-US"/>
        </a:p>
      </dgm:t>
    </dgm:pt>
    <dgm:pt modelId="{8411919E-E3FB-49B6-BC7F-8A288BE1B961}" type="parTrans" cxnId="{95BD884A-0331-4353-9A10-EDBF5399360D}">
      <dgm:prSet/>
      <dgm:spPr/>
      <dgm:t>
        <a:bodyPr/>
        <a:lstStyle/>
        <a:p>
          <a:endParaRPr lang="en-US"/>
        </a:p>
      </dgm:t>
    </dgm:pt>
    <dgm:pt modelId="{F14BBC91-F886-4603-A436-9A455FB773C1}" type="sibTrans" cxnId="{95BD884A-0331-4353-9A10-EDBF5399360D}">
      <dgm:prSet/>
      <dgm:spPr/>
      <dgm:t>
        <a:bodyPr/>
        <a:lstStyle/>
        <a:p>
          <a:endParaRPr lang="en-US"/>
        </a:p>
      </dgm:t>
    </dgm:pt>
    <dgm:pt modelId="{60AE186E-81D3-4F65-B031-82D3093FEB12}">
      <dgm:prSet/>
      <dgm:spPr/>
      <dgm:t>
        <a:bodyPr/>
        <a:lstStyle/>
        <a:p>
          <a:r>
            <a:rPr lang="pt-BR" dirty="0"/>
            <a:t>Há um tabela dominante no centro do diagrama com múltiplas junções conectando-a as outras tabelas. </a:t>
          </a:r>
          <a:endParaRPr lang="en-US" dirty="0"/>
        </a:p>
      </dgm:t>
    </dgm:pt>
    <dgm:pt modelId="{610A5EA6-456B-4D4C-BE93-6132F6F25C3C}" type="parTrans" cxnId="{ED9104BA-5912-4192-B583-D66C5876ECC6}">
      <dgm:prSet/>
      <dgm:spPr/>
      <dgm:t>
        <a:bodyPr/>
        <a:lstStyle/>
        <a:p>
          <a:endParaRPr lang="en-US"/>
        </a:p>
      </dgm:t>
    </dgm:pt>
    <dgm:pt modelId="{CA61D428-20CC-46D5-9F37-64247425CA52}" type="sibTrans" cxnId="{ED9104BA-5912-4192-B583-D66C5876ECC6}">
      <dgm:prSet/>
      <dgm:spPr/>
      <dgm:t>
        <a:bodyPr/>
        <a:lstStyle/>
        <a:p>
          <a:endParaRPr lang="en-US"/>
        </a:p>
      </dgm:t>
    </dgm:pt>
    <dgm:pt modelId="{D49C0A49-0F92-458F-ACBE-2E29A6F94C75}">
      <dgm:prSet/>
      <dgm:spPr/>
      <dgm:t>
        <a:bodyPr/>
        <a:lstStyle/>
        <a:p>
          <a:r>
            <a:rPr lang="pt-BR" dirty="0"/>
            <a:t>Cada uma das tabelas secundárias possui apenas uma junção com a tabela central. </a:t>
          </a:r>
          <a:endParaRPr lang="en-US" dirty="0"/>
        </a:p>
      </dgm:t>
    </dgm:pt>
    <dgm:pt modelId="{CD8ECE98-5B0E-4FD7-AF1B-C4416EBCE4A0}" type="parTrans" cxnId="{50D7C3D9-1B28-4ABE-8B62-5C8A12A3B659}">
      <dgm:prSet/>
      <dgm:spPr/>
      <dgm:t>
        <a:bodyPr/>
        <a:lstStyle/>
        <a:p>
          <a:endParaRPr lang="en-US"/>
        </a:p>
      </dgm:t>
    </dgm:pt>
    <dgm:pt modelId="{70DCAD1F-DD2A-4864-B0CC-36D530D1728A}" type="sibTrans" cxnId="{50D7C3D9-1B28-4ABE-8B62-5C8A12A3B659}">
      <dgm:prSet/>
      <dgm:spPr/>
      <dgm:t>
        <a:bodyPr/>
        <a:lstStyle/>
        <a:p>
          <a:endParaRPr lang="en-US"/>
        </a:p>
      </dgm:t>
    </dgm:pt>
    <dgm:pt modelId="{9F72544A-BB9A-4184-93E0-3324791ECF55}">
      <dgm:prSet/>
      <dgm:spPr/>
      <dgm:t>
        <a:bodyPr/>
        <a:lstStyle/>
        <a:p>
          <a:r>
            <a:rPr lang="pt-BR"/>
            <a:t>Chamamos a tabela central de tabela de fatos e as outras tabelas de tabelas de dimensão.</a:t>
          </a:r>
          <a:r>
            <a:rPr lang="en-US"/>
            <a:t> </a:t>
          </a:r>
        </a:p>
      </dgm:t>
    </dgm:pt>
    <dgm:pt modelId="{7315FBD9-65E1-4670-B70C-556EBB25A395}" type="parTrans" cxnId="{98516A8A-4CC3-47DC-AE36-664910393019}">
      <dgm:prSet/>
      <dgm:spPr/>
      <dgm:t>
        <a:bodyPr/>
        <a:lstStyle/>
        <a:p>
          <a:endParaRPr lang="en-US"/>
        </a:p>
      </dgm:t>
    </dgm:pt>
    <dgm:pt modelId="{BF822FF5-9879-4369-85B4-757704709131}" type="sibTrans" cxnId="{98516A8A-4CC3-47DC-AE36-664910393019}">
      <dgm:prSet/>
      <dgm:spPr/>
      <dgm:t>
        <a:bodyPr/>
        <a:lstStyle/>
        <a:p>
          <a:endParaRPr lang="en-US"/>
        </a:p>
      </dgm:t>
    </dgm:pt>
    <dgm:pt modelId="{9E3953FA-1777-1643-AF40-551E89F919DF}" type="pres">
      <dgm:prSet presAssocID="{67A02DE9-D589-4177-9C01-76B6DF34C8C9}" presName="diagram" presStyleCnt="0">
        <dgm:presLayoutVars>
          <dgm:dir/>
          <dgm:resizeHandles val="exact"/>
        </dgm:presLayoutVars>
      </dgm:prSet>
      <dgm:spPr/>
    </dgm:pt>
    <dgm:pt modelId="{CE0F99DA-DD50-7B42-8D5F-79E440352B5E}" type="pres">
      <dgm:prSet presAssocID="{BF62E993-05FB-4BA9-ACE3-1BAA3FD42083}" presName="node" presStyleLbl="node1" presStyleIdx="0" presStyleCnt="1">
        <dgm:presLayoutVars>
          <dgm:bulletEnabled val="1"/>
        </dgm:presLayoutVars>
      </dgm:prSet>
      <dgm:spPr/>
    </dgm:pt>
  </dgm:ptLst>
  <dgm:cxnLst>
    <dgm:cxn modelId="{F694B234-B09E-844F-AFFA-8D0D004627AA}" type="presOf" srcId="{BF62E993-05FB-4BA9-ACE3-1BAA3FD42083}" destId="{CE0F99DA-DD50-7B42-8D5F-79E440352B5E}" srcOrd="0" destOrd="0" presId="urn:microsoft.com/office/officeart/2005/8/layout/default"/>
    <dgm:cxn modelId="{95BD884A-0331-4353-9A10-EDBF5399360D}" srcId="{BF62E993-05FB-4BA9-ACE3-1BAA3FD42083}" destId="{A72FEDC4-F17C-409A-8415-5CDB9854434F}" srcOrd="0" destOrd="0" parTransId="{8411919E-E3FB-49B6-BC7F-8A288BE1B961}" sibTransId="{F14BBC91-F886-4603-A436-9A455FB773C1}"/>
    <dgm:cxn modelId="{05901061-29A6-1642-9DEB-4BEA87159DE7}" type="presOf" srcId="{60AE186E-81D3-4F65-B031-82D3093FEB12}" destId="{CE0F99DA-DD50-7B42-8D5F-79E440352B5E}" srcOrd="0" destOrd="2" presId="urn:microsoft.com/office/officeart/2005/8/layout/default"/>
    <dgm:cxn modelId="{0D20F982-F92F-1F41-B82F-0C09C0786943}" type="presOf" srcId="{9F72544A-BB9A-4184-93E0-3324791ECF55}" destId="{CE0F99DA-DD50-7B42-8D5F-79E440352B5E}" srcOrd="0" destOrd="4" presId="urn:microsoft.com/office/officeart/2005/8/layout/default"/>
    <dgm:cxn modelId="{98516A8A-4CC3-47DC-AE36-664910393019}" srcId="{BF62E993-05FB-4BA9-ACE3-1BAA3FD42083}" destId="{9F72544A-BB9A-4184-93E0-3324791ECF55}" srcOrd="3" destOrd="0" parTransId="{7315FBD9-65E1-4670-B70C-556EBB25A395}" sibTransId="{BF822FF5-9879-4369-85B4-757704709131}"/>
    <dgm:cxn modelId="{71B01695-0603-BF42-B797-94482407F918}" type="presOf" srcId="{67A02DE9-D589-4177-9C01-76B6DF34C8C9}" destId="{9E3953FA-1777-1643-AF40-551E89F919DF}" srcOrd="0" destOrd="0" presId="urn:microsoft.com/office/officeart/2005/8/layout/default"/>
    <dgm:cxn modelId="{614185B1-3D41-214F-9209-721D2106C643}" type="presOf" srcId="{A72FEDC4-F17C-409A-8415-5CDB9854434F}" destId="{CE0F99DA-DD50-7B42-8D5F-79E440352B5E}" srcOrd="0" destOrd="1" presId="urn:microsoft.com/office/officeart/2005/8/layout/default"/>
    <dgm:cxn modelId="{ED9104BA-5912-4192-B583-D66C5876ECC6}" srcId="{BF62E993-05FB-4BA9-ACE3-1BAA3FD42083}" destId="{60AE186E-81D3-4F65-B031-82D3093FEB12}" srcOrd="1" destOrd="0" parTransId="{610A5EA6-456B-4D4C-BE93-6132F6F25C3C}" sibTransId="{CA61D428-20CC-46D5-9F37-64247425CA52}"/>
    <dgm:cxn modelId="{CD2AEBBE-4A0E-D04D-A34A-7ED4DBBB7C65}" type="presOf" srcId="{D49C0A49-0F92-458F-ACBE-2E29A6F94C75}" destId="{CE0F99DA-DD50-7B42-8D5F-79E440352B5E}" srcOrd="0" destOrd="3" presId="urn:microsoft.com/office/officeart/2005/8/layout/default"/>
    <dgm:cxn modelId="{50D7C3D9-1B28-4ABE-8B62-5C8A12A3B659}" srcId="{BF62E993-05FB-4BA9-ACE3-1BAA3FD42083}" destId="{D49C0A49-0F92-458F-ACBE-2E29A6F94C75}" srcOrd="2" destOrd="0" parTransId="{CD8ECE98-5B0E-4FD7-AF1B-C4416EBCE4A0}" sibTransId="{70DCAD1F-DD2A-4864-B0CC-36D530D1728A}"/>
    <dgm:cxn modelId="{024580EA-93DD-4ECE-9B6E-80A1FC54A6D1}" srcId="{67A02DE9-D589-4177-9C01-76B6DF34C8C9}" destId="{BF62E993-05FB-4BA9-ACE3-1BAA3FD42083}" srcOrd="0" destOrd="0" parTransId="{EEFBBDF0-E874-428A-8A66-10DFC9603B93}" sibTransId="{B089DF12-641C-48B2-B598-A3917D95DFF1}"/>
    <dgm:cxn modelId="{9B4A5331-14A1-6A41-AC2B-96D0D5D5F06E}" type="presParOf" srcId="{9E3953FA-1777-1643-AF40-551E89F919DF}" destId="{CE0F99DA-DD50-7B42-8D5F-79E440352B5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189D90-9B44-49CF-B9E9-FCC130102B6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60DC20-C01F-4824-AAFD-A6F8B1C5A90F}">
      <dgm:prSet/>
      <dgm:spPr/>
      <dgm:t>
        <a:bodyPr/>
        <a:lstStyle/>
        <a:p>
          <a:r>
            <a:rPr lang="en-US"/>
            <a:t>Tabelas dimensionais </a:t>
          </a:r>
        </a:p>
      </dgm:t>
    </dgm:pt>
    <dgm:pt modelId="{809EAEC6-28CE-425D-B0E9-D3C0B96ACC4E}" type="parTrans" cxnId="{F75314A4-4BF1-439B-A493-E54819B4789A}">
      <dgm:prSet/>
      <dgm:spPr/>
      <dgm:t>
        <a:bodyPr/>
        <a:lstStyle/>
        <a:p>
          <a:endParaRPr lang="en-US"/>
        </a:p>
      </dgm:t>
    </dgm:pt>
    <dgm:pt modelId="{978A0B27-9D87-4849-B2C3-7ADE05791B35}" type="sibTrans" cxnId="{F75314A4-4BF1-439B-A493-E54819B4789A}">
      <dgm:prSet/>
      <dgm:spPr/>
      <dgm:t>
        <a:bodyPr/>
        <a:lstStyle/>
        <a:p>
          <a:endParaRPr lang="en-US"/>
        </a:p>
      </dgm:t>
    </dgm:pt>
    <dgm:pt modelId="{F5609F36-1771-46A6-86B7-199CFEA1B674}">
      <dgm:prSet/>
      <dgm:spPr/>
      <dgm:t>
        <a:bodyPr/>
        <a:lstStyle/>
        <a:p>
          <a:r>
            <a:rPr lang="pt-BR" dirty="0"/>
            <a:t>Armazenam as descrições textuais das dimensões do negócio. </a:t>
          </a:r>
          <a:endParaRPr lang="en-US" dirty="0"/>
        </a:p>
      </dgm:t>
    </dgm:pt>
    <dgm:pt modelId="{504C2CCE-99D9-4087-89F9-5937711F403F}" type="parTrans" cxnId="{24F7A90D-A411-4319-AE8A-E4723237F8DE}">
      <dgm:prSet/>
      <dgm:spPr/>
      <dgm:t>
        <a:bodyPr/>
        <a:lstStyle/>
        <a:p>
          <a:endParaRPr lang="en-US"/>
        </a:p>
      </dgm:t>
    </dgm:pt>
    <dgm:pt modelId="{68768524-F425-442B-A129-63AE19AD2BD9}" type="sibTrans" cxnId="{24F7A90D-A411-4319-AE8A-E4723237F8DE}">
      <dgm:prSet/>
      <dgm:spPr/>
      <dgm:t>
        <a:bodyPr/>
        <a:lstStyle/>
        <a:p>
          <a:endParaRPr lang="en-US"/>
        </a:p>
      </dgm:t>
    </dgm:pt>
    <dgm:pt modelId="{CC1ED379-B03E-4030-920B-FBAF98AAEC38}">
      <dgm:prSet/>
      <dgm:spPr/>
      <dgm:t>
        <a:bodyPr/>
        <a:lstStyle/>
        <a:p>
          <a:r>
            <a:rPr lang="pt-BR" dirty="0"/>
            <a:t>Os melhores atributos são textuais, discretos e usados como fonte de restrições e cabeçalhos de linha no conjunto de resposta do usuário.</a:t>
          </a:r>
          <a:endParaRPr lang="en-US" dirty="0"/>
        </a:p>
      </dgm:t>
    </dgm:pt>
    <dgm:pt modelId="{FD1BAE6E-E424-495D-8D6A-BAD751400A27}" type="parTrans" cxnId="{2C038D36-B7A8-4CCD-8761-24BD0C1BD095}">
      <dgm:prSet/>
      <dgm:spPr/>
      <dgm:t>
        <a:bodyPr/>
        <a:lstStyle/>
        <a:p>
          <a:endParaRPr lang="en-US"/>
        </a:p>
      </dgm:t>
    </dgm:pt>
    <dgm:pt modelId="{6FFDDBA8-DAA8-4B44-A4CB-7B1D3D20BAE9}" type="sibTrans" cxnId="{2C038D36-B7A8-4CCD-8761-24BD0C1BD095}">
      <dgm:prSet/>
      <dgm:spPr/>
      <dgm:t>
        <a:bodyPr/>
        <a:lstStyle/>
        <a:p>
          <a:endParaRPr lang="en-US"/>
        </a:p>
      </dgm:t>
    </dgm:pt>
    <dgm:pt modelId="{4877919A-0E17-A144-8D1E-842292818264}">
      <dgm:prSet/>
      <dgm:spPr/>
      <dgm:t>
        <a:bodyPr/>
        <a:lstStyle/>
        <a:p>
          <a:r>
            <a:rPr lang="pt-BR" dirty="0"/>
            <a:t>Cada um dessas descrições ajuda a definir um componente da respectiva dimensão. </a:t>
          </a:r>
          <a:endParaRPr lang="en-US" dirty="0"/>
        </a:p>
      </dgm:t>
    </dgm:pt>
    <dgm:pt modelId="{05EE68C4-BF61-9C4B-9EB2-7E082A3377AC}" type="parTrans" cxnId="{613D5884-9681-0449-AE8D-A31E931E208B}">
      <dgm:prSet/>
      <dgm:spPr/>
      <dgm:t>
        <a:bodyPr/>
        <a:lstStyle/>
        <a:p>
          <a:endParaRPr lang="pt-BR"/>
        </a:p>
      </dgm:t>
    </dgm:pt>
    <dgm:pt modelId="{298ABE19-11F9-AF42-921F-6B55BD02997D}" type="sibTrans" cxnId="{613D5884-9681-0449-AE8D-A31E931E208B}">
      <dgm:prSet/>
      <dgm:spPr/>
      <dgm:t>
        <a:bodyPr/>
        <a:lstStyle/>
        <a:p>
          <a:endParaRPr lang="pt-BR"/>
        </a:p>
      </dgm:t>
    </dgm:pt>
    <dgm:pt modelId="{C6D837FA-6E5D-9443-812F-1A6FCBAB4F7B}">
      <dgm:prSet/>
      <dgm:spPr/>
      <dgm:t>
        <a:bodyPr/>
        <a:lstStyle/>
        <a:p>
          <a:r>
            <a:rPr lang="pt-BR" dirty="0"/>
            <a:t>Por exemplo, cada registro da dimensão produto representa um produto específico. </a:t>
          </a:r>
          <a:endParaRPr lang="en-US" dirty="0"/>
        </a:p>
      </dgm:t>
    </dgm:pt>
    <dgm:pt modelId="{59E374B8-6DD7-4442-898F-E0A4DEFA0308}" type="parTrans" cxnId="{3C23C94C-0198-5043-9477-BC7873A79D9A}">
      <dgm:prSet/>
      <dgm:spPr/>
      <dgm:t>
        <a:bodyPr/>
        <a:lstStyle/>
        <a:p>
          <a:endParaRPr lang="pt-BR"/>
        </a:p>
      </dgm:t>
    </dgm:pt>
    <dgm:pt modelId="{8E240DF2-EA94-D54F-A80A-5C9AC4603D56}" type="sibTrans" cxnId="{3C23C94C-0198-5043-9477-BC7873A79D9A}">
      <dgm:prSet/>
      <dgm:spPr/>
      <dgm:t>
        <a:bodyPr/>
        <a:lstStyle/>
        <a:p>
          <a:endParaRPr lang="pt-BR"/>
        </a:p>
      </dgm:t>
    </dgm:pt>
    <dgm:pt modelId="{9470C0D4-6775-3C42-9EFE-1B7435802FE8}">
      <dgm:prSet/>
      <dgm:spPr/>
      <dgm:t>
        <a:bodyPr/>
        <a:lstStyle/>
        <a:p>
          <a:r>
            <a:rPr lang="pt-BR" dirty="0"/>
            <a:t>Em um BD bem-estruturado, a tabela de dimensão possui muitos atributos</a:t>
          </a:r>
          <a:r>
            <a:rPr lang="en-US" dirty="0"/>
            <a:t> </a:t>
          </a:r>
        </a:p>
      </dgm:t>
    </dgm:pt>
    <dgm:pt modelId="{BCF6E985-E73F-6F4B-80A8-1937BB153105}" type="parTrans" cxnId="{97DB5A67-609E-7049-9711-C527C7F21F99}">
      <dgm:prSet/>
      <dgm:spPr/>
      <dgm:t>
        <a:bodyPr/>
        <a:lstStyle/>
        <a:p>
          <a:endParaRPr lang="pt-BR"/>
        </a:p>
      </dgm:t>
    </dgm:pt>
    <dgm:pt modelId="{EA80D358-E571-4544-B977-9586851AA1B1}" type="sibTrans" cxnId="{97DB5A67-609E-7049-9711-C527C7F21F99}">
      <dgm:prSet/>
      <dgm:spPr/>
      <dgm:t>
        <a:bodyPr/>
        <a:lstStyle/>
        <a:p>
          <a:endParaRPr lang="pt-BR"/>
        </a:p>
      </dgm:t>
    </dgm:pt>
    <dgm:pt modelId="{101C99BB-475B-F941-BE50-B3AFCD6AC945}" type="pres">
      <dgm:prSet presAssocID="{9F189D90-9B44-49CF-B9E9-FCC130102B64}" presName="linear" presStyleCnt="0">
        <dgm:presLayoutVars>
          <dgm:animLvl val="lvl"/>
          <dgm:resizeHandles val="exact"/>
        </dgm:presLayoutVars>
      </dgm:prSet>
      <dgm:spPr/>
    </dgm:pt>
    <dgm:pt modelId="{5D6409DE-B77F-3C47-B7AF-468E7EA66C5C}" type="pres">
      <dgm:prSet presAssocID="{1960DC20-C01F-4824-AAFD-A6F8B1C5A90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618EA7A-1A07-1247-B0DB-F665DBFA87BC}" type="pres">
      <dgm:prSet presAssocID="{1960DC20-C01F-4824-AAFD-A6F8B1C5A90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4F7A90D-A411-4319-AE8A-E4723237F8DE}" srcId="{1960DC20-C01F-4824-AAFD-A6F8B1C5A90F}" destId="{F5609F36-1771-46A6-86B7-199CFEA1B674}" srcOrd="0" destOrd="0" parTransId="{504C2CCE-99D9-4087-89F9-5937711F403F}" sibTransId="{68768524-F425-442B-A129-63AE19AD2BD9}"/>
    <dgm:cxn modelId="{1F7CDF20-A09F-9E44-A435-D35D6CB235C9}" type="presOf" srcId="{9470C0D4-6775-3C42-9EFE-1B7435802FE8}" destId="{F618EA7A-1A07-1247-B0DB-F665DBFA87BC}" srcOrd="0" destOrd="3" presId="urn:microsoft.com/office/officeart/2005/8/layout/vList2"/>
    <dgm:cxn modelId="{7BE7A72A-916D-6841-A209-0149093DD7F9}" type="presOf" srcId="{1960DC20-C01F-4824-AAFD-A6F8B1C5A90F}" destId="{5D6409DE-B77F-3C47-B7AF-468E7EA66C5C}" srcOrd="0" destOrd="0" presId="urn:microsoft.com/office/officeart/2005/8/layout/vList2"/>
    <dgm:cxn modelId="{2C038D36-B7A8-4CCD-8761-24BD0C1BD095}" srcId="{1960DC20-C01F-4824-AAFD-A6F8B1C5A90F}" destId="{CC1ED379-B03E-4030-920B-FBAF98AAEC38}" srcOrd="1" destOrd="0" parTransId="{FD1BAE6E-E424-495D-8D6A-BAD751400A27}" sibTransId="{6FFDDBA8-DAA8-4B44-A4CB-7B1D3D20BAE9}"/>
    <dgm:cxn modelId="{3C23C94C-0198-5043-9477-BC7873A79D9A}" srcId="{F5609F36-1771-46A6-86B7-199CFEA1B674}" destId="{C6D837FA-6E5D-9443-812F-1A6FCBAB4F7B}" srcOrd="1" destOrd="0" parTransId="{59E374B8-6DD7-4442-898F-E0A4DEFA0308}" sibTransId="{8E240DF2-EA94-D54F-A80A-5C9AC4603D56}"/>
    <dgm:cxn modelId="{97DB5A67-609E-7049-9711-C527C7F21F99}" srcId="{F5609F36-1771-46A6-86B7-199CFEA1B674}" destId="{9470C0D4-6775-3C42-9EFE-1B7435802FE8}" srcOrd="2" destOrd="0" parTransId="{BCF6E985-E73F-6F4B-80A8-1937BB153105}" sibTransId="{EA80D358-E571-4544-B977-9586851AA1B1}"/>
    <dgm:cxn modelId="{613D5884-9681-0449-AE8D-A31E931E208B}" srcId="{F5609F36-1771-46A6-86B7-199CFEA1B674}" destId="{4877919A-0E17-A144-8D1E-842292818264}" srcOrd="0" destOrd="0" parTransId="{05EE68C4-BF61-9C4B-9EB2-7E082A3377AC}" sibTransId="{298ABE19-11F9-AF42-921F-6B55BD02997D}"/>
    <dgm:cxn modelId="{C37F8394-CE69-3940-A19A-6A380D71B295}" type="presOf" srcId="{F5609F36-1771-46A6-86B7-199CFEA1B674}" destId="{F618EA7A-1A07-1247-B0DB-F665DBFA87BC}" srcOrd="0" destOrd="0" presId="urn:microsoft.com/office/officeart/2005/8/layout/vList2"/>
    <dgm:cxn modelId="{F75314A4-4BF1-439B-A493-E54819B4789A}" srcId="{9F189D90-9B44-49CF-B9E9-FCC130102B64}" destId="{1960DC20-C01F-4824-AAFD-A6F8B1C5A90F}" srcOrd="0" destOrd="0" parTransId="{809EAEC6-28CE-425D-B0E9-D3C0B96ACC4E}" sibTransId="{978A0B27-9D87-4849-B2C3-7ADE05791B35}"/>
    <dgm:cxn modelId="{05BFABBD-2B4A-2C4C-BF5A-09D6A6D54F95}" type="presOf" srcId="{4877919A-0E17-A144-8D1E-842292818264}" destId="{F618EA7A-1A07-1247-B0DB-F665DBFA87BC}" srcOrd="0" destOrd="1" presId="urn:microsoft.com/office/officeart/2005/8/layout/vList2"/>
    <dgm:cxn modelId="{5ED1A5DB-F61A-7E48-92E0-B56D39D99843}" type="presOf" srcId="{9F189D90-9B44-49CF-B9E9-FCC130102B64}" destId="{101C99BB-475B-F941-BE50-B3AFCD6AC945}" srcOrd="0" destOrd="0" presId="urn:microsoft.com/office/officeart/2005/8/layout/vList2"/>
    <dgm:cxn modelId="{CDBD5AF3-3EC5-004B-AAB2-545889301BAC}" type="presOf" srcId="{CC1ED379-B03E-4030-920B-FBAF98AAEC38}" destId="{F618EA7A-1A07-1247-B0DB-F665DBFA87BC}" srcOrd="0" destOrd="4" presId="urn:microsoft.com/office/officeart/2005/8/layout/vList2"/>
    <dgm:cxn modelId="{F53B90F9-059E-9F44-A983-535AACFE35B6}" type="presOf" srcId="{C6D837FA-6E5D-9443-812F-1A6FCBAB4F7B}" destId="{F618EA7A-1A07-1247-B0DB-F665DBFA87BC}" srcOrd="0" destOrd="2" presId="urn:microsoft.com/office/officeart/2005/8/layout/vList2"/>
    <dgm:cxn modelId="{FA607031-10DD-414F-93F0-3D25988555FA}" type="presParOf" srcId="{101C99BB-475B-F941-BE50-B3AFCD6AC945}" destId="{5D6409DE-B77F-3C47-B7AF-468E7EA66C5C}" srcOrd="0" destOrd="0" presId="urn:microsoft.com/office/officeart/2005/8/layout/vList2"/>
    <dgm:cxn modelId="{1516BE9D-B1BA-5549-8E4A-8FEA19B2772A}" type="presParOf" srcId="{101C99BB-475B-F941-BE50-B3AFCD6AC945}" destId="{F618EA7A-1A07-1247-B0DB-F665DBFA87B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C1BC80-B708-4C1E-8894-7E3E3923E0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C8714D73-EE80-47E5-ABCC-FB6EBAB9922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i="1"/>
            <a:t>Quebra de Paradigmas</a:t>
          </a:r>
          <a:endParaRPr lang="en-US"/>
        </a:p>
      </dgm:t>
    </dgm:pt>
    <dgm:pt modelId="{1A1BAA04-9B3E-463F-A995-1E7715FD19D2}" type="parTrans" cxnId="{D6C6E0B9-B872-478A-9316-7904933AA4B2}">
      <dgm:prSet/>
      <dgm:spPr/>
      <dgm:t>
        <a:bodyPr/>
        <a:lstStyle/>
        <a:p>
          <a:endParaRPr lang="en-US"/>
        </a:p>
      </dgm:t>
    </dgm:pt>
    <dgm:pt modelId="{42CBF4E4-7E0F-4459-9BA5-5ED0C07FA521}" type="sibTrans" cxnId="{D6C6E0B9-B872-478A-9316-7904933AA4B2}">
      <dgm:prSet/>
      <dgm:spPr/>
      <dgm:t>
        <a:bodyPr/>
        <a:lstStyle/>
        <a:p>
          <a:endParaRPr lang="en-US"/>
        </a:p>
      </dgm:t>
    </dgm:pt>
    <dgm:pt modelId="{0FBDA6DC-3919-4933-95C0-9F0EF8E18F8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Modelo Transacional x Modelo Dimensional</a:t>
          </a:r>
          <a:endParaRPr lang="en-US"/>
        </a:p>
      </dgm:t>
    </dgm:pt>
    <dgm:pt modelId="{692F846C-E411-4E11-8682-9789F51B5C43}" type="parTrans" cxnId="{63DDBC8C-FF13-49DD-B5B6-13BCCEC282B9}">
      <dgm:prSet/>
      <dgm:spPr/>
      <dgm:t>
        <a:bodyPr/>
        <a:lstStyle/>
        <a:p>
          <a:endParaRPr lang="en-US"/>
        </a:p>
      </dgm:t>
    </dgm:pt>
    <dgm:pt modelId="{8FC6297A-B46C-4C20-9302-54EC8DE55B4F}" type="sibTrans" cxnId="{63DDBC8C-FF13-49DD-B5B6-13BCCEC282B9}">
      <dgm:prSet/>
      <dgm:spPr/>
      <dgm:t>
        <a:bodyPr/>
        <a:lstStyle/>
        <a:p>
          <a:endParaRPr lang="en-US"/>
        </a:p>
      </dgm:t>
    </dgm:pt>
    <dgm:pt modelId="{35C1AD4F-78BE-47EE-B069-3A7667BA5566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 forma de entender os modelos é diferente.</a:t>
          </a:r>
          <a:endParaRPr lang="en-US"/>
        </a:p>
      </dgm:t>
    </dgm:pt>
    <dgm:pt modelId="{39B9E8A8-9C1D-4C11-B488-F22B089E1F0A}" type="parTrans" cxnId="{12E850EE-7D0E-421E-AD25-FA8ACA36E7D9}">
      <dgm:prSet/>
      <dgm:spPr/>
      <dgm:t>
        <a:bodyPr/>
        <a:lstStyle/>
        <a:p>
          <a:endParaRPr lang="en-US"/>
        </a:p>
      </dgm:t>
    </dgm:pt>
    <dgm:pt modelId="{BBA193EC-1BD4-42DE-B313-561556A9F8E5}" type="sibTrans" cxnId="{12E850EE-7D0E-421E-AD25-FA8ACA36E7D9}">
      <dgm:prSet/>
      <dgm:spPr/>
      <dgm:t>
        <a:bodyPr/>
        <a:lstStyle/>
        <a:p>
          <a:endParaRPr lang="en-US"/>
        </a:p>
      </dgm:t>
    </dgm:pt>
    <dgm:pt modelId="{10E629F2-9D97-4B59-9FB3-240ECDB0718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Pense Gerencialmente</a:t>
          </a:r>
          <a:endParaRPr lang="en-US"/>
        </a:p>
      </dgm:t>
    </dgm:pt>
    <dgm:pt modelId="{A3E21BC2-AC03-42DA-AB17-7A5B4548583C}" type="parTrans" cxnId="{D88EDFB9-A658-4757-A642-22FFF7C3F3CA}">
      <dgm:prSet/>
      <dgm:spPr/>
      <dgm:t>
        <a:bodyPr/>
        <a:lstStyle/>
        <a:p>
          <a:endParaRPr lang="en-US"/>
        </a:p>
      </dgm:t>
    </dgm:pt>
    <dgm:pt modelId="{715299D0-A138-4C2F-919F-FEE4CE997D03}" type="sibTrans" cxnId="{D88EDFB9-A658-4757-A642-22FFF7C3F3CA}">
      <dgm:prSet/>
      <dgm:spPr/>
      <dgm:t>
        <a:bodyPr/>
        <a:lstStyle/>
        <a:p>
          <a:endParaRPr lang="en-US"/>
        </a:p>
      </dgm:t>
    </dgm:pt>
    <dgm:pt modelId="{7DAA31C5-6F9D-4B99-AFD7-A658CD043DE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Modele Gestão de Negócios</a:t>
          </a:r>
          <a:endParaRPr lang="en-US"/>
        </a:p>
      </dgm:t>
    </dgm:pt>
    <dgm:pt modelId="{28035983-FBC6-43C2-9FE3-E16533031109}" type="parTrans" cxnId="{23564D7A-7C5B-4B35-AF1F-58DB8EBF6060}">
      <dgm:prSet/>
      <dgm:spPr/>
      <dgm:t>
        <a:bodyPr/>
        <a:lstStyle/>
        <a:p>
          <a:endParaRPr lang="en-US"/>
        </a:p>
      </dgm:t>
    </dgm:pt>
    <dgm:pt modelId="{F7AB5BCB-A522-4D91-B409-C9E310936EEE}" type="sibTrans" cxnId="{23564D7A-7C5B-4B35-AF1F-58DB8EBF6060}">
      <dgm:prSet/>
      <dgm:spPr/>
      <dgm:t>
        <a:bodyPr/>
        <a:lstStyle/>
        <a:p>
          <a:endParaRPr lang="en-US"/>
        </a:p>
      </dgm:t>
    </dgm:pt>
    <dgm:pt modelId="{86075774-2298-42DE-9857-BC1828050858}" type="pres">
      <dgm:prSet presAssocID="{E2C1BC80-B708-4C1E-8894-7E3E3923E09D}" presName="root" presStyleCnt="0">
        <dgm:presLayoutVars>
          <dgm:dir/>
          <dgm:resizeHandles val="exact"/>
        </dgm:presLayoutVars>
      </dgm:prSet>
      <dgm:spPr/>
    </dgm:pt>
    <dgm:pt modelId="{0D543B9B-C390-4F15-BC35-A0339575B915}" type="pres">
      <dgm:prSet presAssocID="{C8714D73-EE80-47E5-ABCC-FB6EBAB9922B}" presName="compNode" presStyleCnt="0"/>
      <dgm:spPr/>
    </dgm:pt>
    <dgm:pt modelId="{8CBA15AA-B958-484C-90BD-4E052A564D47}" type="pres">
      <dgm:prSet presAssocID="{C8714D73-EE80-47E5-ABCC-FB6EBAB9922B}" presName="bgRect" presStyleLbl="bgShp" presStyleIdx="0" presStyleCnt="2"/>
      <dgm:spPr/>
    </dgm:pt>
    <dgm:pt modelId="{A9E0774D-4DAC-4B7B-9913-3F1C8F6413D3}" type="pres">
      <dgm:prSet presAssocID="{C8714D73-EE80-47E5-ABCC-FB6EBAB9922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fé"/>
        </a:ext>
      </dgm:extLst>
    </dgm:pt>
    <dgm:pt modelId="{1573E3E2-2862-4F58-8958-A06987AABF5E}" type="pres">
      <dgm:prSet presAssocID="{C8714D73-EE80-47E5-ABCC-FB6EBAB9922B}" presName="spaceRect" presStyleCnt="0"/>
      <dgm:spPr/>
    </dgm:pt>
    <dgm:pt modelId="{CA65866D-3CC6-4B6A-8901-2E169A45D815}" type="pres">
      <dgm:prSet presAssocID="{C8714D73-EE80-47E5-ABCC-FB6EBAB9922B}" presName="parTx" presStyleLbl="revTx" presStyleIdx="0" presStyleCnt="3">
        <dgm:presLayoutVars>
          <dgm:chMax val="0"/>
          <dgm:chPref val="0"/>
        </dgm:presLayoutVars>
      </dgm:prSet>
      <dgm:spPr/>
    </dgm:pt>
    <dgm:pt modelId="{73EA2350-9786-49C0-809E-6C1EE87B80F1}" type="pres">
      <dgm:prSet presAssocID="{42CBF4E4-7E0F-4459-9BA5-5ED0C07FA521}" presName="sibTrans" presStyleCnt="0"/>
      <dgm:spPr/>
    </dgm:pt>
    <dgm:pt modelId="{9FBD4235-6829-4A22-86CB-CCF672F229F7}" type="pres">
      <dgm:prSet presAssocID="{0FBDA6DC-3919-4933-95C0-9F0EF8E18F80}" presName="compNode" presStyleCnt="0"/>
      <dgm:spPr/>
    </dgm:pt>
    <dgm:pt modelId="{F1C3162E-8BF0-4F3A-8D27-1F796A710C77}" type="pres">
      <dgm:prSet presAssocID="{0FBDA6DC-3919-4933-95C0-9F0EF8E18F80}" presName="bgRect" presStyleLbl="bgShp" presStyleIdx="1" presStyleCnt="2"/>
      <dgm:spPr/>
    </dgm:pt>
    <dgm:pt modelId="{C1312A41-FD71-4B84-9D75-D928186D8900}" type="pres">
      <dgm:prSet presAssocID="{0FBDA6DC-3919-4933-95C0-9F0EF8E18F8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AAAB8EF6-7535-4066-98CC-CB86C4DA8ED6}" type="pres">
      <dgm:prSet presAssocID="{0FBDA6DC-3919-4933-95C0-9F0EF8E18F80}" presName="spaceRect" presStyleCnt="0"/>
      <dgm:spPr/>
    </dgm:pt>
    <dgm:pt modelId="{DC4CBEBC-F802-48B5-B448-C515DFE80A7B}" type="pres">
      <dgm:prSet presAssocID="{0FBDA6DC-3919-4933-95C0-9F0EF8E18F80}" presName="parTx" presStyleLbl="revTx" presStyleIdx="1" presStyleCnt="3">
        <dgm:presLayoutVars>
          <dgm:chMax val="0"/>
          <dgm:chPref val="0"/>
        </dgm:presLayoutVars>
      </dgm:prSet>
      <dgm:spPr/>
    </dgm:pt>
    <dgm:pt modelId="{EF7D184F-61BC-4071-850A-5AE16124E45D}" type="pres">
      <dgm:prSet presAssocID="{0FBDA6DC-3919-4933-95C0-9F0EF8E18F80}" presName="desTx" presStyleLbl="revTx" presStyleIdx="2" presStyleCnt="3">
        <dgm:presLayoutVars/>
      </dgm:prSet>
      <dgm:spPr/>
    </dgm:pt>
  </dgm:ptLst>
  <dgm:cxnLst>
    <dgm:cxn modelId="{AF859941-0CA8-A04B-9620-7C7216FD721D}" type="presOf" srcId="{7DAA31C5-6F9D-4B99-AFD7-A658CD043DE3}" destId="{EF7D184F-61BC-4071-850A-5AE16124E45D}" srcOrd="0" destOrd="2" presId="urn:microsoft.com/office/officeart/2018/2/layout/IconVerticalSolidList"/>
    <dgm:cxn modelId="{4DB8824F-B571-C34B-BE07-5F32286B5842}" type="presOf" srcId="{0FBDA6DC-3919-4933-95C0-9F0EF8E18F80}" destId="{DC4CBEBC-F802-48B5-B448-C515DFE80A7B}" srcOrd="0" destOrd="0" presId="urn:microsoft.com/office/officeart/2018/2/layout/IconVerticalSolidList"/>
    <dgm:cxn modelId="{855DBA63-F2F7-B54D-9771-257D97AE30EC}" type="presOf" srcId="{C8714D73-EE80-47E5-ABCC-FB6EBAB9922B}" destId="{CA65866D-3CC6-4B6A-8901-2E169A45D815}" srcOrd="0" destOrd="0" presId="urn:microsoft.com/office/officeart/2018/2/layout/IconVerticalSolidList"/>
    <dgm:cxn modelId="{23564D7A-7C5B-4B35-AF1F-58DB8EBF6060}" srcId="{0FBDA6DC-3919-4933-95C0-9F0EF8E18F80}" destId="{7DAA31C5-6F9D-4B99-AFD7-A658CD043DE3}" srcOrd="2" destOrd="0" parTransId="{28035983-FBC6-43C2-9FE3-E16533031109}" sibTransId="{F7AB5BCB-A522-4D91-B409-C9E310936EEE}"/>
    <dgm:cxn modelId="{63DDBC8C-FF13-49DD-B5B6-13BCCEC282B9}" srcId="{E2C1BC80-B708-4C1E-8894-7E3E3923E09D}" destId="{0FBDA6DC-3919-4933-95C0-9F0EF8E18F80}" srcOrd="1" destOrd="0" parTransId="{692F846C-E411-4E11-8682-9789F51B5C43}" sibTransId="{8FC6297A-B46C-4C20-9302-54EC8DE55B4F}"/>
    <dgm:cxn modelId="{490B388F-61CF-9444-8D7E-B72B367CA1B3}" type="presOf" srcId="{35C1AD4F-78BE-47EE-B069-3A7667BA5566}" destId="{EF7D184F-61BC-4071-850A-5AE16124E45D}" srcOrd="0" destOrd="0" presId="urn:microsoft.com/office/officeart/2018/2/layout/IconVerticalSolidList"/>
    <dgm:cxn modelId="{D88EDFB9-A658-4757-A642-22FFF7C3F3CA}" srcId="{0FBDA6DC-3919-4933-95C0-9F0EF8E18F80}" destId="{10E629F2-9D97-4B59-9FB3-240ECDB07180}" srcOrd="1" destOrd="0" parTransId="{A3E21BC2-AC03-42DA-AB17-7A5B4548583C}" sibTransId="{715299D0-A138-4C2F-919F-FEE4CE997D03}"/>
    <dgm:cxn modelId="{D6C6E0B9-B872-478A-9316-7904933AA4B2}" srcId="{E2C1BC80-B708-4C1E-8894-7E3E3923E09D}" destId="{C8714D73-EE80-47E5-ABCC-FB6EBAB9922B}" srcOrd="0" destOrd="0" parTransId="{1A1BAA04-9B3E-463F-A995-1E7715FD19D2}" sibTransId="{42CBF4E4-7E0F-4459-9BA5-5ED0C07FA521}"/>
    <dgm:cxn modelId="{F0A504E8-2E8D-0840-A266-2353284701FD}" type="presOf" srcId="{E2C1BC80-B708-4C1E-8894-7E3E3923E09D}" destId="{86075774-2298-42DE-9857-BC1828050858}" srcOrd="0" destOrd="0" presId="urn:microsoft.com/office/officeart/2018/2/layout/IconVerticalSolidList"/>
    <dgm:cxn modelId="{AEA7C6E9-FD44-BD43-9A7C-0B3E14C82929}" type="presOf" srcId="{10E629F2-9D97-4B59-9FB3-240ECDB07180}" destId="{EF7D184F-61BC-4071-850A-5AE16124E45D}" srcOrd="0" destOrd="1" presId="urn:microsoft.com/office/officeart/2018/2/layout/IconVerticalSolidList"/>
    <dgm:cxn modelId="{12E850EE-7D0E-421E-AD25-FA8ACA36E7D9}" srcId="{0FBDA6DC-3919-4933-95C0-9F0EF8E18F80}" destId="{35C1AD4F-78BE-47EE-B069-3A7667BA5566}" srcOrd="0" destOrd="0" parTransId="{39B9E8A8-9C1D-4C11-B488-F22B089E1F0A}" sibTransId="{BBA193EC-1BD4-42DE-B313-561556A9F8E5}"/>
    <dgm:cxn modelId="{7E5E737C-4BD5-4F45-931B-D2F769C131A4}" type="presParOf" srcId="{86075774-2298-42DE-9857-BC1828050858}" destId="{0D543B9B-C390-4F15-BC35-A0339575B915}" srcOrd="0" destOrd="0" presId="urn:microsoft.com/office/officeart/2018/2/layout/IconVerticalSolidList"/>
    <dgm:cxn modelId="{BD9D4CA2-C93F-4B49-9080-241E1153FBC6}" type="presParOf" srcId="{0D543B9B-C390-4F15-BC35-A0339575B915}" destId="{8CBA15AA-B958-484C-90BD-4E052A564D47}" srcOrd="0" destOrd="0" presId="urn:microsoft.com/office/officeart/2018/2/layout/IconVerticalSolidList"/>
    <dgm:cxn modelId="{26BC3B37-A9E5-5C45-A429-06EE809BBAB9}" type="presParOf" srcId="{0D543B9B-C390-4F15-BC35-A0339575B915}" destId="{A9E0774D-4DAC-4B7B-9913-3F1C8F6413D3}" srcOrd="1" destOrd="0" presId="urn:microsoft.com/office/officeart/2018/2/layout/IconVerticalSolidList"/>
    <dgm:cxn modelId="{F3D1FBAC-3494-304F-BA02-D7AE53866C29}" type="presParOf" srcId="{0D543B9B-C390-4F15-BC35-A0339575B915}" destId="{1573E3E2-2862-4F58-8958-A06987AABF5E}" srcOrd="2" destOrd="0" presId="urn:microsoft.com/office/officeart/2018/2/layout/IconVerticalSolidList"/>
    <dgm:cxn modelId="{FD9D6843-3B22-5D4F-BF9E-A70C479238B1}" type="presParOf" srcId="{0D543B9B-C390-4F15-BC35-A0339575B915}" destId="{CA65866D-3CC6-4B6A-8901-2E169A45D815}" srcOrd="3" destOrd="0" presId="urn:microsoft.com/office/officeart/2018/2/layout/IconVerticalSolidList"/>
    <dgm:cxn modelId="{A5DD673C-EEBE-EB4D-9000-CAEF8D977FF9}" type="presParOf" srcId="{86075774-2298-42DE-9857-BC1828050858}" destId="{73EA2350-9786-49C0-809E-6C1EE87B80F1}" srcOrd="1" destOrd="0" presId="urn:microsoft.com/office/officeart/2018/2/layout/IconVerticalSolidList"/>
    <dgm:cxn modelId="{24FEFD5C-9976-5540-947C-7867D924162E}" type="presParOf" srcId="{86075774-2298-42DE-9857-BC1828050858}" destId="{9FBD4235-6829-4A22-86CB-CCF672F229F7}" srcOrd="2" destOrd="0" presId="urn:microsoft.com/office/officeart/2018/2/layout/IconVerticalSolidList"/>
    <dgm:cxn modelId="{25C9395A-F5F8-E34D-BF5E-01E6531EB7B7}" type="presParOf" srcId="{9FBD4235-6829-4A22-86CB-CCF672F229F7}" destId="{F1C3162E-8BF0-4F3A-8D27-1F796A710C77}" srcOrd="0" destOrd="0" presId="urn:microsoft.com/office/officeart/2018/2/layout/IconVerticalSolidList"/>
    <dgm:cxn modelId="{F13FD21F-4E50-8246-A620-57C89C28F9CC}" type="presParOf" srcId="{9FBD4235-6829-4A22-86CB-CCF672F229F7}" destId="{C1312A41-FD71-4B84-9D75-D928186D8900}" srcOrd="1" destOrd="0" presId="urn:microsoft.com/office/officeart/2018/2/layout/IconVerticalSolidList"/>
    <dgm:cxn modelId="{CA42D1B7-1260-E047-AB09-2EC0CB77CB30}" type="presParOf" srcId="{9FBD4235-6829-4A22-86CB-CCF672F229F7}" destId="{AAAB8EF6-7535-4066-98CC-CB86C4DA8ED6}" srcOrd="2" destOrd="0" presId="urn:microsoft.com/office/officeart/2018/2/layout/IconVerticalSolidList"/>
    <dgm:cxn modelId="{6C8E924B-3A0F-1E44-A9EC-98EF9F38B57D}" type="presParOf" srcId="{9FBD4235-6829-4A22-86CB-CCF672F229F7}" destId="{DC4CBEBC-F802-48B5-B448-C515DFE80A7B}" srcOrd="3" destOrd="0" presId="urn:microsoft.com/office/officeart/2018/2/layout/IconVerticalSolidList"/>
    <dgm:cxn modelId="{CFBDB8C6-5593-EF4C-B4D6-8D98B778C0BC}" type="presParOf" srcId="{9FBD4235-6829-4A22-86CB-CCF672F229F7}" destId="{EF7D184F-61BC-4071-850A-5AE16124E45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9B160B-E54E-4EB8-A24C-B4ACE402FB7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F74E203-284F-426C-9FC4-BB18C3F7FDD2}">
      <dgm:prSet/>
      <dgm:spPr/>
      <dgm:t>
        <a:bodyPr/>
        <a:lstStyle/>
        <a:p>
          <a:r>
            <a:rPr lang="en-US"/>
            <a:t>O modelo Multidimensional </a:t>
          </a:r>
          <a:r>
            <a:rPr lang="en-US" u="sng"/>
            <a:t>não é</a:t>
          </a:r>
          <a:r>
            <a:rPr lang="en-US"/>
            <a:t> um novo arranjo do modelo Transacional</a:t>
          </a:r>
        </a:p>
      </dgm:t>
    </dgm:pt>
    <dgm:pt modelId="{000448E8-B195-4D84-939F-B686A3CF8330}" type="parTrans" cxnId="{765870FE-C680-4790-8788-DC1A72E1F13B}">
      <dgm:prSet/>
      <dgm:spPr/>
      <dgm:t>
        <a:bodyPr/>
        <a:lstStyle/>
        <a:p>
          <a:endParaRPr lang="en-US"/>
        </a:p>
      </dgm:t>
    </dgm:pt>
    <dgm:pt modelId="{4C117471-C7CB-4BF5-9FC0-947601D36A46}" type="sibTrans" cxnId="{765870FE-C680-4790-8788-DC1A72E1F13B}">
      <dgm:prSet/>
      <dgm:spPr/>
      <dgm:t>
        <a:bodyPr/>
        <a:lstStyle/>
        <a:p>
          <a:endParaRPr lang="en-US"/>
        </a:p>
      </dgm:t>
    </dgm:pt>
    <dgm:pt modelId="{54F377AD-3CED-4BA0-B908-D3C2381FBC2B}">
      <dgm:prSet/>
      <dgm:spPr/>
      <dgm:t>
        <a:bodyPr/>
        <a:lstStyle/>
        <a:p>
          <a:r>
            <a:rPr lang="en-US"/>
            <a:t>O modelo Dimensional tem uma conceituação e existência própria</a:t>
          </a:r>
        </a:p>
      </dgm:t>
    </dgm:pt>
    <dgm:pt modelId="{977A72A9-F4CA-4966-9970-1945D5077367}" type="parTrans" cxnId="{365FB746-17BF-4F00-A71B-AEA64946372B}">
      <dgm:prSet/>
      <dgm:spPr/>
      <dgm:t>
        <a:bodyPr/>
        <a:lstStyle/>
        <a:p>
          <a:endParaRPr lang="en-US"/>
        </a:p>
      </dgm:t>
    </dgm:pt>
    <dgm:pt modelId="{37FAF8CA-1934-4920-94FD-A45B40CC3D34}" type="sibTrans" cxnId="{365FB746-17BF-4F00-A71B-AEA64946372B}">
      <dgm:prSet/>
      <dgm:spPr/>
      <dgm:t>
        <a:bodyPr/>
        <a:lstStyle/>
        <a:p>
          <a:endParaRPr lang="en-US"/>
        </a:p>
      </dgm:t>
    </dgm:pt>
    <dgm:pt modelId="{6F40C27E-413D-4FE7-9606-6EB3DE55DDDE}">
      <dgm:prSet/>
      <dgm:spPr/>
      <dgm:t>
        <a:bodyPr/>
        <a:lstStyle/>
        <a:p>
          <a:r>
            <a:rPr lang="en-US"/>
            <a:t>Transacional    =	 Análise de Controle </a:t>
          </a:r>
        </a:p>
      </dgm:t>
    </dgm:pt>
    <dgm:pt modelId="{DF05629D-AEBA-40F3-9DBF-D3BF2FE6389C}" type="parTrans" cxnId="{C59DB86B-40E5-4DA8-A020-59771647157B}">
      <dgm:prSet/>
      <dgm:spPr/>
      <dgm:t>
        <a:bodyPr/>
        <a:lstStyle/>
        <a:p>
          <a:endParaRPr lang="en-US"/>
        </a:p>
      </dgm:t>
    </dgm:pt>
    <dgm:pt modelId="{9E626515-5FF7-4944-8197-6BD3CF8FCE79}" type="sibTrans" cxnId="{C59DB86B-40E5-4DA8-A020-59771647157B}">
      <dgm:prSet/>
      <dgm:spPr/>
      <dgm:t>
        <a:bodyPr/>
        <a:lstStyle/>
        <a:p>
          <a:endParaRPr lang="en-US"/>
        </a:p>
      </dgm:t>
    </dgm:pt>
    <dgm:pt modelId="{17EC55F9-6BE8-458E-9D1E-2F4E9EC017AE}">
      <dgm:prSet/>
      <dgm:spPr/>
      <dgm:t>
        <a:bodyPr/>
        <a:lstStyle/>
        <a:p>
          <a:r>
            <a:rPr lang="en-US"/>
            <a:t>Multidimensional = Análise Estratégica</a:t>
          </a:r>
        </a:p>
      </dgm:t>
    </dgm:pt>
    <dgm:pt modelId="{B8CA4E92-ADA7-47BF-BCD7-27279B2B5090}" type="parTrans" cxnId="{3441CC92-8652-4804-A63F-19A7A24A6E0F}">
      <dgm:prSet/>
      <dgm:spPr/>
      <dgm:t>
        <a:bodyPr/>
        <a:lstStyle/>
        <a:p>
          <a:endParaRPr lang="en-US"/>
        </a:p>
      </dgm:t>
    </dgm:pt>
    <dgm:pt modelId="{266C4D63-5266-476A-A96A-434A14710120}" type="sibTrans" cxnId="{3441CC92-8652-4804-A63F-19A7A24A6E0F}">
      <dgm:prSet/>
      <dgm:spPr/>
      <dgm:t>
        <a:bodyPr/>
        <a:lstStyle/>
        <a:p>
          <a:endParaRPr lang="en-US"/>
        </a:p>
      </dgm:t>
    </dgm:pt>
    <dgm:pt modelId="{58C63A89-5DF4-194D-BCE4-B40DCA381029}" type="pres">
      <dgm:prSet presAssocID="{EC9B160B-E54E-4EB8-A24C-B4ACE402FB70}" presName="Name0" presStyleCnt="0">
        <dgm:presLayoutVars>
          <dgm:dir/>
          <dgm:animLvl val="lvl"/>
          <dgm:resizeHandles val="exact"/>
        </dgm:presLayoutVars>
      </dgm:prSet>
      <dgm:spPr/>
    </dgm:pt>
    <dgm:pt modelId="{38400BA7-9CA0-EE4E-AB03-F35DC7B215CE}" type="pres">
      <dgm:prSet presAssocID="{54F377AD-3CED-4BA0-B908-D3C2381FBC2B}" presName="boxAndChildren" presStyleCnt="0"/>
      <dgm:spPr/>
    </dgm:pt>
    <dgm:pt modelId="{25C1C586-3750-4E47-930D-C33A2EC4EB10}" type="pres">
      <dgm:prSet presAssocID="{54F377AD-3CED-4BA0-B908-D3C2381FBC2B}" presName="parentTextBox" presStyleLbl="node1" presStyleIdx="0" presStyleCnt="2"/>
      <dgm:spPr/>
    </dgm:pt>
    <dgm:pt modelId="{DE8DD57C-5049-3646-83B3-C87F2D2B0AA6}" type="pres">
      <dgm:prSet presAssocID="{54F377AD-3CED-4BA0-B908-D3C2381FBC2B}" presName="entireBox" presStyleLbl="node1" presStyleIdx="0" presStyleCnt="2"/>
      <dgm:spPr/>
    </dgm:pt>
    <dgm:pt modelId="{9DACAE57-581A-BC4D-9E0D-2BE43AE27750}" type="pres">
      <dgm:prSet presAssocID="{54F377AD-3CED-4BA0-B908-D3C2381FBC2B}" presName="descendantBox" presStyleCnt="0"/>
      <dgm:spPr/>
    </dgm:pt>
    <dgm:pt modelId="{457F737E-6AC6-1E43-BC9E-4768FED714E8}" type="pres">
      <dgm:prSet presAssocID="{6F40C27E-413D-4FE7-9606-6EB3DE55DDDE}" presName="childTextBox" presStyleLbl="fgAccFollowNode1" presStyleIdx="0" presStyleCnt="2">
        <dgm:presLayoutVars>
          <dgm:bulletEnabled val="1"/>
        </dgm:presLayoutVars>
      </dgm:prSet>
      <dgm:spPr/>
    </dgm:pt>
    <dgm:pt modelId="{B0635DF2-8763-8D49-93F8-53842BB5B725}" type="pres">
      <dgm:prSet presAssocID="{17EC55F9-6BE8-458E-9D1E-2F4E9EC017AE}" presName="childTextBox" presStyleLbl="fgAccFollowNode1" presStyleIdx="1" presStyleCnt="2">
        <dgm:presLayoutVars>
          <dgm:bulletEnabled val="1"/>
        </dgm:presLayoutVars>
      </dgm:prSet>
      <dgm:spPr/>
    </dgm:pt>
    <dgm:pt modelId="{9EE97024-4134-374D-A5DF-1B05F2A0A7AC}" type="pres">
      <dgm:prSet presAssocID="{4C117471-C7CB-4BF5-9FC0-947601D36A46}" presName="sp" presStyleCnt="0"/>
      <dgm:spPr/>
    </dgm:pt>
    <dgm:pt modelId="{3444DE82-063A-C641-9590-EFA44C41EC4D}" type="pres">
      <dgm:prSet presAssocID="{6F74E203-284F-426C-9FC4-BB18C3F7FDD2}" presName="arrowAndChildren" presStyleCnt="0"/>
      <dgm:spPr/>
    </dgm:pt>
    <dgm:pt modelId="{911319E4-B3D4-794D-BC55-26374FD5C1AF}" type="pres">
      <dgm:prSet presAssocID="{6F74E203-284F-426C-9FC4-BB18C3F7FDD2}" presName="parentTextArrow" presStyleLbl="node1" presStyleIdx="1" presStyleCnt="2"/>
      <dgm:spPr/>
    </dgm:pt>
  </dgm:ptLst>
  <dgm:cxnLst>
    <dgm:cxn modelId="{6301A722-C3F2-C14B-96FA-77B6F7426184}" type="presOf" srcId="{54F377AD-3CED-4BA0-B908-D3C2381FBC2B}" destId="{25C1C586-3750-4E47-930D-C33A2EC4EB10}" srcOrd="0" destOrd="0" presId="urn:microsoft.com/office/officeart/2005/8/layout/process4"/>
    <dgm:cxn modelId="{0E2CA12D-4592-764F-BF5D-15EEB916C2A9}" type="presOf" srcId="{6F40C27E-413D-4FE7-9606-6EB3DE55DDDE}" destId="{457F737E-6AC6-1E43-BC9E-4768FED714E8}" srcOrd="0" destOrd="0" presId="urn:microsoft.com/office/officeart/2005/8/layout/process4"/>
    <dgm:cxn modelId="{DEA2A030-0A5D-794B-8A12-D40A47E959D7}" type="presOf" srcId="{EC9B160B-E54E-4EB8-A24C-B4ACE402FB70}" destId="{58C63A89-5DF4-194D-BCE4-B40DCA381029}" srcOrd="0" destOrd="0" presId="urn:microsoft.com/office/officeart/2005/8/layout/process4"/>
    <dgm:cxn modelId="{365FB746-17BF-4F00-A71B-AEA64946372B}" srcId="{EC9B160B-E54E-4EB8-A24C-B4ACE402FB70}" destId="{54F377AD-3CED-4BA0-B908-D3C2381FBC2B}" srcOrd="1" destOrd="0" parTransId="{977A72A9-F4CA-4966-9970-1945D5077367}" sibTransId="{37FAF8CA-1934-4920-94FD-A45B40CC3D34}"/>
    <dgm:cxn modelId="{2CC16357-3970-0044-B6D5-E14E9D15293F}" type="presOf" srcId="{6F74E203-284F-426C-9FC4-BB18C3F7FDD2}" destId="{911319E4-B3D4-794D-BC55-26374FD5C1AF}" srcOrd="0" destOrd="0" presId="urn:microsoft.com/office/officeart/2005/8/layout/process4"/>
    <dgm:cxn modelId="{C59DB86B-40E5-4DA8-A020-59771647157B}" srcId="{54F377AD-3CED-4BA0-B908-D3C2381FBC2B}" destId="{6F40C27E-413D-4FE7-9606-6EB3DE55DDDE}" srcOrd="0" destOrd="0" parTransId="{DF05629D-AEBA-40F3-9DBF-D3BF2FE6389C}" sibTransId="{9E626515-5FF7-4944-8197-6BD3CF8FCE79}"/>
    <dgm:cxn modelId="{AA6ACE86-FBA8-4B48-B57B-9701A0819550}" type="presOf" srcId="{54F377AD-3CED-4BA0-B908-D3C2381FBC2B}" destId="{DE8DD57C-5049-3646-83B3-C87F2D2B0AA6}" srcOrd="1" destOrd="0" presId="urn:microsoft.com/office/officeart/2005/8/layout/process4"/>
    <dgm:cxn modelId="{3441CC92-8652-4804-A63F-19A7A24A6E0F}" srcId="{54F377AD-3CED-4BA0-B908-D3C2381FBC2B}" destId="{17EC55F9-6BE8-458E-9D1E-2F4E9EC017AE}" srcOrd="1" destOrd="0" parTransId="{B8CA4E92-ADA7-47BF-BCD7-27279B2B5090}" sibTransId="{266C4D63-5266-476A-A96A-434A14710120}"/>
    <dgm:cxn modelId="{67DB8ECE-14A3-7A48-8AC5-0DC9D5538D81}" type="presOf" srcId="{17EC55F9-6BE8-458E-9D1E-2F4E9EC017AE}" destId="{B0635DF2-8763-8D49-93F8-53842BB5B725}" srcOrd="0" destOrd="0" presId="urn:microsoft.com/office/officeart/2005/8/layout/process4"/>
    <dgm:cxn modelId="{765870FE-C680-4790-8788-DC1A72E1F13B}" srcId="{EC9B160B-E54E-4EB8-A24C-B4ACE402FB70}" destId="{6F74E203-284F-426C-9FC4-BB18C3F7FDD2}" srcOrd="0" destOrd="0" parTransId="{000448E8-B195-4D84-939F-B686A3CF8330}" sibTransId="{4C117471-C7CB-4BF5-9FC0-947601D36A46}"/>
    <dgm:cxn modelId="{C3C64251-23D1-4342-AE67-F64E542DDC28}" type="presParOf" srcId="{58C63A89-5DF4-194D-BCE4-B40DCA381029}" destId="{38400BA7-9CA0-EE4E-AB03-F35DC7B215CE}" srcOrd="0" destOrd="0" presId="urn:microsoft.com/office/officeart/2005/8/layout/process4"/>
    <dgm:cxn modelId="{CDB79DCF-16F4-B04B-8E4B-98E7B4018285}" type="presParOf" srcId="{38400BA7-9CA0-EE4E-AB03-F35DC7B215CE}" destId="{25C1C586-3750-4E47-930D-C33A2EC4EB10}" srcOrd="0" destOrd="0" presId="urn:microsoft.com/office/officeart/2005/8/layout/process4"/>
    <dgm:cxn modelId="{5A1D5347-8E99-2E4F-99B3-D540328AFA5C}" type="presParOf" srcId="{38400BA7-9CA0-EE4E-AB03-F35DC7B215CE}" destId="{DE8DD57C-5049-3646-83B3-C87F2D2B0AA6}" srcOrd="1" destOrd="0" presId="urn:microsoft.com/office/officeart/2005/8/layout/process4"/>
    <dgm:cxn modelId="{2A032253-E1E7-4F45-BB92-202E7B7CB1D1}" type="presParOf" srcId="{38400BA7-9CA0-EE4E-AB03-F35DC7B215CE}" destId="{9DACAE57-581A-BC4D-9E0D-2BE43AE27750}" srcOrd="2" destOrd="0" presId="urn:microsoft.com/office/officeart/2005/8/layout/process4"/>
    <dgm:cxn modelId="{5DBC12B0-2323-0A44-AD7E-52F430D49B6C}" type="presParOf" srcId="{9DACAE57-581A-BC4D-9E0D-2BE43AE27750}" destId="{457F737E-6AC6-1E43-BC9E-4768FED714E8}" srcOrd="0" destOrd="0" presId="urn:microsoft.com/office/officeart/2005/8/layout/process4"/>
    <dgm:cxn modelId="{2ACCAA6A-3E7F-5A49-B6E6-9C7818E8ED3B}" type="presParOf" srcId="{9DACAE57-581A-BC4D-9E0D-2BE43AE27750}" destId="{B0635DF2-8763-8D49-93F8-53842BB5B725}" srcOrd="1" destOrd="0" presId="urn:microsoft.com/office/officeart/2005/8/layout/process4"/>
    <dgm:cxn modelId="{C5CC3256-66DD-C84E-851A-F176CAAE8146}" type="presParOf" srcId="{58C63A89-5DF4-194D-BCE4-B40DCA381029}" destId="{9EE97024-4134-374D-A5DF-1B05F2A0A7AC}" srcOrd="1" destOrd="0" presId="urn:microsoft.com/office/officeart/2005/8/layout/process4"/>
    <dgm:cxn modelId="{8FECC451-3FBD-FB49-BAD6-143CB5B31402}" type="presParOf" srcId="{58C63A89-5DF4-194D-BCE4-B40DCA381029}" destId="{3444DE82-063A-C641-9590-EFA44C41EC4D}" srcOrd="2" destOrd="0" presId="urn:microsoft.com/office/officeart/2005/8/layout/process4"/>
    <dgm:cxn modelId="{AD549C90-E562-B24F-BB55-2BC37DD62E1A}" type="presParOf" srcId="{3444DE82-063A-C641-9590-EFA44C41EC4D}" destId="{911319E4-B3D4-794D-BC55-26374FD5C1A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09C01-DC54-44B7-B138-175D10758B03}">
      <dsp:nvSpPr>
        <dsp:cNvPr id="0" name=""/>
        <dsp:cNvSpPr/>
      </dsp:nvSpPr>
      <dsp:spPr>
        <a:xfrm>
          <a:off x="0" y="4418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81A6F-E735-4B6E-AB35-1850C0B4FC1F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39C33-4C09-4180-9C6C-3CFF8C5C9D57}">
      <dsp:nvSpPr>
        <dsp:cNvPr id="0" name=""/>
        <dsp:cNvSpPr/>
      </dsp:nvSpPr>
      <dsp:spPr>
        <a:xfrm>
          <a:off x="1087129" y="4418"/>
          <a:ext cx="281178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1. Identificação dos Processos de Gestão</a:t>
          </a:r>
          <a:endParaRPr lang="en-US" sz="1900" kern="1200"/>
        </a:p>
      </dsp:txBody>
      <dsp:txXfrm>
        <a:off x="1087129" y="4418"/>
        <a:ext cx="2811780" cy="941237"/>
      </dsp:txXfrm>
    </dsp:sp>
    <dsp:sp modelId="{90D87D16-62AB-4274-882E-1F3D442DE2DA}">
      <dsp:nvSpPr>
        <dsp:cNvPr id="0" name=""/>
        <dsp:cNvSpPr/>
      </dsp:nvSpPr>
      <dsp:spPr>
        <a:xfrm>
          <a:off x="3898909" y="4418"/>
          <a:ext cx="234949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Entender a Gestão – Pensar Gestão</a:t>
          </a:r>
          <a:endParaRPr lang="en-US" sz="1800" kern="1200"/>
        </a:p>
      </dsp:txBody>
      <dsp:txXfrm>
        <a:off x="3898909" y="4418"/>
        <a:ext cx="2349490" cy="941237"/>
      </dsp:txXfrm>
    </dsp:sp>
    <dsp:sp modelId="{AEE8A6EA-9E1A-4229-97D1-A6B8728134EF}">
      <dsp:nvSpPr>
        <dsp:cNvPr id="0" name=""/>
        <dsp:cNvSpPr/>
      </dsp:nvSpPr>
      <dsp:spPr>
        <a:xfrm>
          <a:off x="0" y="1180965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A0C0E-80E8-4BBC-9933-3CEF9A6FBA41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1E319-63DC-4366-B9EE-FEBE22C50504}">
      <dsp:nvSpPr>
        <dsp:cNvPr id="0" name=""/>
        <dsp:cNvSpPr/>
      </dsp:nvSpPr>
      <dsp:spPr>
        <a:xfrm>
          <a:off x="1087129" y="1180965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2. Projeto- Modelagem Multidimensional</a:t>
          </a:r>
          <a:endParaRPr lang="en-US" sz="1900" kern="1200"/>
        </a:p>
      </dsp:txBody>
      <dsp:txXfrm>
        <a:off x="1087129" y="1180965"/>
        <a:ext cx="5161270" cy="941237"/>
      </dsp:txXfrm>
    </dsp:sp>
    <dsp:sp modelId="{535C3342-C618-4CF3-8C7C-E4E08EBDD89E}">
      <dsp:nvSpPr>
        <dsp:cNvPr id="0" name=""/>
        <dsp:cNvSpPr/>
      </dsp:nvSpPr>
      <dsp:spPr>
        <a:xfrm>
          <a:off x="0" y="2357512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64F82-2F7B-4ADF-A974-BFEA8823575B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16285-8FF0-4360-B2AB-58D06DCF99F5}">
      <dsp:nvSpPr>
        <dsp:cNvPr id="0" name=""/>
        <dsp:cNvSpPr/>
      </dsp:nvSpPr>
      <dsp:spPr>
        <a:xfrm>
          <a:off x="1087129" y="2357512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Pensar e Obter Visão Multidimensional</a:t>
          </a:r>
          <a:endParaRPr lang="en-US" sz="1900" kern="1200"/>
        </a:p>
      </dsp:txBody>
      <dsp:txXfrm>
        <a:off x="1087129" y="2357512"/>
        <a:ext cx="5161270" cy="941237"/>
      </dsp:txXfrm>
    </dsp:sp>
    <dsp:sp modelId="{CF43691D-8DFD-490B-B486-8194599E84E9}">
      <dsp:nvSpPr>
        <dsp:cNvPr id="0" name=""/>
        <dsp:cNvSpPr/>
      </dsp:nvSpPr>
      <dsp:spPr>
        <a:xfrm>
          <a:off x="0" y="3534059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D88BF-2F3F-4949-B1EA-356B85DD56FF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761FC-D414-4F0D-8CF1-EDFC33F750E7}">
      <dsp:nvSpPr>
        <dsp:cNvPr id="0" name=""/>
        <dsp:cNvSpPr/>
      </dsp:nvSpPr>
      <dsp:spPr>
        <a:xfrm>
          <a:off x="1087129" y="3534059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3. Mapeamento Correto dos Sistemas Legados</a:t>
          </a:r>
          <a:endParaRPr lang="en-US" sz="1900" kern="1200"/>
        </a:p>
      </dsp:txBody>
      <dsp:txXfrm>
        <a:off x="1087129" y="3534059"/>
        <a:ext cx="5161270" cy="941237"/>
      </dsp:txXfrm>
    </dsp:sp>
    <dsp:sp modelId="{D0AA79B4-BCE0-4986-BFD3-2BCE2E122F4E}">
      <dsp:nvSpPr>
        <dsp:cNvPr id="0" name=""/>
        <dsp:cNvSpPr/>
      </dsp:nvSpPr>
      <dsp:spPr>
        <a:xfrm>
          <a:off x="0" y="4710606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79063-5649-4E72-B2FD-788614163800}">
      <dsp:nvSpPr>
        <dsp:cNvPr id="0" name=""/>
        <dsp:cNvSpPr/>
      </dsp:nvSpPr>
      <dsp:spPr>
        <a:xfrm>
          <a:off x="284724" y="4922384"/>
          <a:ext cx="517680" cy="5176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BEF3C-0AF5-4B02-B3BC-29BAEB792CF1}">
      <dsp:nvSpPr>
        <dsp:cNvPr id="0" name=""/>
        <dsp:cNvSpPr/>
      </dsp:nvSpPr>
      <dsp:spPr>
        <a:xfrm>
          <a:off x="1087129" y="4710606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4. Processos de Extração, Cleaning, Transformação Carga e Distribuição criterioso e com qualidade</a:t>
          </a:r>
          <a:endParaRPr lang="en-US" sz="1900" kern="1200"/>
        </a:p>
      </dsp:txBody>
      <dsp:txXfrm>
        <a:off x="1087129" y="4710606"/>
        <a:ext cx="5161270" cy="941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8C889-34A4-A249-B720-2AC2E17934A2}">
      <dsp:nvSpPr>
        <dsp:cNvPr id="0" name=""/>
        <dsp:cNvSpPr/>
      </dsp:nvSpPr>
      <dsp:spPr>
        <a:xfrm>
          <a:off x="0" y="456308"/>
          <a:ext cx="6248400" cy="15178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Gerenciamento de grandes quantidades de dados</a:t>
          </a:r>
          <a:endParaRPr lang="en-US" sz="3300" kern="1200"/>
        </a:p>
      </dsp:txBody>
      <dsp:txXfrm>
        <a:off x="74096" y="530404"/>
        <a:ext cx="6100208" cy="1369663"/>
      </dsp:txXfrm>
    </dsp:sp>
    <dsp:sp modelId="{AD2B0947-FCF9-5D44-A63C-A4D1E8B40CCB}">
      <dsp:nvSpPr>
        <dsp:cNvPr id="0" name=""/>
        <dsp:cNvSpPr/>
      </dsp:nvSpPr>
      <dsp:spPr>
        <a:xfrm>
          <a:off x="0" y="2069203"/>
          <a:ext cx="6248400" cy="151785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Alta Conectividade</a:t>
          </a:r>
          <a:br>
            <a:rPr lang="pt-BR" sz="3200" kern="1200" dirty="0"/>
          </a:br>
          <a:r>
            <a:rPr lang="pt-BR" sz="2400" kern="1200" dirty="0"/>
            <a:t>  recebimento e passagem de dados para diversas tecnologias</a:t>
          </a:r>
          <a:endParaRPr lang="en-US" sz="2400" kern="1200" dirty="0"/>
        </a:p>
      </dsp:txBody>
      <dsp:txXfrm>
        <a:off x="74096" y="2143299"/>
        <a:ext cx="6100208" cy="1369663"/>
      </dsp:txXfrm>
    </dsp:sp>
    <dsp:sp modelId="{F54F0C68-ACED-CF43-B944-AE3C5EB47220}">
      <dsp:nvSpPr>
        <dsp:cNvPr id="0" name=""/>
        <dsp:cNvSpPr/>
      </dsp:nvSpPr>
      <dsp:spPr>
        <a:xfrm>
          <a:off x="0" y="3682099"/>
          <a:ext cx="6248400" cy="151785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Interface eficiente e fácil de usar e disponível para uso online e batch</a:t>
          </a:r>
          <a:endParaRPr lang="en-US" sz="3300" kern="1200" dirty="0"/>
        </a:p>
      </dsp:txBody>
      <dsp:txXfrm>
        <a:off x="74096" y="3756195"/>
        <a:ext cx="6100208" cy="13696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C46BF-861D-EE46-B596-253F584CC0C7}">
      <dsp:nvSpPr>
        <dsp:cNvPr id="0" name=""/>
        <dsp:cNvSpPr/>
      </dsp:nvSpPr>
      <dsp:spPr>
        <a:xfrm>
          <a:off x="0" y="0"/>
          <a:ext cx="6396484" cy="55767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/>
            <a:t>Medidas</a:t>
          </a:r>
          <a:endParaRPr lang="en-US" sz="6500" kern="1200"/>
        </a:p>
      </dsp:txBody>
      <dsp:txXfrm>
        <a:off x="0" y="0"/>
        <a:ext cx="6396484" cy="3011455"/>
      </dsp:txXfrm>
    </dsp:sp>
    <dsp:sp modelId="{B015D0AA-4D69-204C-A145-A1DE5612F5D3}">
      <dsp:nvSpPr>
        <dsp:cNvPr id="0" name=""/>
        <dsp:cNvSpPr/>
      </dsp:nvSpPr>
      <dsp:spPr>
        <a:xfrm>
          <a:off x="0" y="2899920"/>
          <a:ext cx="3198241" cy="256531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As medidas são atributos numéricos que representam um fato, ou seja, representam a performance de um indicador de negócios relativo às dimensões que participam desse fato. </a:t>
          </a:r>
          <a:endParaRPr lang="en-US" sz="2100" kern="1200"/>
        </a:p>
      </dsp:txBody>
      <dsp:txXfrm>
        <a:off x="0" y="2899920"/>
        <a:ext cx="3198241" cy="2565314"/>
      </dsp:txXfrm>
    </dsp:sp>
    <dsp:sp modelId="{15CAF26B-DB64-984C-B440-6B5CB2B05620}">
      <dsp:nvSpPr>
        <dsp:cNvPr id="0" name=""/>
        <dsp:cNvSpPr/>
      </dsp:nvSpPr>
      <dsp:spPr>
        <a:xfrm>
          <a:off x="3198242" y="2899920"/>
          <a:ext cx="3198241" cy="256531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Exemplo: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/>
            <a:t>O valor em reais das vendas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/>
            <a:t>Número de unidades de produtos vendidos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/>
            <a:t>Quantidade de estoque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/>
            <a:t>O custo de vendas</a:t>
          </a:r>
          <a:endParaRPr lang="en-US" sz="1600" kern="1200"/>
        </a:p>
      </dsp:txBody>
      <dsp:txXfrm>
        <a:off x="3198242" y="2899920"/>
        <a:ext cx="3198241" cy="2565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F99DA-DD50-7B42-8D5F-79E440352B5E}">
      <dsp:nvSpPr>
        <dsp:cNvPr id="0" name=""/>
        <dsp:cNvSpPr/>
      </dsp:nvSpPr>
      <dsp:spPr>
        <a:xfrm>
          <a:off x="0" y="949604"/>
          <a:ext cx="5392798" cy="3235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Esquema Dimensional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/>
            <a:t>Ao contrário do MER, o modelo dimensional é muito assimétrico. 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Há um tabela dominante no centro do diagrama com múltiplas junções conectando-a as outras tabelas.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/>
            <a:t>Cada uma das tabelas secundárias possui apenas uma junção com a tabela central.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/>
            <a:t>Chamamos a tabela central de tabela de fatos e as outras tabelas de tabelas de dimensão.</a:t>
          </a:r>
          <a:r>
            <a:rPr lang="en-US" sz="1900" kern="1200"/>
            <a:t> </a:t>
          </a:r>
        </a:p>
      </dsp:txBody>
      <dsp:txXfrm>
        <a:off x="0" y="949604"/>
        <a:ext cx="5392798" cy="32356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409DE-B77F-3C47-B7AF-468E7EA66C5C}">
      <dsp:nvSpPr>
        <dsp:cNvPr id="0" name=""/>
        <dsp:cNvSpPr/>
      </dsp:nvSpPr>
      <dsp:spPr>
        <a:xfrm>
          <a:off x="0" y="9820"/>
          <a:ext cx="6620505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Tabelas dimensionais </a:t>
          </a:r>
        </a:p>
      </dsp:txBody>
      <dsp:txXfrm>
        <a:off x="31613" y="41433"/>
        <a:ext cx="6557279" cy="584369"/>
      </dsp:txXfrm>
    </dsp:sp>
    <dsp:sp modelId="{F618EA7A-1A07-1247-B0DB-F665DBFA87BC}">
      <dsp:nvSpPr>
        <dsp:cNvPr id="0" name=""/>
        <dsp:cNvSpPr/>
      </dsp:nvSpPr>
      <dsp:spPr>
        <a:xfrm>
          <a:off x="0" y="657415"/>
          <a:ext cx="6620505" cy="357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20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Armazenam as descrições textuais das dimensões do negócio. 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Cada um dessas descrições ajuda a definir um componente da respectiva dimensão. 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Por exemplo, cada registro da dimensão produto representa um produto específico. 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Em um BD bem-estruturado, a tabela de dimensão possui muitos atributos</a:t>
          </a:r>
          <a:r>
            <a:rPr lang="en-US" sz="2100" kern="1200" dirty="0"/>
            <a:t>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Os melhores atributos são textuais, discretos e usados como fonte de restrições e cabeçalhos de linha no conjunto de resposta do usuário.</a:t>
          </a:r>
          <a:endParaRPr lang="en-US" sz="2100" kern="1200" dirty="0"/>
        </a:p>
      </dsp:txBody>
      <dsp:txXfrm>
        <a:off x="0" y="657415"/>
        <a:ext cx="6620505" cy="3576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A15AA-B958-484C-90BD-4E052A564D47}">
      <dsp:nvSpPr>
        <dsp:cNvPr id="0" name=""/>
        <dsp:cNvSpPr/>
      </dsp:nvSpPr>
      <dsp:spPr>
        <a:xfrm>
          <a:off x="0" y="958220"/>
          <a:ext cx="6588691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0774D-4DAC-4B7B-9913-3F1C8F6413D3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5866D-3CC6-4B6A-8901-2E169A45D815}">
      <dsp:nvSpPr>
        <dsp:cNvPr id="0" name=""/>
        <dsp:cNvSpPr/>
      </dsp:nvSpPr>
      <dsp:spPr>
        <a:xfrm>
          <a:off x="2043221" y="958220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1" kern="1200"/>
            <a:t>Quebra de Paradigmas</a:t>
          </a:r>
          <a:endParaRPr lang="en-US" sz="2400" kern="1200"/>
        </a:p>
      </dsp:txBody>
      <dsp:txXfrm>
        <a:off x="2043221" y="958220"/>
        <a:ext cx="4545469" cy="1769022"/>
      </dsp:txXfrm>
    </dsp:sp>
    <dsp:sp modelId="{F1C3162E-8BF0-4F3A-8D27-1F796A710C77}">
      <dsp:nvSpPr>
        <dsp:cNvPr id="0" name=""/>
        <dsp:cNvSpPr/>
      </dsp:nvSpPr>
      <dsp:spPr>
        <a:xfrm>
          <a:off x="0" y="3169499"/>
          <a:ext cx="6588691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12A41-FD71-4B84-9D75-D928186D8900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CBEBC-F802-48B5-B448-C515DFE80A7B}">
      <dsp:nvSpPr>
        <dsp:cNvPr id="0" name=""/>
        <dsp:cNvSpPr/>
      </dsp:nvSpPr>
      <dsp:spPr>
        <a:xfrm>
          <a:off x="2043221" y="3169499"/>
          <a:ext cx="2964910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Modelo Transacional x Modelo Dimensional</a:t>
          </a:r>
          <a:endParaRPr lang="en-US" sz="2400" kern="1200"/>
        </a:p>
      </dsp:txBody>
      <dsp:txXfrm>
        <a:off x="2043221" y="3169499"/>
        <a:ext cx="2964910" cy="1769022"/>
      </dsp:txXfrm>
    </dsp:sp>
    <dsp:sp modelId="{EF7D184F-61BC-4071-850A-5AE16124E45D}">
      <dsp:nvSpPr>
        <dsp:cNvPr id="0" name=""/>
        <dsp:cNvSpPr/>
      </dsp:nvSpPr>
      <dsp:spPr>
        <a:xfrm>
          <a:off x="5008132" y="3169499"/>
          <a:ext cx="1580558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/>
            <a:t>A forma de entender os modelos é diferente.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/>
            <a:t>Pense Gerencialmente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/>
            <a:t>Modele Gestão de Negócios</a:t>
          </a:r>
          <a:endParaRPr lang="en-US" sz="1100" kern="1200"/>
        </a:p>
      </dsp:txBody>
      <dsp:txXfrm>
        <a:off x="5008132" y="3169499"/>
        <a:ext cx="1580558" cy="17690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DD57C-5049-3646-83B3-C87F2D2B0AA6}">
      <dsp:nvSpPr>
        <dsp:cNvPr id="0" name=""/>
        <dsp:cNvSpPr/>
      </dsp:nvSpPr>
      <dsp:spPr>
        <a:xfrm>
          <a:off x="0" y="3267181"/>
          <a:ext cx="6263640" cy="21436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 modelo Dimensional tem uma conceituação e existência própria</a:t>
          </a:r>
        </a:p>
      </dsp:txBody>
      <dsp:txXfrm>
        <a:off x="0" y="3267181"/>
        <a:ext cx="6263640" cy="1157557"/>
      </dsp:txXfrm>
    </dsp:sp>
    <dsp:sp modelId="{457F737E-6AC6-1E43-BC9E-4768FED714E8}">
      <dsp:nvSpPr>
        <dsp:cNvPr id="0" name=""/>
        <dsp:cNvSpPr/>
      </dsp:nvSpPr>
      <dsp:spPr>
        <a:xfrm>
          <a:off x="0" y="4381866"/>
          <a:ext cx="3131819" cy="9860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Transacional    =	 Análise de Controle </a:t>
          </a:r>
        </a:p>
      </dsp:txBody>
      <dsp:txXfrm>
        <a:off x="0" y="4381866"/>
        <a:ext cx="3131819" cy="986067"/>
      </dsp:txXfrm>
    </dsp:sp>
    <dsp:sp modelId="{B0635DF2-8763-8D49-93F8-53842BB5B725}">
      <dsp:nvSpPr>
        <dsp:cNvPr id="0" name=""/>
        <dsp:cNvSpPr/>
      </dsp:nvSpPr>
      <dsp:spPr>
        <a:xfrm>
          <a:off x="3131820" y="4381866"/>
          <a:ext cx="3131819" cy="98606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Multidimensional = Análise Estratégica</a:t>
          </a:r>
        </a:p>
      </dsp:txBody>
      <dsp:txXfrm>
        <a:off x="3131820" y="4381866"/>
        <a:ext cx="3131819" cy="986067"/>
      </dsp:txXfrm>
    </dsp:sp>
    <dsp:sp modelId="{911319E4-B3D4-794D-BC55-26374FD5C1AF}">
      <dsp:nvSpPr>
        <dsp:cNvPr id="0" name=""/>
        <dsp:cNvSpPr/>
      </dsp:nvSpPr>
      <dsp:spPr>
        <a:xfrm rot="10800000">
          <a:off x="0" y="2440"/>
          <a:ext cx="6263640" cy="3296895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 modelo Multidimensional </a:t>
          </a:r>
          <a:r>
            <a:rPr lang="en-US" sz="2700" u="sng" kern="1200"/>
            <a:t>não é</a:t>
          </a:r>
          <a:r>
            <a:rPr lang="en-US" sz="2700" kern="1200"/>
            <a:t> um novo arranjo do modelo Transacional</a:t>
          </a:r>
        </a:p>
      </dsp:txBody>
      <dsp:txXfrm rot="10800000">
        <a:off x="0" y="2440"/>
        <a:ext cx="6263640" cy="2142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0594B-D5C5-0D47-8271-E55A713F4A09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4D044-B921-E946-8566-75ECBB8F0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587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95112A-4323-AB42-95C4-726CCCE64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FDEBE-779D-7D47-AFDD-A71CB5E2F74F}" type="slidenum">
              <a:rPr lang="en-US" altLang="pt-BR"/>
              <a:pPr/>
              <a:t>13</a:t>
            </a:fld>
            <a:endParaRPr lang="en-US" altLang="pt-BR"/>
          </a:p>
        </p:txBody>
      </p:sp>
      <p:sp>
        <p:nvSpPr>
          <p:cNvPr id="1602562" name="Rectangle 2">
            <a:extLst>
              <a:ext uri="{FF2B5EF4-FFF2-40B4-BE49-F238E27FC236}">
                <a16:creationId xmlns:a16="http://schemas.microsoft.com/office/drawing/2014/main" id="{B41D3CB7-9B2F-4D4C-A2DD-954A0528D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2563" name="Rectangle 3">
            <a:extLst>
              <a:ext uri="{FF2B5EF4-FFF2-40B4-BE49-F238E27FC236}">
                <a16:creationId xmlns:a16="http://schemas.microsoft.com/office/drawing/2014/main" id="{65ECCFF5-69D5-F341-9AE5-347CD9DF5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00088" y="4414838"/>
            <a:ext cx="5610225" cy="4184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900" b="1"/>
              <a:t>Orientado por Assunto </a:t>
            </a:r>
            <a:r>
              <a:rPr lang="pt-BR" altLang="pt-BR" sz="900"/>
              <a:t>– Armazena informações sobre os assuntos que são mais importantes para os negócios diários das organizações. Isto está em contraste com o sistema clássico orientado a processos que são desenvolvidos para manter diariamente transações de tipos de dados. Um data warehouse armazena informações sobre os assuntos que estão implicitamente definidos pelos dados orientados a processos. Os dados de um sistema de data warehouse precisa somente conter as informações que são importantes para suporte ao processo de decisão. Um sistema orientado a processos precisa de informações que não são importantes para prover processamento de decisões.</a:t>
            </a:r>
          </a:p>
          <a:p>
            <a:pPr>
              <a:lnSpc>
                <a:spcPct val="80000"/>
              </a:lnSpc>
            </a:pPr>
            <a:endParaRPr lang="pt-BR" altLang="pt-BR" sz="900"/>
          </a:p>
          <a:p>
            <a:pPr>
              <a:lnSpc>
                <a:spcPct val="80000"/>
              </a:lnSpc>
            </a:pPr>
            <a:r>
              <a:rPr lang="pt-BR" altLang="pt-BR" sz="900" b="1"/>
              <a:t>Integrado </a:t>
            </a:r>
            <a:r>
              <a:rPr lang="pt-BR" altLang="pt-BR" sz="900"/>
              <a:t>– as aplicações não apresentam coerência em termos de codificações, convenções de atributos de nomes, atributos físicos, unidades de medidas de atributos e assim por diante. Cada desenvolvedor de aplicação toma suas próprias decisões na definição dos atributos. Por causa disso, o processo de introdução dos dados no data warehouse é conduzido de forma que as muitas inconsistências das aplicações sejam desfeitas. O Datawarehouse tem de ser consistente. Os atributos no Datawarehouse devem ser independentes da aplicação.</a:t>
            </a:r>
          </a:p>
          <a:p>
            <a:pPr>
              <a:lnSpc>
                <a:spcPct val="80000"/>
              </a:lnSpc>
            </a:pPr>
            <a:endParaRPr lang="pt-BR" altLang="pt-BR" sz="900"/>
          </a:p>
          <a:p>
            <a:pPr>
              <a:lnSpc>
                <a:spcPct val="80000"/>
              </a:lnSpc>
            </a:pPr>
            <a:r>
              <a:rPr lang="pt-BR" altLang="pt-BR" sz="900" b="1"/>
              <a:t>Não Volátil </a:t>
            </a:r>
            <a:r>
              <a:rPr lang="pt-BR" altLang="pt-BR" sz="900"/>
              <a:t>– no ambiente operacional, os dados sofrem atualizações. Contudo, os dados existentes no datawarehouse apresentam um conjunto de características muito diferentes. Os dados do datawarehouse são carregados (normalmente em grandes quantidades) e acessados. Mas a atualização dos dados não ocorre no ambiente de data warehouse. O data warehouse tem duas operações básicas a carga inicial dos dados e o acesso aos dados, previamente carregados (no modo somente leitura). Isso significa que a funcionalidade submetida de um data warehouse é um pouco diferente de um sistema operacional e portanto os requisitos do SGBD desses dois tipos de sistemas são um pouco diferentes. Um data warehouse não precisa estar interessado com questões tal como deadlock ou atualizações registro a registro. Os dados não são trazidos diretamente, eles são filtrados e adaptados as necessidades do data warehouse. Esses dados ficam no data warehouse até que seja decidido que eles não são mais relevantes, ou tenham perdido a validade.</a:t>
            </a:r>
          </a:p>
          <a:p>
            <a:pPr>
              <a:lnSpc>
                <a:spcPct val="80000"/>
              </a:lnSpc>
            </a:pPr>
            <a:endParaRPr lang="pt-BR" altLang="pt-BR" sz="900"/>
          </a:p>
          <a:p>
            <a:pPr>
              <a:lnSpc>
                <a:spcPct val="80000"/>
              </a:lnSpc>
            </a:pPr>
            <a:r>
              <a:rPr lang="pt-BR" altLang="pt-BR" sz="900" b="1"/>
              <a:t>Variável em relação ao tempo – </a:t>
            </a:r>
            <a:r>
              <a:rPr lang="pt-BR" altLang="pt-BR" sz="900"/>
              <a:t>O horizonte de tempo válido para o data warehouse é significativamente maior do que o dos sistemas comuns. Um horizonte de tempo de 60 dias a 90 dias é o normal para os sistemas comuns; um horizonte de tempo de 5 a 10 anos de dados é o normal para o data warehouse. Banco de dados operacionais contêm dados de valor corrente – dados cuja exatidão é válida para o momento de acesso. Assim sendo, dados de valor corrente podem ser atualizados. Dados existentes no data warehouse não passam de uma série de instantâneos, capturados num determinado momento. A estrutura chave dos dados operacionais pode conter, ou não, elementos de tempo, como mês, dia, etc. A estrutura de chave do data warehouse sempre contém algum elemento de tempo.</a:t>
            </a:r>
          </a:p>
        </p:txBody>
      </p:sp>
    </p:spTree>
    <p:extLst>
      <p:ext uri="{BB962C8B-B14F-4D97-AF65-F5344CB8AC3E}">
        <p14:creationId xmlns:p14="http://schemas.microsoft.com/office/powerpoint/2010/main" val="393536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604E5-D7B8-AB43-A215-6274F900F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ED57E6-67CA-A34E-B9DA-7D90D55DB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5417AB-B433-5349-8522-C846CA2B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D749FD-5E17-EA40-8434-3E4356231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A06A6B-228A-C340-9E1A-86B0A34C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75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769C4-6A2C-2B4F-BFD9-1F4398AF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3B5D73-F477-7E40-9050-D138236F8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090351-A990-1B4D-8C67-E3218793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936AEB-16AF-B045-90DF-A6D9E54C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753281-247F-384F-AA59-05FE4EE8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4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138401-D2A8-BD44-AB87-D29BEACBC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41BF96-FC93-3C45-8917-E67FE34BA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B2EC6C-8879-F34B-AA2D-68D658A5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E4D4B8-6AE1-D747-8452-CFC1824A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668661-7317-0346-950E-94B981E2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49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9E7A1-3F02-0742-AD72-5433C016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DFD699-680F-BD4A-B0B5-ACAAD74AB1C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66BD46C-6132-F446-95F9-060F9FF08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951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3BEF8-CF80-4244-B3A0-2626F541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AA72B6-3739-0048-98F4-5B7C9797E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F7A269-8E61-9945-83B6-A5098861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E3BFD2-C6A2-DD4B-92A4-A70243BA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1FCB8F-BA5A-7645-A524-66898DB4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21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A42D8-7D28-7F44-9525-7EF0E7D3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EA11E4-395C-A04F-A303-6055C720E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DE9B0-C2F1-984F-83BB-0ABC86BC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2B3F54-5D62-ED40-9DCD-DC34E4F5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850398-0E11-A347-B809-EE5C4D9D4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23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41C88-A157-6740-8FD8-D1B8B2EE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FB04F7-5643-8649-8500-EFD537BED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514D4E-4A74-314A-A4CF-E0E7E799E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448316-9D06-5A4D-BA0D-FDA491BD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07EE6B-C51F-0542-B507-A2382052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DD56C7-05B3-D649-A20A-B5AC168D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14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37857-F9CF-2A45-94E9-C173B24F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8DD190-31F7-4047-B8EC-88A47B02B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3794154-7959-A74E-BE59-211233704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BC2C9B-7AC5-D846-8775-A8295E5E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364C161-1945-5545-BAC5-164A231FE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B1ADE95-D7FD-B14D-93F4-791F22C1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2440D5-4149-7546-BAC2-DE9DF347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089E04B-822E-0E4E-A9C1-780880A8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5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C6DA2-CF7E-704E-B728-3FFB7C761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E1F72B-DB38-D445-8EF1-8346BB19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5A679B-9DEE-9E47-A937-5EAFC3F9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8B82AE-C310-D343-98F5-F0E55BDE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24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7FDDE66-09C0-2442-B9EB-F1862A1D6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20E802A-34D1-B048-A9F4-367BC57A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0CB2AC-C4C0-3448-9668-3ADCE1A8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71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B2232-AF95-DE42-9E5D-32B5A4B1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A6C27-6856-874C-B68D-CC430DF4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A4A98D-F403-B447-A349-F070AF69A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0D9482-8BDB-FA4C-920D-14761A9F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6FC650-A3D1-A642-B5C3-00DA4780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32F62D-652D-A24A-8139-92210FE2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34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A3904-CE74-9C4B-9011-9C80C93E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E96546D-28DA-D143-9827-6302B21E1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5F39CE-62E5-524B-8955-6C0B1A86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EB8924-0CB7-6343-9E12-3FFBAD26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462C9E-EF1F-0143-A481-584CEBC0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A417BC-DE34-B944-900E-4F233E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09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9FABA8E-7669-0D42-B929-44FC55E3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CCFFCC-D67B-C44E-9138-FC24687F5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3C3B78-2B11-4045-A05C-4151F5DA4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1557E-726F-5B42-A3BF-552C1C24678C}" type="datetimeFigureOut">
              <a:rPr lang="pt-BR" smtClean="0"/>
              <a:t>02/06/2022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905053-CB4F-A546-B32B-263C7D671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9B9CDC-4984-2445-84AA-FF4B620B2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EFA2A-7F75-2F4F-9C3B-9217B69E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3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0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Marketing" TargetMode="External"/><Relationship Id="rId2" Type="http://schemas.openxmlformats.org/officeDocument/2006/relationships/hyperlink" Target="http://pt.wikipedia.org/wiki/Base_de_dado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t.wikipedia.org/w/index.php?title=Bases_de_dados_dimensionais&amp;action=edit" TargetMode="External"/><Relationship Id="rId4" Type="http://schemas.openxmlformats.org/officeDocument/2006/relationships/hyperlink" Target="http://pt.wikipedia.org/wiki/Data_minin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>
            <a:extLst>
              <a:ext uri="{FF2B5EF4-FFF2-40B4-BE49-F238E27FC236}">
                <a16:creationId xmlns:a16="http://schemas.microsoft.com/office/drawing/2014/main" id="{5D09D014-5769-4BEC-8205-5A73C9E7C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Data Warehouse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1" name="Oval 3">
            <a:extLst>
              <a:ext uri="{FF2B5EF4-FFF2-40B4-BE49-F238E27FC236}">
                <a16:creationId xmlns:a16="http://schemas.microsoft.com/office/drawing/2014/main" id="{522CB280-5028-5543-93B0-4EE995AE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75" y="1045017"/>
            <a:ext cx="6529388" cy="12992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 anchorCtr="1">
            <a:spAutoFit/>
          </a:bodyPr>
          <a:lstStyle/>
          <a:p>
            <a:pPr algn="ctr"/>
            <a:r>
              <a:rPr lang="pt-BR" altLang="pt-BR">
                <a:latin typeface="Helvetica" pitchFamily="2" charset="0"/>
              </a:rPr>
              <a:t>“Quantos clientes da seguradora já tiveram sinistros no último ano e também aumentaram o valor do seguro?</a:t>
            </a:r>
          </a:p>
        </p:txBody>
      </p:sp>
      <p:sp>
        <p:nvSpPr>
          <p:cNvPr id="1599492" name="Oval 4">
            <a:extLst>
              <a:ext uri="{FF2B5EF4-FFF2-40B4-BE49-F238E27FC236}">
                <a16:creationId xmlns:a16="http://schemas.microsoft.com/office/drawing/2014/main" id="{6CEDCBB0-024A-8049-A488-816677B1C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1" y="2628900"/>
            <a:ext cx="3071813" cy="6985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 anchorCtr="1"/>
          <a:lstStyle/>
          <a:p>
            <a:pPr algn="ctr"/>
            <a:r>
              <a:rPr lang="pt-BR" altLang="pt-BR">
                <a:latin typeface="Helvetica" pitchFamily="2" charset="0"/>
              </a:rPr>
              <a:t>Pedido à área de Sistemas</a:t>
            </a:r>
          </a:p>
        </p:txBody>
      </p:sp>
      <p:sp>
        <p:nvSpPr>
          <p:cNvPr id="1599493" name="Oval 5">
            <a:extLst>
              <a:ext uri="{FF2B5EF4-FFF2-40B4-BE49-F238E27FC236}">
                <a16:creationId xmlns:a16="http://schemas.microsoft.com/office/drawing/2014/main" id="{2B8EDFB3-7E66-EF48-9CFC-B28F6FB4A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6" y="3714751"/>
            <a:ext cx="2314575" cy="5699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 anchorCtr="1"/>
          <a:lstStyle/>
          <a:p>
            <a:pPr algn="ctr"/>
            <a:r>
              <a:rPr lang="pt-BR" altLang="pt-BR">
                <a:latin typeface="Helvetica" pitchFamily="2" charset="0"/>
              </a:rPr>
              <a:t>Execução</a:t>
            </a:r>
          </a:p>
        </p:txBody>
      </p:sp>
      <p:sp>
        <p:nvSpPr>
          <p:cNvPr id="1599494" name="Freeform 6">
            <a:extLst>
              <a:ext uri="{FF2B5EF4-FFF2-40B4-BE49-F238E27FC236}">
                <a16:creationId xmlns:a16="http://schemas.microsoft.com/office/drawing/2014/main" id="{C031802D-3C56-F14C-A41D-DD5D5CF2E57F}"/>
              </a:ext>
            </a:extLst>
          </p:cNvPr>
          <p:cNvSpPr>
            <a:spLocks/>
          </p:cNvSpPr>
          <p:nvPr/>
        </p:nvSpPr>
        <p:spPr bwMode="auto">
          <a:xfrm rot="5400000">
            <a:off x="4999039" y="2162176"/>
            <a:ext cx="319087" cy="582613"/>
          </a:xfrm>
          <a:custGeom>
            <a:avLst/>
            <a:gdLst>
              <a:gd name="T0" fmla="*/ 0 w 302"/>
              <a:gd name="T1" fmla="*/ 151 h 276"/>
              <a:gd name="T2" fmla="*/ 90 w 302"/>
              <a:gd name="T3" fmla="*/ 68 h 276"/>
              <a:gd name="T4" fmla="*/ 0 w 302"/>
              <a:gd name="T5" fmla="*/ 25 h 276"/>
              <a:gd name="T6" fmla="*/ 301 w 302"/>
              <a:gd name="T7" fmla="*/ 0 h 276"/>
              <a:gd name="T8" fmla="*/ 272 w 302"/>
              <a:gd name="T9" fmla="*/ 275 h 276"/>
              <a:gd name="T10" fmla="*/ 225 w 302"/>
              <a:gd name="T11" fmla="*/ 192 h 276"/>
              <a:gd name="T12" fmla="*/ 135 w 302"/>
              <a:gd name="T13" fmla="*/ 274 h 276"/>
              <a:gd name="T14" fmla="*/ 0 w 302"/>
              <a:gd name="T15" fmla="*/ 151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2" h="276">
                <a:moveTo>
                  <a:pt x="0" y="151"/>
                </a:moveTo>
                <a:lnTo>
                  <a:pt x="90" y="68"/>
                </a:lnTo>
                <a:lnTo>
                  <a:pt x="0" y="25"/>
                </a:lnTo>
                <a:lnTo>
                  <a:pt x="301" y="0"/>
                </a:lnTo>
                <a:lnTo>
                  <a:pt x="272" y="275"/>
                </a:lnTo>
                <a:lnTo>
                  <a:pt x="225" y="192"/>
                </a:lnTo>
                <a:lnTo>
                  <a:pt x="135" y="274"/>
                </a:lnTo>
                <a:lnTo>
                  <a:pt x="0" y="151"/>
                </a:lnTo>
              </a:path>
            </a:pathLst>
          </a:custGeom>
          <a:solidFill>
            <a:srgbClr val="009900"/>
          </a:solidFill>
          <a:ln w="9525" cap="rnd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99495" name="Freeform 7">
            <a:extLst>
              <a:ext uri="{FF2B5EF4-FFF2-40B4-BE49-F238E27FC236}">
                <a16:creationId xmlns:a16="http://schemas.microsoft.com/office/drawing/2014/main" id="{A22A3D0D-0E0D-7A47-A298-8159DCF43B0E}"/>
              </a:ext>
            </a:extLst>
          </p:cNvPr>
          <p:cNvSpPr>
            <a:spLocks/>
          </p:cNvSpPr>
          <p:nvPr/>
        </p:nvSpPr>
        <p:spPr bwMode="auto">
          <a:xfrm rot="3667971">
            <a:off x="7153276" y="3213101"/>
            <a:ext cx="350837" cy="754062"/>
          </a:xfrm>
          <a:custGeom>
            <a:avLst/>
            <a:gdLst>
              <a:gd name="T0" fmla="*/ 0 w 332"/>
              <a:gd name="T1" fmla="*/ 89 h 356"/>
              <a:gd name="T2" fmla="*/ 127 w 332"/>
              <a:gd name="T3" fmla="*/ 89 h 356"/>
              <a:gd name="T4" fmla="*/ 97 w 332"/>
              <a:gd name="T5" fmla="*/ 0 h 356"/>
              <a:gd name="T6" fmla="*/ 331 w 332"/>
              <a:gd name="T7" fmla="*/ 178 h 356"/>
              <a:gd name="T8" fmla="*/ 98 w 332"/>
              <a:gd name="T9" fmla="*/ 355 h 356"/>
              <a:gd name="T10" fmla="*/ 127 w 332"/>
              <a:gd name="T11" fmla="*/ 265 h 356"/>
              <a:gd name="T12" fmla="*/ 0 w 332"/>
              <a:gd name="T13" fmla="*/ 265 h 356"/>
              <a:gd name="T14" fmla="*/ 0 w 332"/>
              <a:gd name="T15" fmla="*/ 89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2" h="356">
                <a:moveTo>
                  <a:pt x="0" y="89"/>
                </a:moveTo>
                <a:lnTo>
                  <a:pt x="127" y="89"/>
                </a:lnTo>
                <a:lnTo>
                  <a:pt x="97" y="0"/>
                </a:lnTo>
                <a:lnTo>
                  <a:pt x="331" y="178"/>
                </a:lnTo>
                <a:lnTo>
                  <a:pt x="98" y="355"/>
                </a:lnTo>
                <a:lnTo>
                  <a:pt x="127" y="265"/>
                </a:lnTo>
                <a:lnTo>
                  <a:pt x="0" y="265"/>
                </a:lnTo>
                <a:lnTo>
                  <a:pt x="0" y="89"/>
                </a:lnTo>
              </a:path>
            </a:pathLst>
          </a:custGeom>
          <a:solidFill>
            <a:srgbClr val="009900"/>
          </a:solidFill>
          <a:ln w="9525" cap="rnd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99496" name="Oval 8">
            <a:extLst>
              <a:ext uri="{FF2B5EF4-FFF2-40B4-BE49-F238E27FC236}">
                <a16:creationId xmlns:a16="http://schemas.microsoft.com/office/drawing/2014/main" id="{DABB3B01-1595-C64F-B267-04E779460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9" y="3911600"/>
            <a:ext cx="2579687" cy="5984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 anchorCtr="1"/>
          <a:lstStyle/>
          <a:p>
            <a:pPr algn="ctr"/>
            <a:r>
              <a:rPr lang="pt-BR" altLang="pt-BR">
                <a:latin typeface="Helvetica" pitchFamily="2" charset="0"/>
              </a:rPr>
              <a:t>Criação de </a:t>
            </a:r>
            <a:br>
              <a:rPr lang="pt-BR" altLang="pt-BR">
                <a:latin typeface="Helvetica" pitchFamily="2" charset="0"/>
              </a:rPr>
            </a:br>
            <a:r>
              <a:rPr lang="pt-BR" altLang="pt-BR">
                <a:latin typeface="Helvetica" pitchFamily="2" charset="0"/>
              </a:rPr>
              <a:t>Relatório</a:t>
            </a:r>
          </a:p>
        </p:txBody>
      </p:sp>
      <p:sp>
        <p:nvSpPr>
          <p:cNvPr id="1599497" name="Freeform 9">
            <a:extLst>
              <a:ext uri="{FF2B5EF4-FFF2-40B4-BE49-F238E27FC236}">
                <a16:creationId xmlns:a16="http://schemas.microsoft.com/office/drawing/2014/main" id="{4E545754-9808-B340-9CC7-446B28E40BB2}"/>
              </a:ext>
            </a:extLst>
          </p:cNvPr>
          <p:cNvSpPr>
            <a:spLocks/>
          </p:cNvSpPr>
          <p:nvPr/>
        </p:nvSpPr>
        <p:spPr bwMode="auto">
          <a:xfrm rot="8011872">
            <a:off x="5854701" y="3844926"/>
            <a:ext cx="322262" cy="585787"/>
          </a:xfrm>
          <a:custGeom>
            <a:avLst/>
            <a:gdLst>
              <a:gd name="T0" fmla="*/ 136 w 303"/>
              <a:gd name="T1" fmla="*/ 0 h 277"/>
              <a:gd name="T2" fmla="*/ 227 w 303"/>
              <a:gd name="T3" fmla="*/ 83 h 277"/>
              <a:gd name="T4" fmla="*/ 275 w 303"/>
              <a:gd name="T5" fmla="*/ 0 h 277"/>
              <a:gd name="T6" fmla="*/ 302 w 303"/>
              <a:gd name="T7" fmla="*/ 276 h 277"/>
              <a:gd name="T8" fmla="*/ 0 w 303"/>
              <a:gd name="T9" fmla="*/ 250 h 277"/>
              <a:gd name="T10" fmla="*/ 90 w 303"/>
              <a:gd name="T11" fmla="*/ 207 h 277"/>
              <a:gd name="T12" fmla="*/ 1 w 303"/>
              <a:gd name="T13" fmla="*/ 125 h 277"/>
              <a:gd name="T14" fmla="*/ 136 w 303"/>
              <a:gd name="T1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3" h="277">
                <a:moveTo>
                  <a:pt x="136" y="0"/>
                </a:moveTo>
                <a:lnTo>
                  <a:pt x="227" y="83"/>
                </a:lnTo>
                <a:lnTo>
                  <a:pt x="275" y="0"/>
                </a:lnTo>
                <a:lnTo>
                  <a:pt x="302" y="276"/>
                </a:lnTo>
                <a:lnTo>
                  <a:pt x="0" y="250"/>
                </a:lnTo>
                <a:lnTo>
                  <a:pt x="90" y="207"/>
                </a:lnTo>
                <a:lnTo>
                  <a:pt x="1" y="125"/>
                </a:lnTo>
                <a:lnTo>
                  <a:pt x="136" y="0"/>
                </a:lnTo>
              </a:path>
            </a:pathLst>
          </a:custGeom>
          <a:solidFill>
            <a:srgbClr val="009900"/>
          </a:solidFill>
          <a:ln w="9525" cap="rnd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1599498" name="Object 10">
            <a:extLst>
              <a:ext uri="{FF2B5EF4-FFF2-40B4-BE49-F238E27FC236}">
                <a16:creationId xmlns:a16="http://schemas.microsoft.com/office/drawing/2014/main" id="{29FA30AE-DE77-6F4F-85DB-2C9A7AF54C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337794"/>
              </p:ext>
            </p:extLst>
          </p:nvPr>
        </p:nvGraphicFramePr>
        <p:xfrm>
          <a:off x="7049669" y="2119643"/>
          <a:ext cx="9461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Clip" r:id="rId3" imgW="635000" imgH="361950" progId="MS_ClipArt_Gallery.2">
                  <p:embed/>
                </p:oleObj>
              </mc:Choice>
              <mc:Fallback>
                <p:oleObj name="Clip" r:id="rId3" imgW="635000" imgH="361950" progId="MS_ClipArt_Gallery.2">
                  <p:embed/>
                  <p:pic>
                    <p:nvPicPr>
                      <p:cNvPr id="1599498" name="Object 10">
                        <a:extLst>
                          <a:ext uri="{FF2B5EF4-FFF2-40B4-BE49-F238E27FC236}">
                            <a16:creationId xmlns:a16="http://schemas.microsoft.com/office/drawing/2014/main" id="{29FA30AE-DE77-6F4F-85DB-2C9A7AF54C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9669" y="2119643"/>
                        <a:ext cx="9461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9499" name="Object 11">
            <a:extLst>
              <a:ext uri="{FF2B5EF4-FFF2-40B4-BE49-F238E27FC236}">
                <a16:creationId xmlns:a16="http://schemas.microsoft.com/office/drawing/2014/main" id="{0305CC20-E8EB-DB49-9E4F-5362806A32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7825" y="2768600"/>
          <a:ext cx="8826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Clip" r:id="rId5" imgW="584200" imgH="635000" progId="MS_ClipArt_Gallery.2">
                  <p:embed/>
                </p:oleObj>
              </mc:Choice>
              <mc:Fallback>
                <p:oleObj name="Clip" r:id="rId5" imgW="584200" imgH="635000" progId="MS_ClipArt_Gallery.2">
                  <p:embed/>
                  <p:pic>
                    <p:nvPicPr>
                      <p:cNvPr id="1599499" name="Object 11">
                        <a:extLst>
                          <a:ext uri="{FF2B5EF4-FFF2-40B4-BE49-F238E27FC236}">
                            <a16:creationId xmlns:a16="http://schemas.microsoft.com/office/drawing/2014/main" id="{0305CC20-E8EB-DB49-9E4F-5362806A32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825" y="2768600"/>
                        <a:ext cx="88265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9500" name="Object 12">
            <a:extLst>
              <a:ext uri="{FF2B5EF4-FFF2-40B4-BE49-F238E27FC236}">
                <a16:creationId xmlns:a16="http://schemas.microsoft.com/office/drawing/2014/main" id="{503A459F-E860-194F-B69E-E130AB5F3B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5025" y="2913063"/>
          <a:ext cx="1168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Clip" r:id="rId7" imgW="812800" imgH="901700" progId="MS_ClipArt_Gallery.2">
                  <p:embed/>
                </p:oleObj>
              </mc:Choice>
              <mc:Fallback>
                <p:oleObj name="Clip" r:id="rId7" imgW="812800" imgH="901700" progId="MS_ClipArt_Gallery.2">
                  <p:embed/>
                  <p:pic>
                    <p:nvPicPr>
                      <p:cNvPr id="1599500" name="Object 12">
                        <a:extLst>
                          <a:ext uri="{FF2B5EF4-FFF2-40B4-BE49-F238E27FC236}">
                            <a16:creationId xmlns:a16="http://schemas.microsoft.com/office/drawing/2014/main" id="{503A459F-E860-194F-B69E-E130AB5F3B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025" y="2913063"/>
                        <a:ext cx="1168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9501" name="Rectangle 13">
            <a:extLst>
              <a:ext uri="{FF2B5EF4-FFF2-40B4-BE49-F238E27FC236}">
                <a16:creationId xmlns:a16="http://schemas.microsoft.com/office/drawing/2014/main" id="{FFF59940-9049-0041-A094-EDB527E0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4" y="4276725"/>
            <a:ext cx="8796337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93675" indent="-193675">
              <a:spcBef>
                <a:spcPts val="800"/>
              </a:spcBef>
              <a:spcAft>
                <a:spcPts val="800"/>
              </a:spcAft>
              <a:buChar char="•"/>
              <a:defRPr sz="2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68338" indent="-282575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03313" indent="-244475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519238" indent="-225425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1916113" indent="-206375"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>
                <a:latin typeface="Verdana" panose="020B0604030504040204" pitchFamily="34" charset="0"/>
              </a:rPr>
              <a:t>Maiores problemas:	</a:t>
            </a:r>
          </a:p>
          <a:p>
            <a:pPr lvl="1"/>
            <a:r>
              <a:rPr lang="pt-BR" altLang="pt-BR" sz="1400">
                <a:latin typeface="Verdana" panose="020B0604030504040204" pitchFamily="34" charset="0"/>
              </a:rPr>
              <a:t>Lentidão</a:t>
            </a:r>
          </a:p>
          <a:p>
            <a:pPr lvl="2"/>
            <a:r>
              <a:rPr lang="pt-BR" altLang="pt-BR" sz="1400">
                <a:latin typeface="Verdana" panose="020B0604030504040204" pitchFamily="34" charset="0"/>
              </a:rPr>
              <a:t>A informação leva muito tempo para chegar</a:t>
            </a:r>
          </a:p>
          <a:p>
            <a:pPr lvl="1"/>
            <a:r>
              <a:rPr lang="pt-BR" altLang="pt-BR" sz="1400">
                <a:latin typeface="Verdana" panose="020B0604030504040204" pitchFamily="34" charset="0"/>
              </a:rPr>
              <a:t>Falta de Flexibilidade</a:t>
            </a:r>
          </a:p>
          <a:p>
            <a:pPr lvl="2"/>
            <a:r>
              <a:rPr lang="pt-BR" altLang="pt-BR" sz="1400">
                <a:latin typeface="Verdana" panose="020B0604030504040204" pitchFamily="34" charset="0"/>
              </a:rPr>
              <a:t>A alteração da informação requer que todo o processo seja refeito</a:t>
            </a:r>
          </a:p>
          <a:p>
            <a:pPr lvl="1"/>
            <a:r>
              <a:rPr lang="pt-BR" altLang="pt-BR" sz="1400">
                <a:latin typeface="Verdana" panose="020B0604030504040204" pitchFamily="34" charset="0"/>
              </a:rPr>
              <a:t>Falta de Confiabilidade</a:t>
            </a:r>
          </a:p>
          <a:p>
            <a:pPr lvl="2"/>
            <a:r>
              <a:rPr lang="pt-BR" altLang="pt-BR" sz="1400">
                <a:latin typeface="Verdana" panose="020B0604030504040204" pitchFamily="34" charset="0"/>
              </a:rPr>
              <a:t>Pode ser que a informação não represente a realidade</a:t>
            </a:r>
          </a:p>
        </p:txBody>
      </p:sp>
      <p:sp>
        <p:nvSpPr>
          <p:cNvPr id="1599502" name="Rectangle 14">
            <a:extLst>
              <a:ext uri="{FF2B5EF4-FFF2-40B4-BE49-F238E27FC236}">
                <a16:creationId xmlns:a16="http://schemas.microsoft.com/office/drawing/2014/main" id="{2727607E-E5EB-BA43-BA84-AC9E5D8138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95600" y="177800"/>
            <a:ext cx="77724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pt-BR" altLang="pt-BR" b="1"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Apoio à decisão tradicional</a:t>
            </a:r>
            <a:br>
              <a:rPr lang="pt-BR" altLang="pt-BR" b="1"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</a:br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5638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8471" name="Rectangle 7">
            <a:extLst>
              <a:ext uri="{FF2B5EF4-FFF2-40B4-BE49-F238E27FC236}">
                <a16:creationId xmlns:a16="http://schemas.microsoft.com/office/drawing/2014/main" id="{51A5E6E4-F242-4848-BB83-AAD42E948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49531" y="4233675"/>
            <a:ext cx="4424430" cy="2015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pt-BR" sz="4000" b="1" kern="1200">
                <a:effectLst/>
                <a:latin typeface="+mj-lt"/>
                <a:ea typeface="+mj-ea"/>
                <a:cs typeface="+mj-cs"/>
              </a:rPr>
              <a:t>Conceitos de Data Warehouse</a:t>
            </a:r>
            <a:endParaRPr lang="en-US" altLang="pt-BR" sz="4000" kern="1200">
              <a:latin typeface="+mj-lt"/>
              <a:ea typeface="+mj-ea"/>
              <a:cs typeface="+mj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OLAP (processamento analítico online) - Azure Architecture Center |  Microsoft Docs">
            <a:extLst>
              <a:ext uri="{FF2B5EF4-FFF2-40B4-BE49-F238E27FC236}">
                <a16:creationId xmlns:a16="http://schemas.microsoft.com/office/drawing/2014/main" id="{13323D3F-C0F9-8846-948F-5DB440AC4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3" r="-2" b="-13614"/>
          <a:stretch/>
        </p:blipFill>
        <p:spPr bwMode="auto">
          <a:xfrm>
            <a:off x="1349531" y="905630"/>
            <a:ext cx="7961798" cy="3042056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8475" name="Content Placeholder 1598474">
            <a:extLst>
              <a:ext uri="{FF2B5EF4-FFF2-40B4-BE49-F238E27FC236}">
                <a16:creationId xmlns:a16="http://schemas.microsoft.com/office/drawing/2014/main" id="{85E9F456-7E2E-46A4-9112-D647D6B6D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3947686"/>
            <a:ext cx="5160457" cy="2910314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Análise</a:t>
            </a:r>
            <a:r>
              <a:rPr lang="en-US" sz="2400" dirty="0"/>
              <a:t> de </a:t>
            </a:r>
            <a:r>
              <a:rPr lang="en-US" sz="2400" dirty="0" err="1"/>
              <a:t>Processos</a:t>
            </a:r>
            <a:endParaRPr lang="en-US" sz="2400" dirty="0"/>
          </a:p>
          <a:p>
            <a:r>
              <a:rPr lang="en-US" sz="2400" dirty="0" err="1"/>
              <a:t>Projeto</a:t>
            </a:r>
            <a:r>
              <a:rPr lang="en-US" sz="2400" dirty="0"/>
              <a:t> Dimensional</a:t>
            </a:r>
          </a:p>
          <a:p>
            <a:r>
              <a:rPr lang="en-US" sz="2400" dirty="0" err="1"/>
              <a:t>Mapeamento</a:t>
            </a:r>
            <a:r>
              <a:rPr lang="en-US" sz="2400" dirty="0"/>
              <a:t> Dados</a:t>
            </a:r>
          </a:p>
          <a:p>
            <a:r>
              <a:rPr lang="en-US" sz="2400" dirty="0" err="1"/>
              <a:t>Extração</a:t>
            </a:r>
            <a:r>
              <a:rPr lang="en-US" sz="2400" dirty="0"/>
              <a:t>/</a:t>
            </a:r>
            <a:r>
              <a:rPr lang="en-US" sz="2400" dirty="0" err="1"/>
              <a:t>Limpeza</a:t>
            </a:r>
            <a:endParaRPr lang="en-US" sz="2400" dirty="0"/>
          </a:p>
          <a:p>
            <a:r>
              <a:rPr lang="en-US" sz="2400" dirty="0" err="1"/>
              <a:t>Transformação</a:t>
            </a:r>
            <a:endParaRPr lang="en-US" sz="2400" dirty="0"/>
          </a:p>
          <a:p>
            <a:r>
              <a:rPr lang="en-US" sz="2400" dirty="0" err="1"/>
              <a:t>Distribuição</a:t>
            </a:r>
            <a:r>
              <a:rPr lang="en-US" sz="2400" dirty="0"/>
              <a:t> de Dados</a:t>
            </a:r>
          </a:p>
        </p:txBody>
      </p:sp>
    </p:spTree>
    <p:extLst>
      <p:ext uri="{BB962C8B-B14F-4D97-AF65-F5344CB8AC3E}">
        <p14:creationId xmlns:p14="http://schemas.microsoft.com/office/powerpoint/2010/main" val="190719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0736" name="Rectangle 224">
            <a:extLst>
              <a:ext uri="{FF2B5EF4-FFF2-40B4-BE49-F238E27FC236}">
                <a16:creationId xmlns:a16="http://schemas.microsoft.com/office/drawing/2014/main" id="{895A552D-4585-7740-B18F-A8FE477AD6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3840" y="1780661"/>
            <a:ext cx="4105523" cy="14634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pt-BR" sz="30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Por que um </a:t>
            </a:r>
            <a:r>
              <a:rPr lang="en-US" altLang="pt-BR" sz="3000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ambiente</a:t>
            </a:r>
            <a:r>
              <a:rPr lang="en-US" altLang="pt-BR" sz="30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de Data Warehouse?</a:t>
            </a:r>
            <a:endParaRPr lang="en-US" altLang="pt-BR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00516" name="Rectangle 4">
            <a:extLst>
              <a:ext uri="{FF2B5EF4-FFF2-40B4-BE49-F238E27FC236}">
                <a16:creationId xmlns:a16="http://schemas.microsoft.com/office/drawing/2014/main" id="{1E696049-95AC-D741-BCBA-0B49F73BB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" y="2947595"/>
            <a:ext cx="4105522" cy="357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193675" indent="-193675">
              <a:spcBef>
                <a:spcPts val="800"/>
              </a:spcBef>
              <a:spcAft>
                <a:spcPts val="800"/>
              </a:spcAft>
              <a:buChar char="•"/>
              <a:defRPr sz="2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68338" indent="-282575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03313" indent="-244475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519238" indent="-225425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1916113" indent="-206375"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Integrar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dados de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múltiplas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fontes</a:t>
            </a:r>
            <a:endParaRPr lang="en-US" altLang="pt-BR" sz="1800" dirty="0">
              <a:solidFill>
                <a:schemeClr val="bg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Facilitar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processo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análise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sem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impacto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para o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ambiente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de dados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operacionais</a:t>
            </a:r>
            <a:endParaRPr lang="en-US" altLang="pt-BR" sz="1800" dirty="0">
              <a:solidFill>
                <a:schemeClr val="bg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Obter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informação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qualidade</a:t>
            </a:r>
            <a:endParaRPr lang="en-US" altLang="pt-BR" sz="1800" dirty="0">
              <a:solidFill>
                <a:schemeClr val="bg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Atender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diferentes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tipos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usuários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finais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Flexibilidade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e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agilidade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para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atender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novas</a:t>
            </a:r>
            <a:r>
              <a:rPr lang="en-US" altLang="pt-B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pt-BR" sz="1800" dirty="0" err="1">
                <a:solidFill>
                  <a:schemeClr val="bg1"/>
                </a:solidFill>
                <a:latin typeface="+mn-lt"/>
              </a:rPr>
              <a:t>análises</a:t>
            </a:r>
            <a:endParaRPr lang="en-US" altLang="pt-BR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EAA16CA3-BA02-884C-B9AC-6EA71D72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568" y="1600933"/>
            <a:ext cx="5065776" cy="32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0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1541" name="Rectangle 5">
            <a:extLst>
              <a:ext uri="{FF2B5EF4-FFF2-40B4-BE49-F238E27FC236}">
                <a16:creationId xmlns:a16="http://schemas.microsoft.com/office/drawing/2014/main" id="{8C8B4AD2-0521-AC45-BA81-A4A01807A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4672" y="640080"/>
            <a:ext cx="3282696" cy="5257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pt-BR" altLang="pt-BR" b="1" dirty="0">
                <a:solidFill>
                  <a:schemeClr val="bg1"/>
                </a:solidFill>
                <a:effectLst/>
              </a:rPr>
              <a:t>Data </a:t>
            </a:r>
            <a:r>
              <a:rPr lang="pt-BR" altLang="pt-BR" b="1" dirty="0" err="1">
                <a:solidFill>
                  <a:schemeClr val="bg1"/>
                </a:solidFill>
                <a:effectLst/>
              </a:rPr>
              <a:t>Warehouse</a:t>
            </a:r>
            <a:r>
              <a:rPr lang="pt-BR" altLang="pt-BR" b="1" dirty="0">
                <a:solidFill>
                  <a:schemeClr val="bg1"/>
                </a:solidFill>
                <a:effectLst/>
              </a:rPr>
              <a:t> - Definição</a:t>
            </a:r>
            <a:endParaRPr lang="en-US" altLang="pt-BR" dirty="0">
              <a:solidFill>
                <a:schemeClr val="bg1"/>
              </a:solidFill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D9B342E-F231-6449-9920-3157770D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516" y="640080"/>
            <a:ext cx="6947916" cy="6004559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Processos, ferramentas e recursos para gerenciar e disponibilizar informações de negócios precisas e inteligíveis para que indivíduos possam tomar decisões efetivas.</a:t>
            </a:r>
          </a:p>
          <a:p>
            <a:pPr>
              <a:lnSpc>
                <a:spcPct val="120000"/>
              </a:lnSpc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Um ambiente para adequadamente organizar, gerenciar e disponibilizar informações oriundas de fontes diversas, fornecendo um visão única de parte ou de todo o negócio com o objetivo de dar apoio a operações analíticas. </a:t>
            </a:r>
          </a:p>
          <a:p>
            <a:pPr marL="0" indent="0">
              <a:lnSpc>
                <a:spcPct val="120000"/>
              </a:lnSpc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t-BR" altLang="pt-BR" sz="2600" dirty="0">
                <a:latin typeface="Arial" panose="020B0604020202020204" pitchFamily="34" charset="0"/>
                <a:cs typeface="Arial" panose="020B0604020202020204" pitchFamily="34" charset="0"/>
              </a:rPr>
              <a:t>“Um Data </a:t>
            </a:r>
            <a:r>
              <a:rPr lang="pt-BR" alt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Warehouse</a:t>
            </a:r>
            <a:r>
              <a:rPr lang="pt-BR" altLang="pt-BR" sz="2600" dirty="0">
                <a:latin typeface="Arial" panose="020B0604020202020204" pitchFamily="34" charset="0"/>
                <a:cs typeface="Arial" panose="020B0604020202020204" pitchFamily="34" charset="0"/>
              </a:rPr>
              <a:t> é um conjunto de dados </a:t>
            </a:r>
            <a:r>
              <a:rPr lang="pt-BR" altLang="pt-BR" sz="2600" i="1" dirty="0">
                <a:latin typeface="Arial" panose="020B0604020202020204" pitchFamily="34" charset="0"/>
                <a:cs typeface="Arial" panose="020B0604020202020204" pitchFamily="34" charset="0"/>
              </a:rPr>
              <a:t>integrado, não-volátil, variável em relação ao tempo</a:t>
            </a:r>
            <a:r>
              <a:rPr lang="pt-BR" altLang="pt-BR" sz="2600" dirty="0">
                <a:latin typeface="Arial" panose="020B0604020202020204" pitchFamily="34" charset="0"/>
                <a:cs typeface="Arial" panose="020B0604020202020204" pitchFamily="34" charset="0"/>
              </a:rPr>
              <a:t> de apoio às decisões gerenciais.”</a:t>
            </a:r>
          </a:p>
        </p:txBody>
      </p:sp>
    </p:spTree>
    <p:extLst>
      <p:ext uri="{BB962C8B-B14F-4D97-AF65-F5344CB8AC3E}">
        <p14:creationId xmlns:p14="http://schemas.microsoft.com/office/powerpoint/2010/main" val="152428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8290" name="Rectangle 2">
            <a:extLst>
              <a:ext uri="{FF2B5EF4-FFF2-40B4-BE49-F238E27FC236}">
                <a16:creationId xmlns:a16="http://schemas.microsoft.com/office/drawing/2014/main" id="{05449E2D-3F92-FD4E-A9FB-4D9F23D07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6952" y="1204108"/>
            <a:ext cx="2669406" cy="17811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Gestão de Metadados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DC2B24-E4FA-2546-88ED-6582A9E9A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423" y="3355130"/>
            <a:ext cx="3751060" cy="32527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Análise</a:t>
            </a:r>
            <a:r>
              <a:rPr lang="en-US" dirty="0"/>
              <a:t> de </a:t>
            </a:r>
            <a:r>
              <a:rPr lang="en-US" dirty="0" err="1"/>
              <a:t>Processos</a:t>
            </a:r>
            <a:endParaRPr lang="en-US" dirty="0"/>
          </a:p>
          <a:p>
            <a:r>
              <a:rPr lang="en-US" dirty="0" err="1"/>
              <a:t>Projeto</a:t>
            </a:r>
            <a:r>
              <a:rPr lang="en-US" dirty="0"/>
              <a:t> Dimensional</a:t>
            </a:r>
          </a:p>
          <a:p>
            <a:r>
              <a:rPr lang="en-US" dirty="0" err="1"/>
              <a:t>Mapeamento</a:t>
            </a:r>
            <a:r>
              <a:rPr lang="en-US" dirty="0"/>
              <a:t> Dados</a:t>
            </a:r>
          </a:p>
          <a:p>
            <a:r>
              <a:rPr lang="en-US" dirty="0" err="1"/>
              <a:t>Extração</a:t>
            </a:r>
            <a:r>
              <a:rPr lang="en-US" dirty="0"/>
              <a:t>/</a:t>
            </a:r>
            <a:r>
              <a:rPr lang="en-US" dirty="0" err="1"/>
              <a:t>Limpeza</a:t>
            </a:r>
            <a:endParaRPr lang="en-US" dirty="0"/>
          </a:p>
          <a:p>
            <a:r>
              <a:rPr lang="en-US" dirty="0" err="1"/>
              <a:t>Transformação</a:t>
            </a:r>
            <a:endParaRPr lang="en-US" dirty="0"/>
          </a:p>
          <a:p>
            <a:r>
              <a:rPr lang="en-US" dirty="0" err="1"/>
              <a:t>Distribuição</a:t>
            </a:r>
            <a:r>
              <a:rPr lang="en-US" dirty="0"/>
              <a:t> de Dados</a:t>
            </a:r>
          </a:p>
        </p:txBody>
      </p:sp>
      <p:pic>
        <p:nvPicPr>
          <p:cNvPr id="89" name="Picture 2" descr="Data Mart vs. Data Warehouse: Conheça a Diferença | Astera">
            <a:extLst>
              <a:ext uri="{FF2B5EF4-FFF2-40B4-BE49-F238E27FC236}">
                <a16:creationId xmlns:a16="http://schemas.microsoft.com/office/drawing/2014/main" id="{04C9A089-F58E-7746-A5CE-B89EC5A36E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1888" y="1201440"/>
            <a:ext cx="5603937" cy="35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38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611" name="AutoShape 3">
            <a:extLst>
              <a:ext uri="{FF2B5EF4-FFF2-40B4-BE49-F238E27FC236}">
                <a16:creationId xmlns:a16="http://schemas.microsoft.com/office/drawing/2014/main" id="{FF2E58D1-3249-D04B-8197-60295868F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0162" y="4922597"/>
            <a:ext cx="1534673" cy="307778"/>
          </a:xfrm>
          <a:prstGeom prst="flowChartMagneticDisk">
            <a:avLst/>
          </a:prstGeom>
          <a:gradFill rotWithShape="1">
            <a:gsLst>
              <a:gs pos="0">
                <a:srgbClr val="FFFFCC">
                  <a:gamma/>
                  <a:shade val="66667"/>
                  <a:invGamma/>
                </a:srgbClr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600"/>
          </a:p>
        </p:txBody>
      </p:sp>
      <p:sp>
        <p:nvSpPr>
          <p:cNvPr id="1604612" name="Text Box 4">
            <a:extLst>
              <a:ext uri="{FF2B5EF4-FFF2-40B4-BE49-F238E27FC236}">
                <a16:creationId xmlns:a16="http://schemas.microsoft.com/office/drawing/2014/main" id="{FC31D2DA-8E9E-D545-B3F2-E8C5C6436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629" y="4614820"/>
            <a:ext cx="20377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sz="1400" dirty="0">
                <a:latin typeface="Verdana" panose="020B0604030504040204" pitchFamily="34" charset="0"/>
              </a:rPr>
              <a:t>Alto nível de detalhe</a:t>
            </a:r>
          </a:p>
        </p:txBody>
      </p:sp>
      <p:grpSp>
        <p:nvGrpSpPr>
          <p:cNvPr id="1604613" name="Group 5">
            <a:extLst>
              <a:ext uri="{FF2B5EF4-FFF2-40B4-BE49-F238E27FC236}">
                <a16:creationId xmlns:a16="http://schemas.microsoft.com/office/drawing/2014/main" id="{D30BACF1-96D7-354D-9536-8C9BBB52C200}"/>
              </a:ext>
            </a:extLst>
          </p:cNvPr>
          <p:cNvGrpSpPr>
            <a:grpSpLocks/>
          </p:cNvGrpSpPr>
          <p:nvPr/>
        </p:nvGrpSpPr>
        <p:grpSpPr bwMode="auto">
          <a:xfrm>
            <a:off x="9785870" y="4664638"/>
            <a:ext cx="2178050" cy="568606"/>
            <a:chOff x="2545" y="753"/>
            <a:chExt cx="1029" cy="518"/>
          </a:xfrm>
        </p:grpSpPr>
        <p:sp>
          <p:nvSpPr>
            <p:cNvPr id="1604614" name="AutoShape 6">
              <a:extLst>
                <a:ext uri="{FF2B5EF4-FFF2-40B4-BE49-F238E27FC236}">
                  <a16:creationId xmlns:a16="http://schemas.microsoft.com/office/drawing/2014/main" id="{7B620804-7022-C146-A102-E6FCA200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7" y="991"/>
              <a:ext cx="252" cy="280"/>
            </a:xfrm>
            <a:prstGeom prst="flowChartMagneticDisk">
              <a:avLst/>
            </a:prstGeom>
            <a:gradFill rotWithShape="1">
              <a:gsLst>
                <a:gs pos="0">
                  <a:srgbClr val="FFFFCC">
                    <a:gamma/>
                    <a:shade val="66667"/>
                    <a:invGamma/>
                  </a:srgbClr>
                </a:gs>
                <a:gs pos="100000">
                  <a:srgbClr val="FFFFC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1604615" name="Text Box 7">
              <a:extLst>
                <a:ext uri="{FF2B5EF4-FFF2-40B4-BE49-F238E27FC236}">
                  <a16:creationId xmlns:a16="http://schemas.microsoft.com/office/drawing/2014/main" id="{C2BA918F-107E-7547-B863-9683A074E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" y="753"/>
              <a:ext cx="102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400" dirty="0">
                  <a:latin typeface="Verdana" panose="020B0604030504040204" pitchFamily="34" charset="0"/>
                </a:rPr>
                <a:t>Baixo nível de detalhe</a:t>
              </a:r>
            </a:p>
          </p:txBody>
        </p:sp>
      </p:grpSp>
      <p:pic>
        <p:nvPicPr>
          <p:cNvPr id="1604618" name="Picture 10">
            <a:extLst>
              <a:ext uri="{FF2B5EF4-FFF2-40B4-BE49-F238E27FC236}">
                <a16:creationId xmlns:a16="http://schemas.microsoft.com/office/drawing/2014/main" id="{7D86BEE9-758A-784F-AE43-2BAC995D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42725" r="1672"/>
          <a:stretch>
            <a:fillRect/>
          </a:stretch>
        </p:blipFill>
        <p:spPr bwMode="auto">
          <a:xfrm>
            <a:off x="6400800" y="5270113"/>
            <a:ext cx="5704936" cy="15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54946E-72DF-794B-97C6-0B7C02DC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Granularidade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53A63B-1C9D-FE45-8B61-6E09F49F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986"/>
            <a:ext cx="11125720" cy="4382218"/>
          </a:xfrm>
        </p:spPr>
        <p:txBody>
          <a:bodyPr>
            <a:normAutofit/>
          </a:bodyPr>
          <a:lstStyle/>
          <a:p>
            <a:pPr algn="just"/>
            <a:r>
              <a:rPr lang="pt-BR" altLang="pt-BR" sz="1500" dirty="0">
                <a:latin typeface="Verdana" panose="020B0604030504040204" pitchFamily="34" charset="0"/>
              </a:rPr>
              <a:t>Alto nível de detalhe</a:t>
            </a:r>
          </a:p>
          <a:p>
            <a:pPr lvl="1" algn="just"/>
            <a:r>
              <a:rPr lang="pt-BR" altLang="pt-BR" sz="1400" dirty="0">
                <a:latin typeface="Verdana" panose="020B0604030504040204" pitchFamily="34" charset="0"/>
              </a:rPr>
              <a:t>Exemplo</a:t>
            </a:r>
          </a:p>
          <a:p>
            <a:pPr lvl="2" algn="just"/>
            <a:r>
              <a:rPr lang="pt-BR" altLang="pt-BR" sz="1400" dirty="0">
                <a:latin typeface="Verdana" panose="020B0604030504040204" pitchFamily="34" charset="0"/>
              </a:rPr>
              <a:t>Os detalhes de cada chamada telefônica feita por um cliente em um mês</a:t>
            </a:r>
          </a:p>
          <a:p>
            <a:pPr lvl="1" algn="just"/>
            <a:r>
              <a:rPr lang="pt-BR" altLang="pt-BR" sz="1400" dirty="0">
                <a:latin typeface="Verdana" panose="020B0604030504040204" pitchFamily="34" charset="0"/>
              </a:rPr>
              <a:t>Análise possível</a:t>
            </a:r>
          </a:p>
          <a:p>
            <a:pPr lvl="2" algn="just"/>
            <a:r>
              <a:rPr lang="pt-BR" altLang="pt-BR" sz="1400" dirty="0">
                <a:latin typeface="Verdana" panose="020B0604030504040204" pitchFamily="34" charset="0"/>
              </a:rPr>
              <a:t>Sr. José telefonou para sua namorada no Rio de Janeiro na semana passada?</a:t>
            </a:r>
            <a:endParaRPr lang="pt-BR" altLang="pt-BR" sz="400" dirty="0">
              <a:latin typeface="Verdana" panose="020B0604030504040204" pitchFamily="34" charset="0"/>
            </a:endParaRPr>
          </a:p>
          <a:p>
            <a:pPr algn="just"/>
            <a:r>
              <a:rPr lang="pt-BR" altLang="pt-BR" sz="1500" dirty="0">
                <a:latin typeface="Verdana" panose="020B0604030504040204" pitchFamily="34" charset="0"/>
              </a:rPr>
              <a:t>Baixo nível de detalhe</a:t>
            </a:r>
          </a:p>
          <a:p>
            <a:pPr lvl="1" algn="just"/>
            <a:r>
              <a:rPr lang="pt-BR" altLang="pt-BR" sz="1400" dirty="0">
                <a:latin typeface="Verdana" panose="020B0604030504040204" pitchFamily="34" charset="0"/>
              </a:rPr>
              <a:t>Exemplo</a:t>
            </a:r>
          </a:p>
          <a:p>
            <a:pPr lvl="2" algn="just"/>
            <a:r>
              <a:rPr lang="pt-BR" altLang="pt-BR" sz="1400" dirty="0">
                <a:latin typeface="Verdana" panose="020B0604030504040204" pitchFamily="34" charset="0"/>
              </a:rPr>
              <a:t>O resumo das chamadas telefônicas feitas por cliente um mês</a:t>
            </a:r>
          </a:p>
          <a:p>
            <a:pPr lvl="1" algn="just"/>
            <a:r>
              <a:rPr lang="pt-BR" altLang="pt-BR" sz="1400" dirty="0">
                <a:latin typeface="Verdana" panose="020B0604030504040204" pitchFamily="34" charset="0"/>
              </a:rPr>
              <a:t>Análise possível</a:t>
            </a:r>
          </a:p>
          <a:p>
            <a:pPr lvl="2" algn="just"/>
            <a:r>
              <a:rPr lang="pt-BR" altLang="pt-BR" sz="1400" dirty="0">
                <a:latin typeface="Verdana" panose="020B0604030504040204" pitchFamily="34" charset="0"/>
              </a:rPr>
              <a:t>Em média, quantas chamadas telefônicas de longa distância foram feitas pelos habitantes do Rio de Janeiro no mês passado?</a:t>
            </a:r>
          </a:p>
          <a:p>
            <a:pPr algn="just"/>
            <a:endParaRPr lang="pt-BR" altLang="pt-BR" sz="600" dirty="0">
              <a:latin typeface="Verdana" panose="020B0604030504040204" pitchFamily="34" charset="0"/>
            </a:endParaRPr>
          </a:p>
          <a:p>
            <a:pPr algn="just"/>
            <a:r>
              <a:rPr lang="pt-BR" altLang="pt-BR" sz="1500" dirty="0">
                <a:latin typeface="Verdana" panose="020B0604030504040204" pitchFamily="34" charset="0"/>
              </a:rPr>
              <a:t>Balanceamento da granularidade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771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7810" name="Rectangle 2">
            <a:extLst>
              <a:ext uri="{FF2B5EF4-FFF2-40B4-BE49-F238E27FC236}">
                <a16:creationId xmlns:a16="http://schemas.microsoft.com/office/drawing/2014/main" id="{4B8998B4-62B5-774A-A041-88990B1568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59678"/>
            <a:ext cx="3567915" cy="495249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>
                <a:solidFill>
                  <a:schemeClr val="bg1"/>
                </a:solidFill>
              </a:rPr>
              <a:t>Conceitos de Data WareHouse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27813" name="Rectangle 3">
            <a:extLst>
              <a:ext uri="{FF2B5EF4-FFF2-40B4-BE49-F238E27FC236}">
                <a16:creationId xmlns:a16="http://schemas.microsoft.com/office/drawing/2014/main" id="{8354F52E-3643-4EC8-90B6-3DBC649D2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600882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50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9746" name="Rectangle 2">
            <a:extLst>
              <a:ext uri="{FF2B5EF4-FFF2-40B4-BE49-F238E27FC236}">
                <a16:creationId xmlns:a16="http://schemas.microsoft.com/office/drawing/2014/main" id="{3CCDDD9A-C85F-974F-B7D3-028C8510C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59678"/>
            <a:ext cx="3567915" cy="495249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Requisitos Tecnológicos</a:t>
            </a:r>
            <a:r>
              <a:rPr lang="pt-BR" altLang="pt-B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9749" name="Text Box 5">
            <a:extLst>
              <a:ext uri="{FF2B5EF4-FFF2-40B4-BE49-F238E27FC236}">
                <a16:creationId xmlns:a16="http://schemas.microsoft.com/office/drawing/2014/main" id="{73BA11DB-D6D9-7B4C-9126-B5DFCCBA7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9" y="1695450"/>
            <a:ext cx="783907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439752" name="Espaço Reservado para Conteúdo 1">
            <a:extLst>
              <a:ext uri="{FF2B5EF4-FFF2-40B4-BE49-F238E27FC236}">
                <a16:creationId xmlns:a16="http://schemas.microsoft.com/office/drawing/2014/main" id="{C1D15337-C52B-4972-AA93-22AC284472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084324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255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974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3842" name="Rectangle 2">
            <a:extLst>
              <a:ext uri="{FF2B5EF4-FFF2-40B4-BE49-F238E27FC236}">
                <a16:creationId xmlns:a16="http://schemas.microsoft.com/office/drawing/2014/main" id="{80796BA6-E919-2F40-A05D-0FD2C97DF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300">
                <a:solidFill>
                  <a:schemeClr val="bg1"/>
                </a:solidFill>
              </a:rPr>
              <a:t>Conceitos de Data Warehouse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C0406E-545C-0C4E-968E-C21C298B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52" y="850052"/>
            <a:ext cx="8039818" cy="572931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dirty="0"/>
              <a:t>Armazenamento / gerenciamento paralelo dos dados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pt-BR" altLang="pt-BR" sz="2000" dirty="0"/>
              <a:t>Quando os dados são armazenados e gerenciados de modo paralelo, os ganhos de performance podem ser drásticos.</a:t>
            </a:r>
            <a:endParaRPr lang="en-US" altLang="pt-BR" sz="2000" dirty="0"/>
          </a:p>
          <a:p>
            <a:pPr>
              <a:spcBef>
                <a:spcPct val="50000"/>
              </a:spcBef>
            </a:pPr>
            <a:r>
              <a:rPr lang="en-US" altLang="pt-BR" sz="2400" dirty="0" err="1"/>
              <a:t>Gerenciamento</a:t>
            </a:r>
            <a:r>
              <a:rPr lang="en-US" altLang="pt-BR" sz="2400" dirty="0"/>
              <a:t> de metadados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pt-BR" altLang="pt-BR" sz="2000" dirty="0"/>
              <a:t>Os metadados assumem uma importância ainda maior no data </a:t>
            </a:r>
            <a:r>
              <a:rPr lang="pt-BR" altLang="pt-BR" sz="2000" dirty="0" err="1"/>
              <a:t>warehouse</a:t>
            </a:r>
            <a:r>
              <a:rPr lang="pt-BR" altLang="pt-BR" sz="2000" dirty="0"/>
              <a:t> do que no ambiente operacional clássico</a:t>
            </a:r>
            <a:r>
              <a:rPr lang="en-US" altLang="pt-BR" sz="2000" dirty="0"/>
              <a:t> </a:t>
            </a:r>
            <a:endParaRPr lang="pt-BR" altLang="pt-BR" sz="2000" dirty="0"/>
          </a:p>
          <a:p>
            <a:pPr marL="0" indent="0">
              <a:lnSpc>
                <a:spcPct val="120000"/>
              </a:lnSpc>
              <a:spcBef>
                <a:spcPct val="50000"/>
              </a:spcBef>
              <a:buNone/>
            </a:pPr>
            <a:r>
              <a:rPr lang="pt-BR" altLang="pt-BR" sz="2200" dirty="0"/>
              <a:t>Em virtude da diferença fundamental no ciclo de vida de desenvolvimento do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, os metadados são vitais. </a:t>
            </a:r>
          </a:p>
          <a:p>
            <a:pPr marL="0" indent="0">
              <a:lnSpc>
                <a:spcPct val="120000"/>
              </a:lnSpc>
              <a:spcBef>
                <a:spcPct val="50000"/>
              </a:spcBef>
              <a:buNone/>
            </a:pPr>
            <a:r>
              <a:rPr lang="pt-BR" altLang="pt-BR" sz="2200" dirty="0"/>
              <a:t>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é desenvolvido de forma heurística e interativa. </a:t>
            </a:r>
          </a:p>
          <a:p>
            <a:pPr marL="0" indent="0">
              <a:lnSpc>
                <a:spcPct val="120000"/>
              </a:lnSpc>
              <a:spcBef>
                <a:spcPct val="50000"/>
              </a:spcBef>
              <a:buNone/>
            </a:pPr>
            <a:r>
              <a:rPr lang="pt-BR" altLang="pt-BR" sz="2200" dirty="0"/>
              <a:t>Para que esse processo seja eficaz, o usuário do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precisa ter acesso a metadados exatos e atualizados. Sem uma boa fonte de metadados, a tarefa do analista de SAD é muito mais difícil</a:t>
            </a:r>
            <a:r>
              <a:rPr lang="en-US" altLang="pt-BR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234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4866" name="Rectangle 2">
            <a:extLst>
              <a:ext uri="{FF2B5EF4-FFF2-40B4-BE49-F238E27FC236}">
                <a16:creationId xmlns:a16="http://schemas.microsoft.com/office/drawing/2014/main" id="{F6EC262E-2D0F-F044-8009-8930A62BC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300">
                <a:solidFill>
                  <a:schemeClr val="bg1"/>
                </a:solidFill>
              </a:rPr>
              <a:t>          Conceitos de Data WareHouse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3F3481-9FCE-ED48-B37B-D0D327529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404" y="850052"/>
            <a:ext cx="7884543" cy="5326911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Tipicamente, os metadados contêm:</a:t>
            </a:r>
          </a:p>
          <a:p>
            <a:pPr lvl="1">
              <a:spcBef>
                <a:spcPct val="50000"/>
              </a:spcBef>
            </a:pP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estrutura das tabelas</a:t>
            </a:r>
          </a:p>
          <a:p>
            <a:pPr lvl="1">
              <a:spcBef>
                <a:spcPct val="50000"/>
              </a:spcBef>
            </a:pP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atributo das tabelas</a:t>
            </a:r>
          </a:p>
          <a:p>
            <a:pPr lvl="1">
              <a:spcBef>
                <a:spcPct val="50000"/>
              </a:spcBef>
            </a:pP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fonte de dados do data </a:t>
            </a:r>
            <a:r>
              <a:rPr lang="pt-BR" altLang="pt-BR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warehouse</a:t>
            </a: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lvl="1">
              <a:spcBef>
                <a:spcPct val="50000"/>
              </a:spcBef>
            </a:pP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correspondência entre o sistema de registro e o data </a:t>
            </a:r>
            <a:r>
              <a:rPr lang="pt-BR" altLang="pt-BR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warehouse</a:t>
            </a: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spcBef>
                <a:spcPct val="50000"/>
              </a:spcBef>
            </a:pP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especificação do modelo de dados</a:t>
            </a: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spcBef>
                <a:spcPct val="50000"/>
              </a:spcBef>
            </a:pPr>
            <a:r>
              <a:rPr lang="pt-BR" altLang="pt-BR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logging</a:t>
            </a: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de extrações</a:t>
            </a: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spcBef>
                <a:spcPct val="50000"/>
              </a:spcBef>
            </a:pPr>
            <a:r>
              <a:rPr lang="pt-BR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rotinas comuns de acesso a dados </a:t>
            </a: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50000"/>
              </a:spcBef>
            </a:pPr>
            <a:endParaRPr lang="en-US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2299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D7481200-3BB2-4CA3-9D54-1077F6F7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6788" name="Text Box 4">
            <a:extLst>
              <a:ext uri="{FF2B5EF4-FFF2-40B4-BE49-F238E27FC236}">
                <a16:creationId xmlns:a16="http://schemas.microsoft.com/office/drawing/2014/main" id="{65B4F4C6-2F27-0443-9635-871D9037F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42938"/>
            <a:ext cx="626745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i="1"/>
              <a:t>BI e Gestão Estratégica</a:t>
            </a:r>
            <a:endParaRPr lang="pt-BR" altLang="pt-BR" i="1"/>
          </a:p>
        </p:txBody>
      </p:sp>
      <p:sp>
        <p:nvSpPr>
          <p:cNvPr id="1526789" name="Rectangle 5">
            <a:extLst>
              <a:ext uri="{FF2B5EF4-FFF2-40B4-BE49-F238E27FC236}">
                <a16:creationId xmlns:a16="http://schemas.microsoft.com/office/drawing/2014/main" id="{7C78709B-EE85-5445-9E53-860FAA6B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1060450"/>
            <a:ext cx="626745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normAutofit/>
          </a:bodyPr>
          <a:lstStyle>
            <a:lvl1pPr marL="342900" indent="-342900">
              <a:spcBef>
                <a:spcPts val="800"/>
              </a:spcBef>
              <a:spcAft>
                <a:spcPts val="800"/>
              </a:spcAft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0066"/>
              </a:buClr>
              <a:buFont typeface="Wingdings" pitchFamily="2" charset="2"/>
              <a:buChar char="s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pt-BR" sz="2400" dirty="0" err="1">
                <a:solidFill>
                  <a:schemeClr val="tx1"/>
                </a:solidFill>
              </a:rPr>
              <a:t>Identificação</a:t>
            </a:r>
            <a:r>
              <a:rPr lang="en-US" altLang="pt-BR" sz="2400" dirty="0">
                <a:solidFill>
                  <a:schemeClr val="tx1"/>
                </a:solidFill>
              </a:rPr>
              <a:t> dos </a:t>
            </a:r>
            <a:r>
              <a:rPr lang="en-US" altLang="pt-BR" sz="2400" dirty="0" err="1">
                <a:solidFill>
                  <a:schemeClr val="tx1"/>
                </a:solidFill>
              </a:rPr>
              <a:t>indicadores</a:t>
            </a:r>
            <a:r>
              <a:rPr lang="en-US" altLang="pt-BR" sz="2400" dirty="0">
                <a:solidFill>
                  <a:schemeClr val="tx1"/>
                </a:solidFill>
              </a:rPr>
              <a:t> de </a:t>
            </a:r>
            <a:r>
              <a:rPr lang="en-US" altLang="pt-BR" sz="2400" dirty="0" err="1">
                <a:solidFill>
                  <a:schemeClr val="tx1"/>
                </a:solidFill>
              </a:rPr>
              <a:t>negócio</a:t>
            </a:r>
            <a:endParaRPr lang="en-US" altLang="pt-BR" sz="24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Quais</a:t>
            </a:r>
            <a:r>
              <a:rPr lang="en-US" altLang="pt-BR" sz="2000" dirty="0">
                <a:solidFill>
                  <a:schemeClr val="tx1"/>
                </a:solidFill>
              </a:rPr>
              <a:t> </a:t>
            </a:r>
            <a:r>
              <a:rPr lang="en-US" altLang="pt-BR" sz="2000" dirty="0" err="1">
                <a:solidFill>
                  <a:schemeClr val="tx1"/>
                </a:solidFill>
              </a:rPr>
              <a:t>processos</a:t>
            </a:r>
            <a:r>
              <a:rPr lang="en-US" altLang="pt-BR" sz="2000" dirty="0">
                <a:solidFill>
                  <a:schemeClr val="tx1"/>
                </a:solidFill>
              </a:rPr>
              <a:t> de </a:t>
            </a:r>
            <a:r>
              <a:rPr lang="en-US" altLang="pt-BR" sz="2000" dirty="0" err="1">
                <a:solidFill>
                  <a:schemeClr val="tx1"/>
                </a:solidFill>
              </a:rPr>
              <a:t>negócio</a:t>
            </a:r>
            <a:r>
              <a:rPr lang="en-US" altLang="pt-BR" sz="2000" dirty="0">
                <a:solidFill>
                  <a:schemeClr val="tx1"/>
                </a:solidFill>
              </a:rPr>
              <a:t> </a:t>
            </a:r>
            <a:r>
              <a:rPr lang="en-US" altLang="pt-BR" sz="2000" dirty="0" err="1">
                <a:solidFill>
                  <a:schemeClr val="tx1"/>
                </a:solidFill>
              </a:rPr>
              <a:t>são</a:t>
            </a:r>
            <a:r>
              <a:rPr lang="en-US" altLang="pt-BR" sz="2000" dirty="0">
                <a:solidFill>
                  <a:schemeClr val="tx1"/>
                </a:solidFill>
              </a:rPr>
              <a:t> </a:t>
            </a:r>
            <a:r>
              <a:rPr lang="en-US" altLang="pt-BR" sz="2000" dirty="0" err="1">
                <a:solidFill>
                  <a:schemeClr val="tx1"/>
                </a:solidFill>
              </a:rPr>
              <a:t>importantes</a:t>
            </a:r>
            <a:endParaRPr lang="en-US" altLang="pt-BR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Conhecimento</a:t>
            </a:r>
            <a:r>
              <a:rPr lang="en-US" altLang="pt-BR" sz="2000" dirty="0">
                <a:solidFill>
                  <a:schemeClr val="tx1"/>
                </a:solidFill>
              </a:rPr>
              <a:t> de </a:t>
            </a:r>
            <a:r>
              <a:rPr lang="en-US" altLang="pt-BR" sz="2000" dirty="0" err="1">
                <a:solidFill>
                  <a:schemeClr val="tx1"/>
                </a:solidFill>
              </a:rPr>
              <a:t>tendência</a:t>
            </a:r>
            <a:r>
              <a:rPr lang="en-US" altLang="pt-BR" sz="2000" dirty="0">
                <a:solidFill>
                  <a:schemeClr val="tx1"/>
                </a:solidFill>
              </a:rPr>
              <a:t> dos </a:t>
            </a:r>
            <a:r>
              <a:rPr lang="en-US" altLang="pt-BR" sz="2000" dirty="0" err="1">
                <a:solidFill>
                  <a:schemeClr val="tx1"/>
                </a:solidFill>
              </a:rPr>
              <a:t>fatos</a:t>
            </a:r>
            <a:endParaRPr lang="en-US" altLang="pt-BR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Comportamento</a:t>
            </a:r>
            <a:r>
              <a:rPr lang="en-US" altLang="pt-BR" sz="2000" dirty="0">
                <a:solidFill>
                  <a:schemeClr val="tx1"/>
                </a:solidFill>
              </a:rPr>
              <a:t> dos  </a:t>
            </a:r>
            <a:r>
              <a:rPr lang="en-US" altLang="pt-BR" sz="2000" dirty="0" err="1">
                <a:solidFill>
                  <a:schemeClr val="tx1"/>
                </a:solidFill>
              </a:rPr>
              <a:t>processos</a:t>
            </a:r>
            <a:r>
              <a:rPr lang="en-US" altLang="pt-BR" sz="2000" dirty="0">
                <a:solidFill>
                  <a:schemeClr val="tx1"/>
                </a:solidFill>
              </a:rPr>
              <a:t> de </a:t>
            </a:r>
            <a:r>
              <a:rPr lang="en-US" altLang="pt-BR" sz="2000" dirty="0" err="1">
                <a:solidFill>
                  <a:schemeClr val="tx1"/>
                </a:solidFill>
              </a:rPr>
              <a:t>negócio</a:t>
            </a:r>
            <a:endParaRPr lang="en-US" altLang="pt-BR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Segmentação</a:t>
            </a:r>
            <a:r>
              <a:rPr lang="en-US" altLang="pt-BR" sz="2000" dirty="0">
                <a:solidFill>
                  <a:schemeClr val="tx1"/>
                </a:solidFill>
              </a:rPr>
              <a:t> da </a:t>
            </a:r>
            <a:r>
              <a:rPr lang="en-US" altLang="pt-BR" sz="2000" dirty="0" err="1">
                <a:solidFill>
                  <a:schemeClr val="tx1"/>
                </a:solidFill>
              </a:rPr>
              <a:t>informação</a:t>
            </a:r>
            <a:endParaRPr lang="en-US" altLang="pt-BR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pt-BR" sz="2400" dirty="0" err="1">
                <a:solidFill>
                  <a:schemeClr val="tx1"/>
                </a:solidFill>
              </a:rPr>
              <a:t>Acesso</a:t>
            </a:r>
            <a:r>
              <a:rPr lang="en-US" altLang="pt-BR" sz="2400" dirty="0">
                <a:solidFill>
                  <a:schemeClr val="tx1"/>
                </a:solidFill>
              </a:rPr>
              <a:t> a </a:t>
            </a:r>
            <a:r>
              <a:rPr lang="en-US" altLang="pt-BR" sz="2400" dirty="0" err="1">
                <a:solidFill>
                  <a:schemeClr val="tx1"/>
                </a:solidFill>
              </a:rPr>
              <a:t>Informações</a:t>
            </a:r>
            <a:r>
              <a:rPr lang="en-US" altLang="pt-BR" sz="2400" dirty="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Análise</a:t>
            </a:r>
            <a:r>
              <a:rPr lang="en-US" altLang="pt-BR" sz="2000" dirty="0">
                <a:solidFill>
                  <a:schemeClr val="tx1"/>
                </a:solidFill>
              </a:rPr>
              <a:t> Multidimensional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Informação</a:t>
            </a:r>
            <a:r>
              <a:rPr lang="en-US" altLang="pt-BR" sz="2000" dirty="0">
                <a:solidFill>
                  <a:schemeClr val="tx1"/>
                </a:solidFill>
              </a:rPr>
              <a:t> </a:t>
            </a:r>
            <a:r>
              <a:rPr lang="en-US" altLang="pt-BR" sz="2000" dirty="0" err="1">
                <a:solidFill>
                  <a:schemeClr val="tx1"/>
                </a:solidFill>
              </a:rPr>
              <a:t>disponível</a:t>
            </a:r>
            <a:r>
              <a:rPr lang="en-US" altLang="pt-BR" sz="2000" dirty="0">
                <a:solidFill>
                  <a:schemeClr val="tx1"/>
                </a:solidFill>
              </a:rPr>
              <a:t> e </a:t>
            </a:r>
            <a:r>
              <a:rPr lang="en-US" altLang="pt-BR" sz="2000" dirty="0" err="1">
                <a:solidFill>
                  <a:schemeClr val="tx1"/>
                </a:solidFill>
              </a:rPr>
              <a:t>fácil</a:t>
            </a:r>
            <a:endParaRPr lang="en-US" altLang="pt-BR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000" dirty="0" err="1">
                <a:solidFill>
                  <a:schemeClr val="tx1"/>
                </a:solidFill>
              </a:rPr>
              <a:t>Implementação</a:t>
            </a:r>
            <a:r>
              <a:rPr lang="en-US" altLang="pt-BR" sz="2000" dirty="0">
                <a:solidFill>
                  <a:schemeClr val="tx1"/>
                </a:solidFill>
              </a:rPr>
              <a:t> de Data Warehouse</a:t>
            </a:r>
          </a:p>
        </p:txBody>
      </p:sp>
      <p:sp>
        <p:nvSpPr>
          <p:cNvPr id="1526786" name="Rectangle 2">
            <a:extLst>
              <a:ext uri="{FF2B5EF4-FFF2-40B4-BE49-F238E27FC236}">
                <a16:creationId xmlns:a16="http://schemas.microsoft.com/office/drawing/2014/main" id="{4053CC95-2280-0243-9E06-1BBB23588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99459" y="642938"/>
            <a:ext cx="3670808" cy="550226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Conceitos de Data WareHouse</a:t>
            </a:r>
          </a:p>
        </p:txBody>
      </p:sp>
    </p:spTree>
    <p:extLst>
      <p:ext uri="{BB962C8B-B14F-4D97-AF65-F5344CB8AC3E}">
        <p14:creationId xmlns:p14="http://schemas.microsoft.com/office/powerpoint/2010/main" val="3449139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938" name="Rectangle 2">
            <a:extLst>
              <a:ext uri="{FF2B5EF4-FFF2-40B4-BE49-F238E27FC236}">
                <a16:creationId xmlns:a16="http://schemas.microsoft.com/office/drawing/2014/main" id="{550C065E-E5C7-B145-A03C-653FCC846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600">
                <a:solidFill>
                  <a:schemeClr val="bg1"/>
                </a:solidFill>
              </a:rPr>
              <a:t>Carga de dados eficiente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E75669-BF4E-004F-A0A7-4E561F23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898" y="850052"/>
            <a:ext cx="7953555" cy="553953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Uma importante característica tecnológica consiste na possibilidade de fazer a carga do data </a:t>
            </a:r>
            <a:r>
              <a:rPr lang="pt-BR" altLang="pt-BR" sz="2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warehouse</a:t>
            </a: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de forma eficiente. Há vários métodos de carga:</a:t>
            </a:r>
            <a:r>
              <a:rPr lang="en-US" altLang="pt-BR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Um registro por vez;</a:t>
            </a: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Por meio de uma interface de linguagem;</a:t>
            </a:r>
            <a:endParaRPr lang="pt-BR" altLang="pt-BR" sz="22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pt-BR" sz="2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pt-BR" sz="2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massa</a:t>
            </a:r>
            <a:r>
              <a:rPr lang="en-US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com a </a:t>
            </a:r>
            <a:r>
              <a:rPr lang="en-US" altLang="pt-BR" sz="2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ajuda</a:t>
            </a:r>
            <a:r>
              <a:rPr lang="en-US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de um </a:t>
            </a:r>
            <a:r>
              <a:rPr lang="en-US" altLang="pt-BR" sz="2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utilitário</a:t>
            </a:r>
            <a:r>
              <a:rPr lang="en-US" altLang="pt-BR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0" indent="0">
              <a:spcBef>
                <a:spcPct val="50000"/>
              </a:spcBef>
              <a:buNone/>
            </a:pPr>
            <a:endParaRPr lang="pt-BR" altLang="pt-BR" sz="2200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50000"/>
              </a:spcBef>
              <a:buNone/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Em geral, a carga de dados por meio de um utilitário é mais rápida. Além disso, é preciso que seja feita uma carga dos índices ao mesmo tempo em que os dados são carregados. Em alguns casos, a carga dos índices pode ser postergada para que a carga de trabalho seja distribuída de forma equilibrada.</a:t>
            </a:r>
            <a:endParaRPr lang="pt-BR" altLang="pt-BR" sz="22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66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986" name="Rectangle 2">
            <a:extLst>
              <a:ext uri="{FF2B5EF4-FFF2-40B4-BE49-F238E27FC236}">
                <a16:creationId xmlns:a16="http://schemas.microsoft.com/office/drawing/2014/main" id="{CEE0F5C4-3D21-344E-9F4D-43D5D9E7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0294" y="637762"/>
            <a:ext cx="3077340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4000" dirty="0" err="1">
                <a:solidFill>
                  <a:schemeClr val="bg1"/>
                </a:solidFill>
              </a:rPr>
              <a:t>Compactação</a:t>
            </a:r>
            <a:r>
              <a:rPr lang="en-US" altLang="pt-BR" sz="4000" dirty="0">
                <a:solidFill>
                  <a:schemeClr val="bg1"/>
                </a:solidFill>
              </a:rPr>
              <a:t> de dados</a:t>
            </a:r>
            <a:endParaRPr lang="pt-BR" altLang="pt-BR" sz="40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67CF268-2655-0645-B6A1-D38CE1E76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2658" y="850052"/>
            <a:ext cx="7919048" cy="566030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200" dirty="0"/>
              <a:t>A estabilidade dos dados do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minimiza os problemas de gerenciamento de espaço que surgem durante a atualização de dados altamente compactados.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200" dirty="0"/>
              <a:t>Uma outra vantagem da compactação é que, quando os dados estão armazenados de forma compacta, o programador obtém o máximo de uma determinada E/S.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200" dirty="0"/>
              <a:t>Apesar do overhead de descompactação dos dados, a tarefa requer recursos de CPU e não recursos de E/S. 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pt-BR" altLang="pt-BR" sz="2200" dirty="0"/>
              <a:t>Em ambiente de DW, os recursos de E/</a:t>
            </a:r>
            <a:r>
              <a:rPr lang="pt-BR" altLang="pt-BR" sz="2200" dirty="0" err="1"/>
              <a:t>S</a:t>
            </a:r>
            <a:r>
              <a:rPr lang="pt-BR" altLang="pt-BR" sz="2200" dirty="0"/>
              <a:t> são muito mais escassos que os recursos de CPU, de forma que a descompactação de dados não constitui um problema importante.</a:t>
            </a:r>
            <a:endParaRPr lang="en-US" altLang="pt-BR" sz="2200" dirty="0"/>
          </a:p>
        </p:txBody>
      </p:sp>
    </p:spTree>
    <p:extLst>
      <p:ext uri="{BB962C8B-B14F-4D97-AF65-F5344CB8AC3E}">
        <p14:creationId xmlns:p14="http://schemas.microsoft.com/office/powerpoint/2010/main" val="153181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1250" name="Rectangle 2">
            <a:extLst>
              <a:ext uri="{FF2B5EF4-FFF2-40B4-BE49-F238E27FC236}">
                <a16:creationId xmlns:a16="http://schemas.microsoft.com/office/drawing/2014/main" id="{2D333987-CAA1-EA48-9151-0F66D0659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300">
                <a:solidFill>
                  <a:schemeClr val="bg1"/>
                </a:solidFill>
              </a:rPr>
              <a:t>Data Warehouse x Data Mart</a:t>
            </a:r>
            <a:endParaRPr lang="en-US" altLang="pt-BR" sz="3300">
              <a:solidFill>
                <a:schemeClr val="bg1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6ACA8C3-E50F-774A-AFF1-FA865972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936" y="850052"/>
            <a:ext cx="7645747" cy="5326911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altLang="pt-BR" sz="2400" b="1" dirty="0"/>
              <a:t>Data </a:t>
            </a:r>
            <a:r>
              <a:rPr lang="pt-BR" altLang="pt-BR" sz="2400" b="1" dirty="0"/>
              <a:t>M</a:t>
            </a:r>
            <a:r>
              <a:rPr lang="en-US" altLang="pt-BR" sz="2400" b="1" dirty="0"/>
              <a:t>art </a:t>
            </a:r>
            <a:endParaRPr lang="pt-BR" altLang="pt-BR" sz="2400" b="1" dirty="0"/>
          </a:p>
          <a:p>
            <a:pPr>
              <a:spcBef>
                <a:spcPts val="600"/>
              </a:spcBef>
            </a:pPr>
            <a:r>
              <a:rPr lang="pt-BR" altLang="pt-BR" sz="2200" dirty="0"/>
              <a:t>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 proporciona uma estrutura de sistemas de informações que permite que uma empresa disponha de acesso muito flexível aos dados, fatie e os agrupe de qualquer maneira, explorando dinamicamente o relacionamento entre os dados. 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 oferece tanto flexibilidade quanto controle ao usuário final.</a:t>
            </a:r>
            <a:r>
              <a:rPr lang="en-US" altLang="pt-BR" sz="2200" dirty="0"/>
              <a:t> </a:t>
            </a:r>
          </a:p>
          <a:p>
            <a:pPr>
              <a:spcBef>
                <a:spcPts val="600"/>
              </a:spcBef>
            </a:pPr>
            <a:r>
              <a:rPr lang="pt-BR" altLang="pt-BR" sz="2200" dirty="0"/>
              <a:t>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 e 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devem ser vistos como tecnologias complementares. </a:t>
            </a:r>
          </a:p>
          <a:p>
            <a:pPr>
              <a:spcBef>
                <a:spcPts val="600"/>
              </a:spcBef>
            </a:pPr>
            <a:r>
              <a:rPr lang="pt-BR" altLang="pt-BR" sz="2200" dirty="0"/>
              <a:t>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deve ser a fonte para os dados gerenciados pelo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. </a:t>
            </a:r>
          </a:p>
          <a:p>
            <a:pPr>
              <a:spcBef>
                <a:spcPts val="600"/>
              </a:spcBef>
            </a:pPr>
            <a:r>
              <a:rPr lang="pt-BR" altLang="pt-BR" sz="2200" dirty="0"/>
              <a:t>Os dados fluem, regularmente, do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para 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 à medida que este precisa, periodicamente, ser renovado.</a:t>
            </a:r>
            <a:endParaRPr lang="en-US" altLang="pt-BR" sz="2200" dirty="0"/>
          </a:p>
        </p:txBody>
      </p:sp>
    </p:spTree>
    <p:extLst>
      <p:ext uri="{BB962C8B-B14F-4D97-AF65-F5344CB8AC3E}">
        <p14:creationId xmlns:p14="http://schemas.microsoft.com/office/powerpoint/2010/main" val="1410003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2274" name="Rectangle 2">
            <a:extLst>
              <a:ext uri="{FF2B5EF4-FFF2-40B4-BE49-F238E27FC236}">
                <a16:creationId xmlns:a16="http://schemas.microsoft.com/office/drawing/2014/main" id="{34ED7D77-D5A1-8A47-8FA3-DC71F074A7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300">
                <a:solidFill>
                  <a:schemeClr val="bg1"/>
                </a:solidFill>
              </a:rPr>
              <a:t>Data Warehouse x Data Mart</a:t>
            </a:r>
            <a:endParaRPr lang="en-US" altLang="pt-BR" sz="330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149011-180E-164C-BBDD-1D452558E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51" y="850052"/>
            <a:ext cx="7815531" cy="5326911"/>
          </a:xfrm>
        </p:spPr>
        <p:txBody>
          <a:bodyPr>
            <a:normAutofit/>
          </a:bodyPr>
          <a:lstStyle/>
          <a:p>
            <a:r>
              <a:rPr lang="pt-BR" altLang="pt-BR" sz="2200" dirty="0"/>
              <a:t>DW abriga dados em seu nível mais baixo, proporcionando dados fundamentais para o mais baixo nível de análise a que qualquer usuário do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 deseje chegar. </a:t>
            </a:r>
          </a:p>
          <a:p>
            <a:pPr lvl="1"/>
            <a:r>
              <a:rPr lang="pt-BR" altLang="pt-BR" sz="1800" dirty="0"/>
              <a:t>Assim o usuário desfruta da eficiência de operar na maior parte do tempo no mundo do data </a:t>
            </a:r>
            <a:r>
              <a:rPr lang="pt-BR" altLang="pt-BR" sz="1800" dirty="0" err="1"/>
              <a:t>mart</a:t>
            </a:r>
            <a:r>
              <a:rPr lang="pt-BR" altLang="pt-BR" sz="1800" dirty="0"/>
              <a:t> tendo, ao mesmo tempo, a possibilidade de, se necessário, descer ao nível mais baixo de detalhe. As informações resumidas podem ser calculadas e agrupadas no Data Mart e, então, armazenadas no data </a:t>
            </a:r>
            <a:r>
              <a:rPr lang="pt-BR" altLang="pt-BR" sz="1800" dirty="0" err="1"/>
              <a:t>warehouse</a:t>
            </a:r>
            <a:r>
              <a:rPr lang="en-US" altLang="pt-BR" sz="1800" dirty="0"/>
              <a:t> </a:t>
            </a:r>
          </a:p>
          <a:p>
            <a:r>
              <a:rPr lang="pt-BR" altLang="pt-BR" sz="2200" dirty="0"/>
              <a:t>Ao relacionar os dados desse modo, os dados resumidos podem ser armazenados no data </a:t>
            </a:r>
            <a:r>
              <a:rPr lang="pt-BR" altLang="pt-BR" sz="2200" dirty="0" err="1"/>
              <a:t>warehouse</a:t>
            </a:r>
            <a:r>
              <a:rPr lang="pt-BR" altLang="pt-BR" sz="2200" dirty="0"/>
              <a:t> por um período de tempo muito mais longo do que se eles fossem armazenados no data </a:t>
            </a:r>
            <a:r>
              <a:rPr lang="pt-BR" altLang="pt-BR" sz="2200" dirty="0" err="1"/>
              <a:t>mart</a:t>
            </a:r>
            <a:r>
              <a:rPr lang="pt-BR" altLang="pt-BR" sz="2200" dirty="0"/>
              <a:t>.</a:t>
            </a:r>
            <a:endParaRPr lang="en-US" altLang="pt-BR" sz="2200" dirty="0"/>
          </a:p>
        </p:txBody>
      </p:sp>
    </p:spTree>
    <p:extLst>
      <p:ext uri="{BB962C8B-B14F-4D97-AF65-F5344CB8AC3E}">
        <p14:creationId xmlns:p14="http://schemas.microsoft.com/office/powerpoint/2010/main" val="1327048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303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3304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3298" name="Rectangle 2">
            <a:extLst>
              <a:ext uri="{FF2B5EF4-FFF2-40B4-BE49-F238E27FC236}">
                <a16:creationId xmlns:a16="http://schemas.microsoft.com/office/drawing/2014/main" id="{17474B26-5B9D-F147-A0F3-063D9D377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300">
                <a:solidFill>
                  <a:schemeClr val="bg1"/>
                </a:solidFill>
              </a:rPr>
              <a:t>Data Warehouse x Data Mart</a:t>
            </a:r>
            <a:endParaRPr lang="en-US" altLang="pt-BR" sz="3300">
              <a:solidFill>
                <a:schemeClr val="bg1"/>
              </a:solidFill>
            </a:endParaRPr>
          </a:p>
        </p:txBody>
      </p:sp>
      <p:sp>
        <p:nvSpPr>
          <p:cNvPr id="146330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4D85640-6DA6-804D-B5F0-2A269174D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936" y="850052"/>
            <a:ext cx="7559483" cy="5326911"/>
          </a:xfrm>
        </p:spPr>
        <p:txBody>
          <a:bodyPr>
            <a:normAutofit/>
          </a:bodyPr>
          <a:lstStyle/>
          <a:p>
            <a:r>
              <a:rPr lang="pt-BR" altLang="pt-BR" sz="2400" dirty="0"/>
              <a:t>O Data Mart aloja dados por um modesto período de tempo de 12 a 15 meses, por exemplo, dependendo da aplicação</a:t>
            </a:r>
            <a:r>
              <a:rPr lang="en-US" altLang="pt-BR" sz="2400" dirty="0"/>
              <a:t> </a:t>
            </a:r>
          </a:p>
          <a:p>
            <a:r>
              <a:rPr lang="pt-BR" altLang="pt-BR" sz="2400" dirty="0"/>
              <a:t>O data </a:t>
            </a:r>
            <a:r>
              <a:rPr lang="pt-BR" altLang="pt-BR" sz="2400" dirty="0" err="1"/>
              <a:t>warehouse</a:t>
            </a:r>
            <a:r>
              <a:rPr lang="pt-BR" altLang="pt-BR" sz="2400" dirty="0"/>
              <a:t> aloja dados por um horizonte de tempo muito mais longo de 5 a 10 anos, por exemplo. Dessa maneira, o data </a:t>
            </a:r>
            <a:r>
              <a:rPr lang="pt-BR" altLang="pt-BR" sz="2400" dirty="0" err="1"/>
              <a:t>warehouse</a:t>
            </a:r>
            <a:r>
              <a:rPr lang="pt-BR" altLang="pt-BR" sz="2400" dirty="0"/>
              <a:t> se transforma em uma fonte de pesquisa para os analistas do Data Mart. </a:t>
            </a:r>
            <a:endParaRPr lang="en-US" altLang="pt-BR" sz="2400" dirty="0"/>
          </a:p>
          <a:p>
            <a:pPr>
              <a:spcBef>
                <a:spcPct val="50000"/>
              </a:spcBef>
            </a:pPr>
            <a:r>
              <a:rPr lang="pt-BR" altLang="pt-BR" sz="2400" dirty="0"/>
              <a:t>Tais analistas sabem que enormes quantidades de dados estão disponíveis caso necessário, mas não precisam pagar o preço de armazenar todos esses dados em seu ambiente quando não necessário.</a:t>
            </a:r>
            <a:endParaRPr lang="en-US" altLang="pt-BR" sz="2400" dirty="0"/>
          </a:p>
        </p:txBody>
      </p:sp>
    </p:spTree>
    <p:extLst>
      <p:ext uri="{BB962C8B-B14F-4D97-AF65-F5344CB8AC3E}">
        <p14:creationId xmlns:p14="http://schemas.microsoft.com/office/powerpoint/2010/main" val="740384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466" name="Rectangle 2">
            <a:extLst>
              <a:ext uri="{FF2B5EF4-FFF2-40B4-BE49-F238E27FC236}">
                <a16:creationId xmlns:a16="http://schemas.microsoft.com/office/drawing/2014/main" id="{ABC4BFE6-268A-F443-8C52-284B8FD64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2300">
                <a:solidFill>
                  <a:schemeClr val="bg1"/>
                </a:solidFill>
              </a:rPr>
              <a:t>Modelo Mutidimensional</a:t>
            </a:r>
            <a:endParaRPr lang="en-US" altLang="pt-BR" sz="2300">
              <a:solidFill>
                <a:schemeClr val="bg1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FE3957-D5B2-FA40-A226-D7FF4389D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936" y="850052"/>
            <a:ext cx="7628494" cy="5326911"/>
          </a:xfrm>
        </p:spPr>
        <p:txBody>
          <a:bodyPr>
            <a:normAutofit/>
          </a:bodyPr>
          <a:lstStyle/>
          <a:p>
            <a:r>
              <a:rPr lang="pt-BR" altLang="pt-BR" dirty="0"/>
              <a:t> A modelagem de dados para o data </a:t>
            </a:r>
            <a:r>
              <a:rPr lang="pt-BR" altLang="pt-BR" dirty="0" err="1"/>
              <a:t>warehouse</a:t>
            </a:r>
            <a:r>
              <a:rPr lang="pt-BR" altLang="pt-BR" dirty="0"/>
              <a:t> é completamente diferente da modelagem de dados para os sistemas transacionais. </a:t>
            </a:r>
          </a:p>
          <a:p>
            <a:pPr lvl="1"/>
            <a:r>
              <a:rPr lang="pt-BR" altLang="pt-BR" dirty="0"/>
              <a:t>modelo de dados dos sistemas transacionais obedecem a terceira forma normal, o que dificulta a resposta rápida de questões típicas de consultas de apoio a decisão.</a:t>
            </a:r>
            <a:r>
              <a:rPr lang="en-US" altLang="pt-BR" dirty="0"/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dirty="0"/>
              <a:t>Então para cada caso será utilizada a técnica de modelagem mais apropriada que pode ser a:</a:t>
            </a:r>
            <a:endParaRPr lang="en-US" altLang="pt-BR" dirty="0"/>
          </a:p>
          <a:p>
            <a:pPr lvl="1">
              <a:spcBef>
                <a:spcPct val="50000"/>
              </a:spcBef>
            </a:pPr>
            <a:r>
              <a:rPr lang="pt-BR" altLang="pt-BR" dirty="0"/>
              <a:t>modelagem entidade-relacionamento;</a:t>
            </a:r>
          </a:p>
          <a:p>
            <a:pPr lvl="1">
              <a:spcBef>
                <a:spcPct val="50000"/>
              </a:spcBef>
            </a:pPr>
            <a:r>
              <a:rPr lang="en-US" altLang="pt-BR" dirty="0" err="1"/>
              <a:t>modelagem</a:t>
            </a:r>
            <a:r>
              <a:rPr lang="en-US" altLang="pt-BR" dirty="0"/>
              <a:t> multidimensional</a:t>
            </a:r>
            <a:r>
              <a:rPr lang="pt-PT" altLang="pt-BR" dirty="0"/>
              <a:t>.</a:t>
            </a:r>
            <a:r>
              <a:rPr lang="en-US" alt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42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4322" name="Rectangle 2">
            <a:extLst>
              <a:ext uri="{FF2B5EF4-FFF2-40B4-BE49-F238E27FC236}">
                <a16:creationId xmlns:a16="http://schemas.microsoft.com/office/drawing/2014/main" id="{4538698F-D11C-764C-B341-14E75E1BA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7547" y="637762"/>
            <a:ext cx="3060087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t-BR" altLang="pt-BR" sz="3200" dirty="0">
                <a:solidFill>
                  <a:schemeClr val="bg1"/>
                </a:solidFill>
              </a:rPr>
              <a:t>	Modelo </a:t>
            </a:r>
            <a:r>
              <a:rPr lang="pt-BR" altLang="pt-BR" sz="3200" dirty="0" err="1">
                <a:solidFill>
                  <a:schemeClr val="bg1"/>
                </a:solidFill>
              </a:rPr>
              <a:t>Mutidimensional</a:t>
            </a:r>
            <a:endParaRPr lang="en-US" altLang="pt-BR" sz="3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38342EA-C30F-C745-A623-C7989E5B0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936" y="850052"/>
            <a:ext cx="7766517" cy="5763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2000" b="1" dirty="0" err="1"/>
              <a:t>Modelagem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entidade-relacionamento</a:t>
            </a:r>
            <a:r>
              <a:rPr lang="en-US" altLang="pt-BR" sz="2000" b="1" dirty="0"/>
              <a:t>  MER</a:t>
            </a:r>
          </a:p>
          <a:p>
            <a:pPr>
              <a:spcBef>
                <a:spcPct val="50000"/>
              </a:spcBef>
            </a:pPr>
            <a:r>
              <a:rPr lang="pt-PT" altLang="pt-BR" sz="2400" dirty="0"/>
              <a:t>O objetivo é eliminar redundâncias e manter a consistência sobre as diferentes fontes e aplicações. </a:t>
            </a:r>
          </a:p>
          <a:p>
            <a:pPr>
              <a:spcBef>
                <a:spcPct val="50000"/>
              </a:spcBef>
            </a:pPr>
            <a:r>
              <a:rPr lang="pt-PT" altLang="pt-BR" sz="2400" dirty="0"/>
              <a:t>Seu foco está no controle do negócio. </a:t>
            </a:r>
          </a:p>
          <a:p>
            <a:pPr>
              <a:spcBef>
                <a:spcPct val="50000"/>
              </a:spcBef>
            </a:pPr>
            <a:r>
              <a:rPr lang="pt-PT" altLang="pt-BR" sz="2400" dirty="0"/>
              <a:t>Cada entidade do MER é transformada em uma tabela BD relacionais.</a:t>
            </a:r>
            <a:endParaRPr lang="en-US" altLang="pt-BR" sz="2000" dirty="0"/>
          </a:p>
          <a:p>
            <a:pPr marL="0" indent="0">
              <a:spcBef>
                <a:spcPct val="50000"/>
              </a:spcBef>
              <a:buNone/>
            </a:pPr>
            <a:r>
              <a:rPr lang="pt-BR" altLang="pt-BR" sz="2000" b="1" dirty="0"/>
              <a:t>Modelo entidade-relacionamento para o data </a:t>
            </a:r>
            <a:r>
              <a:rPr lang="pt-BR" altLang="pt-BR" sz="2000" b="1" dirty="0" err="1"/>
              <a:t>warehouse</a:t>
            </a:r>
            <a:endParaRPr lang="pt-BR" altLang="pt-BR" sz="2000" b="1" dirty="0"/>
          </a:p>
          <a:p>
            <a:pPr>
              <a:spcBef>
                <a:spcPct val="50000"/>
              </a:spcBef>
            </a:pPr>
            <a:r>
              <a:rPr lang="pt-PT" altLang="pt-BR" sz="2400" dirty="0"/>
              <a:t>O MER tem algumas desvantagens para o data </a:t>
            </a:r>
            <a:r>
              <a:rPr lang="pt-PT" altLang="pt-BR" sz="2400" dirty="0" err="1"/>
              <a:t>warehouse</a:t>
            </a:r>
            <a:r>
              <a:rPr lang="pt-PT" altLang="pt-BR" sz="2400" dirty="0"/>
              <a:t>, como:</a:t>
            </a:r>
            <a:r>
              <a:rPr lang="en-US" altLang="pt-BR" sz="2400" dirty="0"/>
              <a:t> </a:t>
            </a:r>
          </a:p>
          <a:p>
            <a:pPr lvl="1">
              <a:spcBef>
                <a:spcPct val="50000"/>
              </a:spcBef>
            </a:pPr>
            <a:r>
              <a:rPr lang="pt-BR" altLang="pt-BR" sz="2200" dirty="0"/>
              <a:t>Esquemas ER são bastante simétricos – todas as entidades parecem ter a mesma importância;</a:t>
            </a:r>
          </a:p>
          <a:p>
            <a:pPr lvl="1">
              <a:spcBef>
                <a:spcPct val="50000"/>
              </a:spcBef>
            </a:pPr>
            <a:r>
              <a:rPr lang="pt-BR" altLang="pt-BR" sz="2200" dirty="0"/>
              <a:t>Elevado número de conexões – consultas sobre duas entidades indiretamente relacionadas podem requerer um número elevado de junções.</a:t>
            </a:r>
          </a:p>
        </p:txBody>
      </p:sp>
    </p:spTree>
    <p:extLst>
      <p:ext uri="{BB962C8B-B14F-4D97-AF65-F5344CB8AC3E}">
        <p14:creationId xmlns:p14="http://schemas.microsoft.com/office/powerpoint/2010/main" val="85728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5346" name="Rectangle 2">
            <a:extLst>
              <a:ext uri="{FF2B5EF4-FFF2-40B4-BE49-F238E27FC236}">
                <a16:creationId xmlns:a16="http://schemas.microsoft.com/office/drawing/2014/main" id="{A035181D-F567-1748-B0EC-13F9B6CBF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2309" y="637762"/>
            <a:ext cx="2985325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t-BR" altLang="pt-BR" sz="3200" dirty="0">
                <a:solidFill>
                  <a:schemeClr val="bg1"/>
                </a:solidFill>
              </a:rPr>
              <a:t>Modelo </a:t>
            </a:r>
            <a:r>
              <a:rPr lang="pt-BR" altLang="pt-BR" sz="3200" dirty="0" err="1">
                <a:solidFill>
                  <a:schemeClr val="bg1"/>
                </a:solidFill>
              </a:rPr>
              <a:t>Mutidimensional</a:t>
            </a:r>
            <a:endParaRPr lang="en-US" altLang="pt-BR" sz="3200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85B7341-0389-DD48-A596-A2623C4A9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486" y="850052"/>
            <a:ext cx="7883231" cy="59165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altLang="pt-BR" sz="2400" dirty="0"/>
              <a:t>Modelagem multidimensional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pt-PT" altLang="pt-BR" dirty="0"/>
              <a:t>Técnica de </a:t>
            </a:r>
            <a:r>
              <a:rPr lang="pt-PT" altLang="pt-BR" dirty="0" err="1"/>
              <a:t>concepção</a:t>
            </a:r>
            <a:r>
              <a:rPr lang="pt-PT" altLang="pt-BR" dirty="0"/>
              <a:t> e visualização de um modelo de dados de um conjunto de medidas que descrevem aspectos comuns de negócios.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pt-PT" altLang="pt-BR" dirty="0"/>
              <a:t>Sumariza e reestrutura dados para apresentá-los em visões que suportem a análise dos valores desses dados.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pt-PT" altLang="pt-BR" dirty="0"/>
              <a:t>Os usuários finais facilmente entendem e navegam pela solução de estrutura de dados resultante. </a:t>
            </a:r>
            <a:endParaRPr lang="en-US" altLang="pt-BR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pt-PT" altLang="pt-BR" dirty="0"/>
              <a:t>O foco está na gestão de negócio.</a:t>
            </a:r>
            <a:endParaRPr lang="en-US" altLang="pt-BR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pt-PT" altLang="pt-BR" dirty="0"/>
              <a:t>O modelo dimensional é composto pelos seguintes elementos:</a:t>
            </a:r>
            <a:endParaRPr lang="en-US" altLang="pt-BR" dirty="0"/>
          </a:p>
          <a:p>
            <a:pPr lvl="1">
              <a:lnSpc>
                <a:spcPct val="120000"/>
              </a:lnSpc>
              <a:spcBef>
                <a:spcPts val="200"/>
              </a:spcBef>
            </a:pPr>
            <a:r>
              <a:rPr lang="pt-BR" altLang="pt-BR" dirty="0"/>
              <a:t>Fatos</a:t>
            </a:r>
          </a:p>
          <a:p>
            <a:pPr lvl="1">
              <a:lnSpc>
                <a:spcPct val="120000"/>
              </a:lnSpc>
              <a:spcBef>
                <a:spcPts val="200"/>
              </a:spcBef>
            </a:pPr>
            <a:r>
              <a:rPr lang="pt-BR" altLang="pt-BR" dirty="0"/>
              <a:t>Dimensões</a:t>
            </a:r>
          </a:p>
          <a:p>
            <a:pPr lvl="1">
              <a:lnSpc>
                <a:spcPct val="120000"/>
              </a:lnSpc>
              <a:spcBef>
                <a:spcPts val="200"/>
              </a:spcBef>
            </a:pPr>
            <a:r>
              <a:rPr lang="en-US" altLang="pt-BR" dirty="0" err="1"/>
              <a:t>Medidas</a:t>
            </a:r>
            <a:r>
              <a:rPr lang="en-US" alt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796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2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6376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6370" name="Rectangle 2">
            <a:extLst>
              <a:ext uri="{FF2B5EF4-FFF2-40B4-BE49-F238E27FC236}">
                <a16:creationId xmlns:a16="http://schemas.microsoft.com/office/drawing/2014/main" id="{186857F7-9134-E342-9356-455D83BC2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5057" y="637762"/>
            <a:ext cx="3002577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t-BR" altLang="pt-BR" sz="3200">
                <a:solidFill>
                  <a:schemeClr val="bg1"/>
                </a:solidFill>
              </a:rPr>
              <a:t>Modelo Mutidimensional</a:t>
            </a:r>
            <a:endParaRPr lang="en-US" altLang="pt-BR" sz="3200">
              <a:solidFill>
                <a:schemeClr val="bg1"/>
              </a:solidFill>
            </a:endParaRPr>
          </a:p>
        </p:txBody>
      </p:sp>
      <p:sp>
        <p:nvSpPr>
          <p:cNvPr id="1466377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C71FA3D-2456-A54A-A957-BD7A872F8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234" y="850052"/>
            <a:ext cx="7756709" cy="57577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altLang="pt-BR" b="1" dirty="0"/>
              <a:t>Fatos</a:t>
            </a:r>
            <a:endParaRPr lang="en-US" altLang="pt-BR" b="1" dirty="0"/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Uma coleção de itens de dados, composta por dados de medidas e de contexto. </a:t>
            </a:r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Representa um item de negócio, uma transação de negócio ou um evento de negócio</a:t>
            </a:r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Utilizado para analisar o processo de negócio de uma empresa. </a:t>
            </a:r>
          </a:p>
          <a:p>
            <a:pPr marL="0" indent="0" algn="ctr">
              <a:lnSpc>
                <a:spcPct val="130000"/>
              </a:lnSpc>
              <a:spcBef>
                <a:spcPts val="600"/>
              </a:spcBef>
              <a:buNone/>
            </a:pPr>
            <a:r>
              <a:rPr lang="pt-PT" altLang="pt-BR" dirty="0"/>
              <a:t>Fato é tudo aquilo que reflete a evolução dos negócios do dia-a-adia de uma organização.</a:t>
            </a:r>
            <a:endParaRPr lang="en-US" altLang="pt-BR" dirty="0"/>
          </a:p>
          <a:p>
            <a:pPr marL="0" indent="0">
              <a:spcBef>
                <a:spcPts val="1600"/>
              </a:spcBef>
              <a:buNone/>
            </a:pPr>
            <a:r>
              <a:rPr lang="pt-BR" altLang="pt-BR" b="1" dirty="0"/>
              <a:t>Dimensões</a:t>
            </a:r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Elementos que participam de um fato</a:t>
            </a:r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Determinam o contexto de um assunto de negócio. </a:t>
            </a:r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As dimensões mais comuns são: tempo, localização, clientes, vendedores, produtos. </a:t>
            </a:r>
          </a:p>
          <a:p>
            <a:pPr>
              <a:lnSpc>
                <a:spcPct val="130000"/>
              </a:lnSpc>
              <a:spcBef>
                <a:spcPts val="200"/>
              </a:spcBef>
            </a:pPr>
            <a:r>
              <a:rPr lang="pt-PT" altLang="pt-BR" dirty="0"/>
              <a:t>As dimensões normalmente não possuem atributos numéricos, pois são somente descritivas e classificatórias dos elementos que participam de um fato.</a:t>
            </a:r>
            <a:r>
              <a:rPr lang="en-US" altLang="pt-BR" dirty="0"/>
              <a:t> </a:t>
            </a:r>
          </a:p>
          <a:p>
            <a:pPr>
              <a:spcBef>
                <a:spcPts val="200"/>
              </a:spcBef>
            </a:pPr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852015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2AC420E-F79A-4FB7-8013-94B1E8B63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592824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394" name="Rectangle 2">
            <a:extLst>
              <a:ext uri="{FF2B5EF4-FFF2-40B4-BE49-F238E27FC236}">
                <a16:creationId xmlns:a16="http://schemas.microsoft.com/office/drawing/2014/main" id="{5A1270A5-DD93-CD46-BEB8-EB8D18265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6648" y="655591"/>
            <a:ext cx="4929352" cy="231561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Modelo Mutidimensional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E8872B6-836E-4281-A971-D133C6187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0B655FA0-F08E-419A-83F5-23E3ADA5A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AD8E9261-7E3D-4B22-9B39-8CC1D4F43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632485D7-A2AD-470C-BD26-EABCF63F9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22BD4173-4E70-447E-9DFE-F4E5CB830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037F912F-356C-4A91-B15E-7A1D626E6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9B3E584-4770-448C-AEA7-2CEE9F85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B0DAED8-C4B6-4A57-9196-B11759865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72B27AFA-86A5-4FB9-9FE1-33E25039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655899FB-5538-4E4C-B95A-D3BA49BBD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885694C0-F226-4392-885A-1056B163F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483E3282-BB58-46D8-BB45-F7F2DBCC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02E8DFE-1141-4DAF-AB0C-A74CC0EFD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B261BAA8-8B84-4751-80F6-9153C68F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10FB8389-B4B0-4276-A6EB-553593773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7E496AA7-168D-4B53-A954-31C3A61C2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E0223324-6476-4A1F-B26F-77CB4E5AA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81E2E8B6-2216-47C5-A3C2-1DBAD819E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9A0ABF1C-7928-4DD3-B9A6-6B599599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8D1F42DA-9F6E-477D-B3BB-92EC089D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9457FA40-677B-4BAA-BF89-253A485DD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606971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99A29241-373D-314C-AA1C-4329AD5DC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814" y="3746731"/>
            <a:ext cx="5491019" cy="2603500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DDDE7B-A049-C146-9276-B752BBD0E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5676" y="521207"/>
            <a:ext cx="5009851" cy="59577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t-BR" dirty="0"/>
              <a:t>Uma </a:t>
            </a:r>
            <a:r>
              <a:rPr lang="en-US" altLang="pt-BR" dirty="0" err="1"/>
              <a:t>dimensão</a:t>
            </a:r>
            <a:r>
              <a:rPr lang="en-US" altLang="pt-BR" dirty="0"/>
              <a:t> </a:t>
            </a:r>
            <a:r>
              <a:rPr lang="en-US" altLang="pt-BR" dirty="0" err="1"/>
              <a:t>pode</a:t>
            </a:r>
            <a:r>
              <a:rPr lang="en-US" altLang="pt-BR" dirty="0"/>
              <a:t> </a:t>
            </a:r>
            <a:r>
              <a:rPr lang="en-US" altLang="pt-BR" dirty="0" err="1"/>
              <a:t>ter</a:t>
            </a:r>
            <a:r>
              <a:rPr lang="en-US" altLang="pt-BR" dirty="0"/>
              <a:t> </a:t>
            </a:r>
            <a:r>
              <a:rPr lang="en-US" altLang="pt-BR" dirty="0" err="1"/>
              <a:t>vários</a:t>
            </a:r>
            <a:r>
              <a:rPr lang="en-US" altLang="pt-BR" dirty="0"/>
              <a:t> </a:t>
            </a:r>
            <a:r>
              <a:rPr lang="en-US" altLang="pt-BR" dirty="0" err="1"/>
              <a:t>membros</a:t>
            </a:r>
            <a:r>
              <a:rPr lang="en-US" altLang="pt-BR" dirty="0"/>
              <a:t>, </a:t>
            </a:r>
            <a:r>
              <a:rPr lang="en-US" altLang="pt-BR" dirty="0" err="1"/>
              <a:t>isto</a:t>
            </a:r>
            <a:r>
              <a:rPr lang="en-US" altLang="pt-BR" dirty="0"/>
              <a:t> </a:t>
            </a:r>
            <a:r>
              <a:rPr lang="en-US" altLang="pt-BR" dirty="0" err="1"/>
              <a:t>é</a:t>
            </a:r>
            <a:r>
              <a:rPr lang="en-US" altLang="pt-BR" dirty="0"/>
              <a:t>, </a:t>
            </a:r>
            <a:r>
              <a:rPr lang="en-US" altLang="pt-BR" dirty="0" err="1"/>
              <a:t>uma</a:t>
            </a:r>
            <a:r>
              <a:rPr lang="en-US" altLang="pt-BR" dirty="0"/>
              <a:t> </a:t>
            </a:r>
            <a:r>
              <a:rPr lang="en-US" altLang="pt-BR" dirty="0" err="1"/>
              <a:t>classificação</a:t>
            </a:r>
            <a:r>
              <a:rPr lang="en-US" altLang="pt-BR" dirty="0"/>
              <a:t> dos dados dentro de </a:t>
            </a:r>
            <a:r>
              <a:rPr lang="en-US" altLang="pt-BR" dirty="0" err="1"/>
              <a:t>uma</a:t>
            </a:r>
            <a:r>
              <a:rPr lang="en-US" altLang="pt-BR" dirty="0"/>
              <a:t> </a:t>
            </a:r>
            <a:r>
              <a:rPr lang="en-US" altLang="pt-BR" dirty="0" err="1"/>
              <a:t>dimensão</a:t>
            </a:r>
            <a:r>
              <a:rPr lang="en-US" altLang="pt-BR" dirty="0"/>
              <a:t>. Como por </a:t>
            </a:r>
            <a:r>
              <a:rPr lang="en-US" altLang="pt-BR" dirty="0" err="1"/>
              <a:t>exemplo</a:t>
            </a:r>
            <a:endParaRPr lang="en-US" altLang="pt-BR" dirty="0"/>
          </a:p>
          <a:p>
            <a:pPr lvl="1">
              <a:spcBef>
                <a:spcPct val="50000"/>
              </a:spcBef>
            </a:pPr>
            <a:r>
              <a:rPr lang="en-US" altLang="pt-BR" dirty="0" err="1"/>
              <a:t>Dimensão</a:t>
            </a:r>
            <a:r>
              <a:rPr lang="en-US" altLang="pt-BR" dirty="0"/>
              <a:t> tempo: </a:t>
            </a:r>
            <a:r>
              <a:rPr lang="en-US" altLang="pt-BR" dirty="0" err="1"/>
              <a:t>ano</a:t>
            </a:r>
            <a:r>
              <a:rPr lang="en-US" altLang="pt-BR" dirty="0"/>
              <a:t>, </a:t>
            </a:r>
            <a:r>
              <a:rPr lang="en-US" altLang="pt-BR" dirty="0" err="1"/>
              <a:t>semestre</a:t>
            </a:r>
            <a:r>
              <a:rPr lang="en-US" altLang="pt-BR" dirty="0"/>
              <a:t>, </a:t>
            </a:r>
            <a:r>
              <a:rPr lang="en-US" altLang="pt-BR" dirty="0" err="1"/>
              <a:t>trimestre</a:t>
            </a:r>
            <a:r>
              <a:rPr lang="en-US" altLang="pt-BR" dirty="0"/>
              <a:t>, </a:t>
            </a:r>
            <a:r>
              <a:rPr lang="en-US" altLang="pt-BR" dirty="0" err="1"/>
              <a:t>mês</a:t>
            </a:r>
            <a:r>
              <a:rPr lang="en-US" altLang="pt-BR" dirty="0"/>
              <a:t>, </a:t>
            </a:r>
            <a:r>
              <a:rPr lang="en-US" altLang="pt-BR" dirty="0" err="1"/>
              <a:t>semana</a:t>
            </a:r>
            <a:r>
              <a:rPr lang="en-US" altLang="pt-BR" dirty="0"/>
              <a:t>, </a:t>
            </a:r>
            <a:r>
              <a:rPr lang="en-US" altLang="pt-BR" dirty="0" err="1"/>
              <a:t>dia</a:t>
            </a:r>
            <a:endParaRPr lang="en-US" altLang="pt-BR" dirty="0"/>
          </a:p>
          <a:p>
            <a:pPr lvl="1">
              <a:spcBef>
                <a:spcPct val="50000"/>
              </a:spcBef>
            </a:pPr>
            <a:r>
              <a:rPr lang="en-US" altLang="pt-BR" dirty="0" err="1"/>
              <a:t>Dimensão</a:t>
            </a:r>
            <a:r>
              <a:rPr lang="en-US" altLang="pt-BR" dirty="0"/>
              <a:t> </a:t>
            </a:r>
            <a:r>
              <a:rPr lang="en-US" altLang="pt-BR" dirty="0" err="1"/>
              <a:t>geográfica</a:t>
            </a:r>
            <a:r>
              <a:rPr lang="en-US" altLang="pt-BR" dirty="0"/>
              <a:t>: </a:t>
            </a:r>
            <a:r>
              <a:rPr lang="en-US" altLang="pt-BR" dirty="0" err="1"/>
              <a:t>distrito</a:t>
            </a:r>
            <a:r>
              <a:rPr lang="en-US" altLang="pt-BR" dirty="0"/>
              <a:t>, </a:t>
            </a:r>
            <a:r>
              <a:rPr lang="en-US" altLang="pt-BR" dirty="0" err="1"/>
              <a:t>município</a:t>
            </a:r>
            <a:r>
              <a:rPr lang="en-US" altLang="pt-BR" dirty="0"/>
              <a:t>, </a:t>
            </a:r>
            <a:r>
              <a:rPr lang="en-US" altLang="pt-BR" dirty="0" err="1"/>
              <a:t>estado</a:t>
            </a:r>
            <a:r>
              <a:rPr lang="en-US" altLang="pt-BR" dirty="0"/>
              <a:t>, </a:t>
            </a:r>
            <a:r>
              <a:rPr lang="en-US" altLang="pt-BR" dirty="0" err="1"/>
              <a:t>microrregião</a:t>
            </a:r>
            <a:r>
              <a:rPr lang="en-US" altLang="pt-BR" dirty="0"/>
              <a:t>, </a:t>
            </a:r>
            <a:r>
              <a:rPr lang="en-US" altLang="pt-BR" dirty="0" err="1"/>
              <a:t>região</a:t>
            </a:r>
            <a:r>
              <a:rPr lang="en-US" altLang="pt-BR" sz="2000" dirty="0"/>
              <a:t> </a:t>
            </a:r>
          </a:p>
          <a:p>
            <a:r>
              <a:rPr lang="en-US" altLang="pt-BR" dirty="0"/>
              <a:t>A </a:t>
            </a:r>
            <a:r>
              <a:rPr lang="en-US" altLang="pt-BR" dirty="0" err="1"/>
              <a:t>dimensão</a:t>
            </a:r>
            <a:r>
              <a:rPr lang="en-US" altLang="pt-BR" dirty="0"/>
              <a:t> </a:t>
            </a:r>
            <a:r>
              <a:rPr lang="en-US" altLang="pt-BR" dirty="0" err="1"/>
              <a:t>pode</a:t>
            </a:r>
            <a:r>
              <a:rPr lang="en-US" altLang="pt-BR" dirty="0"/>
              <a:t> ser </a:t>
            </a:r>
            <a:r>
              <a:rPr lang="en-US" altLang="pt-BR" dirty="0" err="1"/>
              <a:t>arranjada</a:t>
            </a:r>
            <a:r>
              <a:rPr lang="en-US" altLang="pt-BR" dirty="0"/>
              <a:t> </a:t>
            </a:r>
            <a:r>
              <a:rPr lang="en-US" altLang="pt-BR" dirty="0" err="1"/>
              <a:t>em</a:t>
            </a:r>
            <a:r>
              <a:rPr lang="en-US" altLang="pt-BR" dirty="0"/>
              <a:t> </a:t>
            </a:r>
            <a:r>
              <a:rPr lang="en-US" altLang="pt-BR" dirty="0" err="1"/>
              <a:t>uma</a:t>
            </a:r>
            <a:r>
              <a:rPr lang="en-US" altLang="pt-BR" dirty="0"/>
              <a:t> </a:t>
            </a:r>
            <a:r>
              <a:rPr lang="en-US" altLang="pt-BR" dirty="0" err="1"/>
              <a:t>ou</a:t>
            </a:r>
            <a:r>
              <a:rPr lang="en-US" altLang="pt-BR" dirty="0"/>
              <a:t> </a:t>
            </a:r>
            <a:r>
              <a:rPr lang="en-US" altLang="pt-BR" dirty="0" err="1"/>
              <a:t>mais</a:t>
            </a:r>
            <a:r>
              <a:rPr lang="en-US" altLang="pt-BR" dirty="0"/>
              <a:t> </a:t>
            </a:r>
            <a:r>
              <a:rPr lang="en-US" altLang="pt-BR" dirty="0" err="1"/>
              <a:t>hierarquias</a:t>
            </a:r>
            <a:endParaRPr lang="en-US" alt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9C0116-CD0E-7447-AA9F-57DC30323633}"/>
              </a:ext>
            </a:extLst>
          </p:cNvPr>
          <p:cNvSpPr txBox="1"/>
          <p:nvPr/>
        </p:nvSpPr>
        <p:spPr>
          <a:xfrm>
            <a:off x="885814" y="6314569"/>
            <a:ext cx="5491019" cy="2603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pt-BR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Dimensão</a:t>
            </a:r>
            <a:r>
              <a:rPr lang="en-US" altLang="pt-BR" sz="13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tempo </a:t>
            </a:r>
            <a:r>
              <a:rPr lang="en-US" altLang="pt-BR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arranjada</a:t>
            </a:r>
            <a:r>
              <a:rPr lang="en-US" altLang="pt-BR" sz="13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pt-BR" sz="13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duas</a:t>
            </a:r>
            <a:r>
              <a:rPr lang="en-US" altLang="pt-BR" sz="13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hierarquias</a:t>
            </a:r>
            <a:endParaRPr lang="pt-BR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2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86182" name="Rectangle 7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6183" name="Rectangle 7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6184" name="Freeform: Shape 7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6178" name="Rectangle 2">
            <a:extLst>
              <a:ext uri="{FF2B5EF4-FFF2-40B4-BE49-F238E27FC236}">
                <a16:creationId xmlns:a16="http://schemas.microsoft.com/office/drawing/2014/main" id="{BE420E0B-9ED5-F24F-BAFE-CF5E0D2C1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4672" y="640080"/>
            <a:ext cx="3282696" cy="5257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Apoio</a:t>
            </a:r>
            <a:r>
              <a:rPr lang="en-US" altLang="pt-BR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pt-BR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à</a:t>
            </a:r>
            <a:r>
              <a:rPr lang="en-US" altLang="pt-BR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pt-BR" b="1" kern="120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decisão</a:t>
            </a:r>
            <a:r>
              <a:rPr lang="en-US" altLang="pt-BR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e Data Warehouse</a:t>
            </a:r>
            <a:br>
              <a:rPr lang="en-US" altLang="pt-BR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endParaRPr lang="en-US" altLang="pt-BR" b="1" kern="120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586180" name="Rectangle 4">
            <a:extLst>
              <a:ext uri="{FF2B5EF4-FFF2-40B4-BE49-F238E27FC236}">
                <a16:creationId xmlns:a16="http://schemas.microsoft.com/office/drawing/2014/main" id="{648154A0-79ED-DE4B-BC7A-33A185B66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384" y="640081"/>
            <a:ext cx="6024654" cy="5257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193675" indent="-193675">
              <a:spcBef>
                <a:spcPts val="800"/>
              </a:spcBef>
              <a:spcAft>
                <a:spcPts val="800"/>
              </a:spcAft>
              <a:buChar char="•"/>
              <a:defRPr sz="2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68338" indent="-282575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03313" indent="-244475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519238" indent="-225425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1916113" indent="-206375"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Novo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Ambiente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Negócios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Competição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Global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Mais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e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mais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qualidade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requerida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Achatamento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da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hierarquia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nas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empresa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chave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para o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sucesso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Alta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qualidade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Baixo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Custo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Flexibilidade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Agilidade</a:t>
            </a:r>
            <a:endParaRPr lang="en-US" altLang="pt-BR" sz="2400" dirty="0">
              <a:solidFill>
                <a:schemeClr val="tx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informação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está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no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centro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toda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organização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2400" dirty="0" err="1">
                <a:solidFill>
                  <a:schemeClr val="tx1"/>
                </a:solidFill>
                <a:latin typeface="+mn-lt"/>
              </a:rPr>
              <a:t>inteligente</a:t>
            </a:r>
            <a:r>
              <a:rPr lang="en-US" altLang="pt-BR" sz="2400" dirty="0">
                <a:solidFill>
                  <a:schemeClr val="tx1"/>
                </a:solidFill>
                <a:latin typeface="+mn-lt"/>
              </a:rPr>
              <a:t>!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pt-BR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8871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8418" name="Rectangle 2">
            <a:extLst>
              <a:ext uri="{FF2B5EF4-FFF2-40B4-BE49-F238E27FC236}">
                <a16:creationId xmlns:a16="http://schemas.microsoft.com/office/drawing/2014/main" id="{D51978B2-4F70-F74E-8270-EC18CC0A3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2309" y="637762"/>
            <a:ext cx="2985325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t-BR" altLang="pt-BR" sz="3200">
                <a:solidFill>
                  <a:schemeClr val="bg1"/>
                </a:solidFill>
              </a:rPr>
              <a:t>Modelo Mutidimensional</a:t>
            </a:r>
            <a:endParaRPr lang="en-US" altLang="pt-BR" sz="3200">
              <a:solidFill>
                <a:schemeClr val="bg1"/>
              </a:solidFill>
            </a:endParaRPr>
          </a:p>
        </p:txBody>
      </p:sp>
      <p:graphicFrame>
        <p:nvGraphicFramePr>
          <p:cNvPr id="1468423" name="Espaço Reservado para Conteúdo 1">
            <a:extLst>
              <a:ext uri="{FF2B5EF4-FFF2-40B4-BE49-F238E27FC236}">
                <a16:creationId xmlns:a16="http://schemas.microsoft.com/office/drawing/2014/main" id="{FB4A0709-6B66-4BF3-BB17-44A97A8934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255291"/>
              </p:ext>
            </p:extLst>
          </p:nvPr>
        </p:nvGraphicFramePr>
        <p:xfrm>
          <a:off x="4648871" y="637762"/>
          <a:ext cx="6396484" cy="5576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221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69442" name="Rectangle 2">
            <a:extLst>
              <a:ext uri="{FF2B5EF4-FFF2-40B4-BE49-F238E27FC236}">
                <a16:creationId xmlns:a16="http://schemas.microsoft.com/office/drawing/2014/main" id="{B2EE4A6F-5DF3-7B49-B70C-018FD2EA6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4105" y="802955"/>
            <a:ext cx="4977976" cy="14540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>
                <a:solidFill>
                  <a:srgbClr val="000000"/>
                </a:solidFill>
              </a:rPr>
              <a:t>Modelo Mutidimensional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9BA85C-AF0F-1747-9E74-B430DAB900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432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5DD4F1-EC7D-CD44-85F5-E0FA87BC7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3" y="2421682"/>
            <a:ext cx="5865637" cy="411714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pt-BR" sz="2000" b="1" dirty="0" err="1">
                <a:solidFill>
                  <a:srgbClr val="000000"/>
                </a:solidFill>
              </a:rPr>
              <a:t>Metáfora</a:t>
            </a:r>
            <a:r>
              <a:rPr lang="en-US" altLang="pt-BR" sz="2000" b="1" dirty="0">
                <a:solidFill>
                  <a:srgbClr val="000000"/>
                </a:solidFill>
              </a:rPr>
              <a:t> do </a:t>
            </a:r>
            <a:r>
              <a:rPr lang="en-US" altLang="pt-BR" sz="2000" b="1" dirty="0" err="1">
                <a:solidFill>
                  <a:srgbClr val="000000"/>
                </a:solidFill>
              </a:rPr>
              <a:t>cubo</a:t>
            </a:r>
            <a:endParaRPr lang="en-US" altLang="pt-BR" sz="2000" b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pt-BR" sz="2400" dirty="0">
                <a:solidFill>
                  <a:srgbClr val="000000"/>
                </a:solidFill>
              </a:rPr>
              <a:t>O </a:t>
            </a:r>
            <a:r>
              <a:rPr lang="en-US" altLang="pt-BR" sz="2400" dirty="0" err="1">
                <a:solidFill>
                  <a:srgbClr val="000000"/>
                </a:solidFill>
              </a:rPr>
              <a:t>modelo</a:t>
            </a:r>
            <a:r>
              <a:rPr lang="en-US" altLang="pt-BR" sz="2400" dirty="0">
                <a:solidFill>
                  <a:srgbClr val="000000"/>
                </a:solidFill>
              </a:rPr>
              <a:t> multidimensional </a:t>
            </a:r>
            <a:r>
              <a:rPr lang="en-US" altLang="pt-BR" sz="2400" dirty="0" err="1">
                <a:solidFill>
                  <a:srgbClr val="000000"/>
                </a:solidFill>
              </a:rPr>
              <a:t>resulta</a:t>
            </a:r>
            <a:r>
              <a:rPr lang="en-US" altLang="pt-BR" sz="2400" dirty="0">
                <a:solidFill>
                  <a:srgbClr val="000000"/>
                </a:solidFill>
              </a:rPr>
              <a:t> num </a:t>
            </a:r>
            <a:r>
              <a:rPr lang="en-US" altLang="pt-BR" sz="2400" dirty="0" err="1">
                <a:solidFill>
                  <a:srgbClr val="000000"/>
                </a:solidFill>
              </a:rPr>
              <a:t>hipercubo</a:t>
            </a:r>
            <a:endParaRPr lang="en-US" altLang="pt-BR" sz="24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pt-BR" sz="2400" dirty="0">
                <a:solidFill>
                  <a:srgbClr val="000000"/>
                </a:solidFill>
              </a:rPr>
              <a:t>Este </a:t>
            </a:r>
            <a:r>
              <a:rPr lang="en-US" altLang="pt-BR" sz="2400" dirty="0" err="1">
                <a:solidFill>
                  <a:srgbClr val="000000"/>
                </a:solidFill>
              </a:rPr>
              <a:t>hipercubo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é</a:t>
            </a:r>
            <a:r>
              <a:rPr lang="en-US" altLang="pt-BR" sz="2400" dirty="0">
                <a:solidFill>
                  <a:srgbClr val="000000"/>
                </a:solidFill>
              </a:rPr>
              <a:t> de </a:t>
            </a:r>
            <a:r>
              <a:rPr lang="en-US" altLang="pt-BR" sz="2400" dirty="0" err="1">
                <a:solidFill>
                  <a:srgbClr val="000000"/>
                </a:solidFill>
              </a:rPr>
              <a:t>difícil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visualização</a:t>
            </a:r>
            <a:r>
              <a:rPr lang="en-US" altLang="pt-BR" sz="2400" dirty="0">
                <a:solidFill>
                  <a:srgbClr val="000000"/>
                </a:solidFill>
              </a:rPr>
              <a:t>, por </a:t>
            </a:r>
            <a:r>
              <a:rPr lang="en-US" altLang="pt-BR" sz="2400" dirty="0" err="1">
                <a:solidFill>
                  <a:srgbClr val="000000"/>
                </a:solidFill>
              </a:rPr>
              <a:t>isso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utilizamos</a:t>
            </a:r>
            <a:r>
              <a:rPr lang="en-US" altLang="pt-BR" sz="2400" dirty="0">
                <a:solidFill>
                  <a:srgbClr val="000000"/>
                </a:solidFill>
              </a:rPr>
              <a:t> a </a:t>
            </a:r>
            <a:r>
              <a:rPr lang="en-US" altLang="pt-BR" sz="2400" dirty="0" err="1">
                <a:solidFill>
                  <a:srgbClr val="000000"/>
                </a:solidFill>
              </a:rPr>
              <a:t>representação</a:t>
            </a:r>
            <a:r>
              <a:rPr lang="en-US" altLang="pt-BR" sz="2400" dirty="0">
                <a:solidFill>
                  <a:srgbClr val="000000"/>
                </a:solidFill>
              </a:rPr>
              <a:t> do </a:t>
            </a:r>
            <a:r>
              <a:rPr lang="en-US" altLang="pt-BR" sz="2400" dirty="0" err="1">
                <a:solidFill>
                  <a:srgbClr val="000000"/>
                </a:solidFill>
              </a:rPr>
              <a:t>modelo</a:t>
            </a:r>
            <a:r>
              <a:rPr lang="en-US" altLang="pt-BR" sz="2400" dirty="0">
                <a:solidFill>
                  <a:srgbClr val="000000"/>
                </a:solidFill>
              </a:rPr>
              <a:t> multidimensional </a:t>
            </a:r>
            <a:r>
              <a:rPr lang="en-US" altLang="pt-BR" sz="2400" dirty="0" err="1">
                <a:solidFill>
                  <a:srgbClr val="000000"/>
                </a:solidFill>
              </a:rPr>
              <a:t>como</a:t>
            </a:r>
            <a:r>
              <a:rPr lang="en-US" altLang="pt-BR" sz="2400" dirty="0">
                <a:solidFill>
                  <a:srgbClr val="000000"/>
                </a:solidFill>
              </a:rPr>
              <a:t> um </a:t>
            </a:r>
            <a:r>
              <a:rPr lang="en-US" altLang="pt-BR" sz="2400" dirty="0" err="1">
                <a:solidFill>
                  <a:srgbClr val="000000"/>
                </a:solidFill>
              </a:rPr>
              <a:t>cubo</a:t>
            </a:r>
            <a:r>
              <a:rPr lang="en-US" altLang="pt-BR" sz="2400" dirty="0">
                <a:solidFill>
                  <a:srgbClr val="000000"/>
                </a:solidFill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pt-BR" sz="2400" dirty="0">
                <a:solidFill>
                  <a:srgbClr val="000000"/>
                </a:solidFill>
              </a:rPr>
              <a:t>A </a:t>
            </a:r>
            <a:r>
              <a:rPr lang="en-US" altLang="pt-BR" sz="2400" dirty="0" err="1">
                <a:solidFill>
                  <a:srgbClr val="000000"/>
                </a:solidFill>
              </a:rPr>
              <a:t>metáfora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cubo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é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apenas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uma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aproximação</a:t>
            </a:r>
            <a:r>
              <a:rPr lang="en-US" altLang="pt-BR" sz="2400" dirty="0">
                <a:solidFill>
                  <a:srgbClr val="000000"/>
                </a:solidFill>
              </a:rPr>
              <a:t> da forma </a:t>
            </a:r>
            <a:r>
              <a:rPr lang="en-US" altLang="pt-BR" sz="2400" dirty="0" err="1">
                <a:solidFill>
                  <a:srgbClr val="000000"/>
                </a:solidFill>
              </a:rPr>
              <a:t>como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os</a:t>
            </a:r>
            <a:r>
              <a:rPr lang="en-US" altLang="pt-BR" sz="2400" dirty="0">
                <a:solidFill>
                  <a:srgbClr val="000000"/>
                </a:solidFill>
              </a:rPr>
              <a:t> dados </a:t>
            </a:r>
            <a:r>
              <a:rPr lang="en-US" altLang="pt-BR" sz="2400" dirty="0" err="1">
                <a:solidFill>
                  <a:srgbClr val="000000"/>
                </a:solidFill>
              </a:rPr>
              <a:t>estão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organizados</a:t>
            </a:r>
            <a:r>
              <a:rPr lang="en-US" altLang="pt-BR" sz="2400" dirty="0">
                <a:solidFill>
                  <a:srgbClr val="000000"/>
                </a:solidFill>
              </a:rPr>
              <a:t> e </a:t>
            </a:r>
            <a:r>
              <a:rPr lang="en-US" altLang="pt-BR" sz="2400" dirty="0" err="1">
                <a:solidFill>
                  <a:srgbClr val="000000"/>
                </a:solidFill>
              </a:rPr>
              <a:t>não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uma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expressão</a:t>
            </a:r>
            <a:r>
              <a:rPr lang="en-US" altLang="pt-BR" sz="2400" dirty="0">
                <a:solidFill>
                  <a:srgbClr val="000000"/>
                </a:solidFill>
              </a:rPr>
              <a:t> da </a:t>
            </a:r>
            <a:r>
              <a:rPr lang="en-US" altLang="pt-BR" sz="2400" dirty="0" err="1">
                <a:solidFill>
                  <a:srgbClr val="000000"/>
                </a:solidFill>
              </a:rPr>
              <a:t>realidade</a:t>
            </a:r>
            <a:r>
              <a:rPr lang="en-US" altLang="pt-BR" sz="2400" dirty="0">
                <a:solidFill>
                  <a:srgbClr val="000000"/>
                </a:solidFill>
              </a:rPr>
              <a:t> de </a:t>
            </a:r>
            <a:r>
              <a:rPr lang="en-US" altLang="pt-BR" sz="2400" dirty="0" err="1">
                <a:solidFill>
                  <a:srgbClr val="000000"/>
                </a:solidFill>
              </a:rPr>
              <a:t>fato</a:t>
            </a:r>
            <a:r>
              <a:rPr lang="en-US" altLang="pt-BR" sz="2400" dirty="0">
                <a:solidFill>
                  <a:srgbClr val="000000"/>
                </a:solidFill>
              </a:rPr>
              <a:t>, </a:t>
            </a:r>
            <a:r>
              <a:rPr lang="en-US" altLang="pt-BR" sz="2400" dirty="0" err="1">
                <a:solidFill>
                  <a:srgbClr val="000000"/>
                </a:solidFill>
              </a:rPr>
              <a:t>já</a:t>
            </a:r>
            <a:r>
              <a:rPr lang="en-US" altLang="pt-BR" sz="2400" dirty="0">
                <a:solidFill>
                  <a:srgbClr val="000000"/>
                </a:solidFill>
              </a:rPr>
              <a:t> que o </a:t>
            </a:r>
            <a:r>
              <a:rPr lang="en-US" altLang="pt-BR" sz="2400" dirty="0" err="1">
                <a:solidFill>
                  <a:srgbClr val="000000"/>
                </a:solidFill>
              </a:rPr>
              <a:t>cubo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transmite</a:t>
            </a:r>
            <a:r>
              <a:rPr lang="en-US" altLang="pt-BR" sz="2400" dirty="0">
                <a:solidFill>
                  <a:srgbClr val="000000"/>
                </a:solidFill>
              </a:rPr>
              <a:t> a </a:t>
            </a:r>
            <a:r>
              <a:rPr lang="en-US" altLang="pt-BR" sz="2400" dirty="0" err="1">
                <a:solidFill>
                  <a:srgbClr val="000000"/>
                </a:solidFill>
              </a:rPr>
              <a:t>ideia</a:t>
            </a:r>
            <a:r>
              <a:rPr lang="en-US" altLang="pt-BR" sz="2400" dirty="0">
                <a:solidFill>
                  <a:srgbClr val="000000"/>
                </a:solidFill>
              </a:rPr>
              <a:t> de </a:t>
            </a:r>
            <a:r>
              <a:rPr lang="en-US" altLang="pt-BR" sz="2400" dirty="0" err="1">
                <a:solidFill>
                  <a:srgbClr val="000000"/>
                </a:solidFill>
              </a:rPr>
              <a:t>múltiplas</a:t>
            </a:r>
            <a:r>
              <a:rPr lang="en-US" altLang="pt-BR" sz="2400" dirty="0">
                <a:solidFill>
                  <a:srgbClr val="000000"/>
                </a:solidFill>
              </a:rPr>
              <a:t> </a:t>
            </a:r>
            <a:r>
              <a:rPr lang="en-US" altLang="pt-BR" sz="2400" dirty="0" err="1">
                <a:solidFill>
                  <a:srgbClr val="000000"/>
                </a:solidFill>
              </a:rPr>
              <a:t>dimensões</a:t>
            </a:r>
            <a:r>
              <a:rPr lang="en-US" altLang="pt-BR" sz="2400" dirty="0">
                <a:solidFill>
                  <a:srgbClr val="000000"/>
                </a:solidFill>
              </a:rPr>
              <a:t>.  </a:t>
            </a:r>
          </a:p>
        </p:txBody>
      </p:sp>
    </p:spTree>
    <p:extLst>
      <p:ext uri="{BB962C8B-B14F-4D97-AF65-F5344CB8AC3E}">
        <p14:creationId xmlns:p14="http://schemas.microsoft.com/office/powerpoint/2010/main" val="3655851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858" name="Rectangle 2">
            <a:extLst>
              <a:ext uri="{FF2B5EF4-FFF2-40B4-BE49-F238E27FC236}">
                <a16:creationId xmlns:a16="http://schemas.microsoft.com/office/drawing/2014/main" id="{D52E0088-1D06-DE43-A865-45054FA41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          Modelo Multidimensional</a:t>
            </a:r>
          </a:p>
        </p:txBody>
      </p:sp>
      <p:sp>
        <p:nvSpPr>
          <p:cNvPr id="1529859" name="Rectangle 3">
            <a:extLst>
              <a:ext uri="{FF2B5EF4-FFF2-40B4-BE49-F238E27FC236}">
                <a16:creationId xmlns:a16="http://schemas.microsoft.com/office/drawing/2014/main" id="{33D7C2A5-23C0-3943-A825-2DB241B9D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600201"/>
            <a:ext cx="82296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pt-BR" altLang="pt-BR"/>
          </a:p>
        </p:txBody>
      </p:sp>
      <p:sp>
        <p:nvSpPr>
          <p:cNvPr id="1529860" name="Text Box 4">
            <a:extLst>
              <a:ext uri="{FF2B5EF4-FFF2-40B4-BE49-F238E27FC236}">
                <a16:creationId xmlns:a16="http://schemas.microsoft.com/office/drawing/2014/main" id="{8AFE433C-1CD5-BA44-A68D-EF0CA539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43" y="2432389"/>
            <a:ext cx="112069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>
                <a:solidFill>
                  <a:srgbClr val="CC0000"/>
                </a:solidFill>
              </a:rPr>
              <a:t>Tomate</a:t>
            </a:r>
          </a:p>
          <a:p>
            <a:pPr algn="ctr"/>
            <a:endParaRPr lang="pt-BR" altLang="pt-BR">
              <a:solidFill>
                <a:srgbClr val="CC0000"/>
              </a:solidFill>
            </a:endParaRPr>
          </a:p>
          <a:p>
            <a:pPr algn="ctr"/>
            <a:r>
              <a:rPr lang="pt-BR" altLang="pt-BR">
                <a:solidFill>
                  <a:srgbClr val="CC0000"/>
                </a:solidFill>
              </a:rPr>
              <a:t>Laranja</a:t>
            </a:r>
          </a:p>
          <a:p>
            <a:pPr algn="ctr"/>
            <a:endParaRPr lang="pt-BR" altLang="pt-BR">
              <a:solidFill>
                <a:srgbClr val="CC0000"/>
              </a:solidFill>
            </a:endParaRPr>
          </a:p>
          <a:p>
            <a:pPr algn="ctr"/>
            <a:r>
              <a:rPr lang="pt-BR" altLang="pt-BR">
                <a:solidFill>
                  <a:srgbClr val="CC0000"/>
                </a:solidFill>
              </a:rPr>
              <a:t>Arroz</a:t>
            </a:r>
          </a:p>
          <a:p>
            <a:pPr algn="ctr"/>
            <a:endParaRPr lang="pt-BR" altLang="pt-BR">
              <a:solidFill>
                <a:srgbClr val="CC0000"/>
              </a:solidFill>
            </a:endParaRPr>
          </a:p>
          <a:p>
            <a:pPr algn="ctr"/>
            <a:r>
              <a:rPr lang="pt-BR" altLang="pt-BR">
                <a:solidFill>
                  <a:srgbClr val="CC0000"/>
                </a:solidFill>
              </a:rPr>
              <a:t>Chocolate</a:t>
            </a:r>
          </a:p>
        </p:txBody>
      </p:sp>
      <p:grpSp>
        <p:nvGrpSpPr>
          <p:cNvPr id="1529861" name="Group 5">
            <a:extLst>
              <a:ext uri="{FF2B5EF4-FFF2-40B4-BE49-F238E27FC236}">
                <a16:creationId xmlns:a16="http://schemas.microsoft.com/office/drawing/2014/main" id="{25D078CB-3DD0-B143-91F5-B0DFC5BEB08B}"/>
              </a:ext>
            </a:extLst>
          </p:cNvPr>
          <p:cNvGrpSpPr>
            <a:grpSpLocks/>
          </p:cNvGrpSpPr>
          <p:nvPr/>
        </p:nvGrpSpPr>
        <p:grpSpPr bwMode="auto">
          <a:xfrm>
            <a:off x="6499225" y="4530722"/>
            <a:ext cx="2533650" cy="790574"/>
            <a:chOff x="2258" y="3319"/>
            <a:chExt cx="1596" cy="498"/>
          </a:xfrm>
        </p:grpSpPr>
        <p:sp>
          <p:nvSpPr>
            <p:cNvPr id="1529862" name="Text Box 6">
              <a:extLst>
                <a:ext uri="{FF2B5EF4-FFF2-40B4-BE49-F238E27FC236}">
                  <a16:creationId xmlns:a16="http://schemas.microsoft.com/office/drawing/2014/main" id="{49AF8267-A51F-754B-BF07-DA3A5C545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3319"/>
              <a:ext cx="15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CC0000"/>
                  </a:solidFill>
                </a:rPr>
                <a:t> 1995   1996   1997  1999</a:t>
              </a:r>
            </a:p>
          </p:txBody>
        </p:sp>
        <p:sp>
          <p:nvSpPr>
            <p:cNvPr id="1529863" name="Text Box 7">
              <a:extLst>
                <a:ext uri="{FF2B5EF4-FFF2-40B4-BE49-F238E27FC236}">
                  <a16:creationId xmlns:a16="http://schemas.microsoft.com/office/drawing/2014/main" id="{182F258F-C2D5-6A4E-B66F-B66EF7121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6" y="3584"/>
              <a:ext cx="5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>
                  <a:solidFill>
                    <a:srgbClr val="CC0000"/>
                  </a:solidFill>
                </a:rPr>
                <a:t>Tempo</a:t>
              </a:r>
            </a:p>
          </p:txBody>
        </p:sp>
      </p:grpSp>
      <p:grpSp>
        <p:nvGrpSpPr>
          <p:cNvPr id="1529864" name="Group 8">
            <a:extLst>
              <a:ext uri="{FF2B5EF4-FFF2-40B4-BE49-F238E27FC236}">
                <a16:creationId xmlns:a16="http://schemas.microsoft.com/office/drawing/2014/main" id="{A0269D47-2A91-B24D-8BB7-64E340F01476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386014"/>
            <a:ext cx="2851150" cy="2085975"/>
            <a:chOff x="2196" y="1968"/>
            <a:chExt cx="1796" cy="1314"/>
          </a:xfrm>
        </p:grpSpPr>
        <p:sp>
          <p:nvSpPr>
            <p:cNvPr id="1529865" name="Rectangle 9">
              <a:extLst>
                <a:ext uri="{FF2B5EF4-FFF2-40B4-BE49-F238E27FC236}">
                  <a16:creationId xmlns:a16="http://schemas.microsoft.com/office/drawing/2014/main" id="{76058311-FDB2-7943-B3B3-6736ADA50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6" y="196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66" name="Rectangle 10">
              <a:extLst>
                <a:ext uri="{FF2B5EF4-FFF2-40B4-BE49-F238E27FC236}">
                  <a16:creationId xmlns:a16="http://schemas.microsoft.com/office/drawing/2014/main" id="{AEE47C1F-2BCE-1943-B757-72BC94CBD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29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67" name="Rectangle 11">
              <a:extLst>
                <a:ext uri="{FF2B5EF4-FFF2-40B4-BE49-F238E27FC236}">
                  <a16:creationId xmlns:a16="http://schemas.microsoft.com/office/drawing/2014/main" id="{C9F6337C-DC1A-2449-860B-0015C42EB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62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68" name="Rectangle 12">
              <a:extLst>
                <a:ext uri="{FF2B5EF4-FFF2-40B4-BE49-F238E27FC236}">
                  <a16:creationId xmlns:a16="http://schemas.microsoft.com/office/drawing/2014/main" id="{A407D76D-9548-0046-B409-218D6EA62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95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69" name="Rectangle 13">
              <a:extLst>
                <a:ext uri="{FF2B5EF4-FFF2-40B4-BE49-F238E27FC236}">
                  <a16:creationId xmlns:a16="http://schemas.microsoft.com/office/drawing/2014/main" id="{275D4F04-5163-A142-A4AE-460D13628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" y="196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0" name="Rectangle 14">
              <a:extLst>
                <a:ext uri="{FF2B5EF4-FFF2-40B4-BE49-F238E27FC236}">
                  <a16:creationId xmlns:a16="http://schemas.microsoft.com/office/drawing/2014/main" id="{B8502294-E414-FF42-BA63-AA5D8F31D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29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1" name="Rectangle 15">
              <a:extLst>
                <a:ext uri="{FF2B5EF4-FFF2-40B4-BE49-F238E27FC236}">
                  <a16:creationId xmlns:a16="http://schemas.microsoft.com/office/drawing/2014/main" id="{06FA850B-7B7A-9D42-93A0-58340B55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62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2" name="Rectangle 16">
              <a:extLst>
                <a:ext uri="{FF2B5EF4-FFF2-40B4-BE49-F238E27FC236}">
                  <a16:creationId xmlns:a16="http://schemas.microsoft.com/office/drawing/2014/main" id="{6A999DE4-BC48-E546-919E-B05DF943C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95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3" name="Rectangle 17">
              <a:extLst>
                <a:ext uri="{FF2B5EF4-FFF2-40B4-BE49-F238E27FC236}">
                  <a16:creationId xmlns:a16="http://schemas.microsoft.com/office/drawing/2014/main" id="{6783B207-BFC1-1749-A911-A6F8600C2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96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4" name="Rectangle 18">
              <a:extLst>
                <a:ext uri="{FF2B5EF4-FFF2-40B4-BE49-F238E27FC236}">
                  <a16:creationId xmlns:a16="http://schemas.microsoft.com/office/drawing/2014/main" id="{ED618F24-567F-3942-B321-CC923675E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" y="229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5" name="Rectangle 19">
              <a:extLst>
                <a:ext uri="{FF2B5EF4-FFF2-40B4-BE49-F238E27FC236}">
                  <a16:creationId xmlns:a16="http://schemas.microsoft.com/office/drawing/2014/main" id="{8705E267-C7FC-DE44-817E-76F6DED78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" y="262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6" name="Rectangle 20">
              <a:extLst>
                <a:ext uri="{FF2B5EF4-FFF2-40B4-BE49-F238E27FC236}">
                  <a16:creationId xmlns:a16="http://schemas.microsoft.com/office/drawing/2014/main" id="{174C4969-0AB4-7B44-9BCF-A2070C2AC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" y="295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7" name="Rectangle 21">
              <a:extLst>
                <a:ext uri="{FF2B5EF4-FFF2-40B4-BE49-F238E27FC236}">
                  <a16:creationId xmlns:a16="http://schemas.microsoft.com/office/drawing/2014/main" id="{C8AD83F1-432F-3841-AB4C-B4457C5AE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" y="196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8" name="Rectangle 22">
              <a:extLst>
                <a:ext uri="{FF2B5EF4-FFF2-40B4-BE49-F238E27FC236}">
                  <a16:creationId xmlns:a16="http://schemas.microsoft.com/office/drawing/2014/main" id="{B5FEF368-E7EE-054B-9D8E-6C3BBBC12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" y="2298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79" name="Rectangle 23">
              <a:extLst>
                <a:ext uri="{FF2B5EF4-FFF2-40B4-BE49-F238E27FC236}">
                  <a16:creationId xmlns:a16="http://schemas.microsoft.com/office/drawing/2014/main" id="{4207BD8F-509F-844D-A93E-3DBA01DE0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" y="262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29880" name="Rectangle 24">
              <a:extLst>
                <a:ext uri="{FF2B5EF4-FFF2-40B4-BE49-F238E27FC236}">
                  <a16:creationId xmlns:a16="http://schemas.microsoft.com/office/drawing/2014/main" id="{BE534861-8A00-B14C-A4C5-14C184552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" y="2952"/>
              <a:ext cx="450" cy="330"/>
            </a:xfrm>
            <a:prstGeom prst="rect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529881" name="Rectangle 25">
            <a:extLst>
              <a:ext uri="{FF2B5EF4-FFF2-40B4-BE49-F238E27FC236}">
                <a16:creationId xmlns:a16="http://schemas.microsoft.com/office/drawing/2014/main" id="{89D773F9-3001-6342-846B-BFFAFA3CF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368426"/>
            <a:ext cx="15295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 dirty="0">
                <a:solidFill>
                  <a:srgbClr val="CC0000"/>
                </a:solidFill>
              </a:rPr>
              <a:t>O Quê ?</a:t>
            </a:r>
          </a:p>
        </p:txBody>
      </p:sp>
      <p:grpSp>
        <p:nvGrpSpPr>
          <p:cNvPr id="1529882" name="Group 26">
            <a:extLst>
              <a:ext uri="{FF2B5EF4-FFF2-40B4-BE49-F238E27FC236}">
                <a16:creationId xmlns:a16="http://schemas.microsoft.com/office/drawing/2014/main" id="{CE078751-1C1D-C247-8378-E2807043B6DA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1905001"/>
            <a:ext cx="3052763" cy="3922713"/>
            <a:chOff x="336" y="1200"/>
            <a:chExt cx="1923" cy="2471"/>
          </a:xfrm>
        </p:grpSpPr>
        <p:pic>
          <p:nvPicPr>
            <p:cNvPr id="1529883" name="Picture 27">
              <a:extLst>
                <a:ext uri="{FF2B5EF4-FFF2-40B4-BE49-F238E27FC236}">
                  <a16:creationId xmlns:a16="http://schemas.microsoft.com/office/drawing/2014/main" id="{0340800E-2AF1-2245-BB74-1BA898211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688"/>
              <a:ext cx="1824" cy="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29884" name="Group 28">
              <a:extLst>
                <a:ext uri="{FF2B5EF4-FFF2-40B4-BE49-F238E27FC236}">
                  <a16:creationId xmlns:a16="http://schemas.microsoft.com/office/drawing/2014/main" id="{ED07CECB-98F8-794A-BFEC-79CD187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200"/>
              <a:ext cx="1875" cy="1536"/>
              <a:chOff x="288" y="1296"/>
              <a:chExt cx="2163" cy="1824"/>
            </a:xfrm>
          </p:grpSpPr>
          <p:pic>
            <p:nvPicPr>
              <p:cNvPr id="1529885" name="Picture 29">
                <a:extLst>
                  <a:ext uri="{FF2B5EF4-FFF2-40B4-BE49-F238E27FC236}">
                    <a16:creationId xmlns:a16="http://schemas.microsoft.com/office/drawing/2014/main" id="{97F42D13-351A-CD42-A017-2399022304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1296"/>
                <a:ext cx="765" cy="1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9886" name="Picture 30">
                <a:extLst>
                  <a:ext uri="{FF2B5EF4-FFF2-40B4-BE49-F238E27FC236}">
                    <a16:creationId xmlns:a16="http://schemas.microsoft.com/office/drawing/2014/main" id="{4E82EB08-47BC-984C-B60E-C632580D1F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112"/>
                <a:ext cx="942" cy="1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9887" name="Picture 31">
                <a:extLst>
                  <a:ext uri="{FF2B5EF4-FFF2-40B4-BE49-F238E27FC236}">
                    <a16:creationId xmlns:a16="http://schemas.microsoft.com/office/drawing/2014/main" id="{DEB0D796-78CC-2249-9C86-E6BAA04712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773"/>
                <a:ext cx="1779" cy="1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9888" name="Picture 32">
                <a:extLst>
                  <a:ext uri="{FF2B5EF4-FFF2-40B4-BE49-F238E27FC236}">
                    <a16:creationId xmlns:a16="http://schemas.microsoft.com/office/drawing/2014/main" id="{4C42499E-A298-874C-8E5D-3546BB418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488"/>
                <a:ext cx="874" cy="9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29889" name="Rectangle 33">
            <a:extLst>
              <a:ext uri="{FF2B5EF4-FFF2-40B4-BE49-F238E27FC236}">
                <a16:creationId xmlns:a16="http://schemas.microsoft.com/office/drawing/2014/main" id="{C7FEABA5-BCA8-414E-9CF0-138A30511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1" y="1368426"/>
            <a:ext cx="23791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rgbClr val="CC0000"/>
                </a:solidFill>
              </a:rPr>
              <a:t>2 dimensões </a:t>
            </a:r>
          </a:p>
        </p:txBody>
      </p:sp>
    </p:spTree>
    <p:extLst>
      <p:ext uri="{BB962C8B-B14F-4D97-AF65-F5344CB8AC3E}">
        <p14:creationId xmlns:p14="http://schemas.microsoft.com/office/powerpoint/2010/main" val="7810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29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9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9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9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9860" grpId="0" autoUpdateAnimBg="0"/>
      <p:bldP spid="1529881" grpId="0" autoUpdateAnimBg="0"/>
      <p:bldP spid="152988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8" name="Rectangle 2">
            <a:extLst>
              <a:ext uri="{FF2B5EF4-FFF2-40B4-BE49-F238E27FC236}">
                <a16:creationId xmlns:a16="http://schemas.microsoft.com/office/drawing/2014/main" id="{719EC912-2BD4-584F-8E44-435CA02215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C2CB3A0-599A-0748-BA38-550CF9482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175185"/>
            <a:ext cx="10876472" cy="231769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dirty="0"/>
              <a:t>O Fato é agregado às dimensões escolhidas. </a:t>
            </a:r>
          </a:p>
          <a:p>
            <a:pPr lvl="1">
              <a:spcBef>
                <a:spcPct val="50000"/>
              </a:spcBef>
            </a:pPr>
            <a:r>
              <a:rPr lang="pt-BR" altLang="pt-BR" dirty="0"/>
              <a:t>Permite visualizar em forma de tabela, as variações das medidas para cada dimensão. </a:t>
            </a:r>
          </a:p>
          <a:p>
            <a:pPr>
              <a:spcBef>
                <a:spcPct val="50000"/>
              </a:spcBef>
            </a:pPr>
            <a:r>
              <a:rPr lang="pt-BR" altLang="pt-BR" dirty="0"/>
              <a:t>Usuário consegue avaliar as informações desejadas, podendo tomar decisões a partir destas.</a:t>
            </a:r>
            <a:endParaRPr lang="en-US" altLang="pt-BR" dirty="0"/>
          </a:p>
          <a:p>
            <a:pPr>
              <a:spcBef>
                <a:spcPct val="50000"/>
              </a:spcBef>
            </a:pPr>
            <a:endParaRPr lang="en-US" altLang="pt-BR" dirty="0"/>
          </a:p>
          <a:p>
            <a:endParaRPr lang="pt-BR" dirty="0"/>
          </a:p>
        </p:txBody>
      </p:sp>
      <p:pic>
        <p:nvPicPr>
          <p:cNvPr id="5" name="Espaço Reservado para Conteúdo 4" descr="Tabela&#10;&#10;Descrição gerada automaticamente">
            <a:extLst>
              <a:ext uri="{FF2B5EF4-FFF2-40B4-BE49-F238E27FC236}">
                <a16:creationId xmlns:a16="http://schemas.microsoft.com/office/drawing/2014/main" id="{4F3DF4C4-7D27-264F-BF70-B80E2A6B06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6799" y="1091510"/>
            <a:ext cx="8392064" cy="3085536"/>
          </a:xfrm>
        </p:spPr>
      </p:pic>
      <p:sp>
        <p:nvSpPr>
          <p:cNvPr id="1473542" name="Rectangle 6">
            <a:extLst>
              <a:ext uri="{FF2B5EF4-FFF2-40B4-BE49-F238E27FC236}">
                <a16:creationId xmlns:a16="http://schemas.microsoft.com/office/drawing/2014/main" id="{6D52AE4A-ED80-5447-AD73-6B9AE6880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863" y="28622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473544" name="Rectangle 8">
            <a:extLst>
              <a:ext uri="{FF2B5EF4-FFF2-40B4-BE49-F238E27FC236}">
                <a16:creationId xmlns:a16="http://schemas.microsoft.com/office/drawing/2014/main" id="{50B74518-AE22-2D40-9A6C-DC556BD02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2500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473546" name="Rectangle 10">
            <a:extLst>
              <a:ext uri="{FF2B5EF4-FFF2-40B4-BE49-F238E27FC236}">
                <a16:creationId xmlns:a16="http://schemas.microsoft.com/office/drawing/2014/main" id="{A7FF3546-A7F0-194B-8C0E-94BBAA1A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113" y="25241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0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514" name="Rectangle 2">
            <a:extLst>
              <a:ext uri="{FF2B5EF4-FFF2-40B4-BE49-F238E27FC236}">
                <a16:creationId xmlns:a16="http://schemas.microsoft.com/office/drawing/2014/main" id="{3FBEFA2E-FF7A-D049-B62F-61F8B07CA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graphicFrame>
        <p:nvGraphicFramePr>
          <p:cNvPr id="1472523" name="Espaço Reservado para Conteúdo 1">
            <a:extLst>
              <a:ext uri="{FF2B5EF4-FFF2-40B4-BE49-F238E27FC236}">
                <a16:creationId xmlns:a16="http://schemas.microsoft.com/office/drawing/2014/main" id="{E0F0E7C7-F502-4D14-8386-3833707A2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350845"/>
              </p:ext>
            </p:extLst>
          </p:nvPr>
        </p:nvGraphicFramePr>
        <p:xfrm>
          <a:off x="6483289" y="1179648"/>
          <a:ext cx="5392798" cy="513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B0F307-48CE-9F42-80C6-11FC62565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72520" name="Rectangle 8">
            <a:extLst>
              <a:ext uri="{FF2B5EF4-FFF2-40B4-BE49-F238E27FC236}">
                <a16:creationId xmlns:a16="http://schemas.microsoft.com/office/drawing/2014/main" id="{D38BEC0C-B752-D042-B8F9-241D9F0FF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2400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472521" name="Text Box 9">
            <a:extLst>
              <a:ext uri="{FF2B5EF4-FFF2-40B4-BE49-F238E27FC236}">
                <a16:creationId xmlns:a16="http://schemas.microsoft.com/office/drawing/2014/main" id="{C07819E1-C85B-3441-BADD-73D110F9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91" y="5412808"/>
            <a:ext cx="37893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Modelo</a:t>
            </a:r>
            <a:r>
              <a:rPr lang="en-US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multidimensional </a:t>
            </a:r>
            <a:r>
              <a:rPr lang="en-US" altLang="pt-BR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típico</a:t>
            </a:r>
            <a:r>
              <a:rPr lang="en-US" altLang="pt-BR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</a:t>
            </a:r>
            <a:r>
              <a:rPr lang="en-US" alt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27E5EDC-E019-8A43-8460-84957A3B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28210"/>
            <a:ext cx="5561862" cy="261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52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562" name="Rectangle 2">
            <a:extLst>
              <a:ext uri="{FF2B5EF4-FFF2-40B4-BE49-F238E27FC236}">
                <a16:creationId xmlns:a16="http://schemas.microsoft.com/office/drawing/2014/main" id="{17DE2734-25D4-BF47-8137-77B2729A8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6852" y="637762"/>
            <a:ext cx="2190782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2300">
                <a:solidFill>
                  <a:schemeClr val="bg1"/>
                </a:solidFill>
              </a:rPr>
              <a:t>Modelo Mutidimensional</a:t>
            </a:r>
            <a:endParaRPr lang="en-US" altLang="pt-BR" sz="2300">
              <a:solidFill>
                <a:schemeClr val="bg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7DCDEF3-FA2C-684B-9463-1AEEC441E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52" y="850052"/>
            <a:ext cx="7677508" cy="5326911"/>
          </a:xfrm>
        </p:spPr>
        <p:txBody>
          <a:bodyPr>
            <a:normAutofit/>
          </a:bodyPr>
          <a:lstStyle/>
          <a:p>
            <a:r>
              <a:rPr lang="pt-BR" altLang="pt-BR" sz="2000" dirty="0"/>
              <a:t>Figura anterior apresenta um negócio simples que vende produtos em algumas lojas e mede seu desempenho ao longo do tempo</a:t>
            </a:r>
            <a:r>
              <a:rPr lang="en-US" altLang="pt-BR" sz="2000" dirty="0"/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Os projetistas de bancos de dados decidiram que a tabela de fatos contém os totais diários de itens de todos os produtos vendidos. Isto é chamado de grão</a:t>
            </a:r>
            <a:r>
              <a:rPr lang="en-US" altLang="pt-BR" sz="2000" dirty="0">
                <a:hlinkClick r:id="rId2" action="ppaction://hlinksldjump"/>
              </a:rPr>
              <a:t>[1]</a:t>
            </a:r>
            <a:r>
              <a:rPr lang="pt-BR" altLang="pt-BR" sz="2000" dirty="0"/>
              <a:t> da tabela. </a:t>
            </a:r>
          </a:p>
          <a:p>
            <a:pPr lvl="1">
              <a:spcBef>
                <a:spcPct val="50000"/>
              </a:spcBef>
            </a:pPr>
            <a:r>
              <a:rPr lang="pt-BR" altLang="pt-BR" sz="2000" dirty="0"/>
              <a:t>Cada registro da tabela de fatos representa o total de vendas de um produto específico por um dia em uma loja. </a:t>
            </a:r>
          </a:p>
          <a:p>
            <a:pPr lvl="1">
              <a:spcBef>
                <a:spcPct val="50000"/>
              </a:spcBef>
            </a:pPr>
            <a:r>
              <a:rPr lang="pt-BR" altLang="pt-BR" sz="2000" dirty="0"/>
              <a:t>Qualquer outra combinação de produto, mercado ou dia gera um registro diferente na tabela de fatos.</a:t>
            </a:r>
            <a:endParaRPr lang="en-US" altLang="pt-BR" sz="2000" dirty="0"/>
          </a:p>
          <a:p>
            <a:pPr marL="0" indent="0">
              <a:spcBef>
                <a:spcPct val="50000"/>
              </a:spcBef>
              <a:buNone/>
            </a:pPr>
            <a:br>
              <a:rPr lang="en-US" altLang="pt-BR" sz="2000" dirty="0"/>
            </a:br>
            <a:r>
              <a:rPr lang="pt-BR" altLang="pt-BR" sz="2000" dirty="0">
                <a:hlinkClick r:id="rId2" action="ppaction://hlinksldjump"/>
              </a:rPr>
              <a:t>[1]</a:t>
            </a:r>
            <a:r>
              <a:rPr lang="pt-BR" altLang="pt-BR" sz="2000" dirty="0"/>
              <a:t> Ou seja, quanto maior o grão (maior granularidade) menor será o nível de detalhe. De forma semelhante, quanto menor o grão (menor a granularidade) maior será o nível de detalhe.</a:t>
            </a:r>
            <a:endParaRPr lang="en-US" altLang="pt-B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pt-BR" sz="2000" dirty="0"/>
          </a:p>
        </p:txBody>
      </p:sp>
      <p:sp>
        <p:nvSpPr>
          <p:cNvPr id="1474566" name="Text Box 6">
            <a:extLst>
              <a:ext uri="{FF2B5EF4-FFF2-40B4-BE49-F238E27FC236}">
                <a16:creationId xmlns:a16="http://schemas.microsoft.com/office/drawing/2014/main" id="{A4613D00-55E5-9B45-ADDC-680C60FD7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1522413"/>
            <a:ext cx="7029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6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75586" name="Rectangle 2">
            <a:extLst>
              <a:ext uri="{FF2B5EF4-FFF2-40B4-BE49-F238E27FC236}">
                <a16:creationId xmlns:a16="http://schemas.microsoft.com/office/drawing/2014/main" id="{7FF02B4E-ADF5-AF49-9629-A272E857A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4105" y="802955"/>
            <a:ext cx="4977976" cy="14540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Modelo Mutidimensional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4B42C644-9B40-164E-ACD8-E30C4D503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186753"/>
            <a:ext cx="3661831" cy="2504692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D321EA-9FEE-1146-944D-5089DD803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4875" y="2421681"/>
            <a:ext cx="6147775" cy="4168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pt-BR" sz="1700" dirty="0" err="1">
                <a:solidFill>
                  <a:srgbClr val="000000"/>
                </a:solidFill>
              </a:rPr>
              <a:t>Em</a:t>
            </a:r>
            <a:r>
              <a:rPr lang="en-US" altLang="pt-BR" sz="1700" dirty="0">
                <a:solidFill>
                  <a:srgbClr val="000000"/>
                </a:solidFill>
              </a:rPr>
              <a:t> um </a:t>
            </a:r>
            <a:r>
              <a:rPr lang="en-US" altLang="pt-BR" sz="1700" dirty="0" err="1">
                <a:solidFill>
                  <a:srgbClr val="000000"/>
                </a:solidFill>
              </a:rPr>
              <a:t>negócio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grande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porte</a:t>
            </a:r>
            <a:r>
              <a:rPr lang="en-US" altLang="pt-BR" sz="1700" dirty="0">
                <a:solidFill>
                  <a:srgbClr val="000000"/>
                </a:solidFill>
              </a:rPr>
              <a:t>, </a:t>
            </a:r>
            <a:r>
              <a:rPr lang="en-US" altLang="pt-BR" sz="1700" dirty="0" err="1">
                <a:solidFill>
                  <a:srgbClr val="000000"/>
                </a:solidFill>
              </a:rPr>
              <a:t>certamente</a:t>
            </a:r>
            <a:r>
              <a:rPr lang="en-US" altLang="pt-BR" sz="1700" dirty="0">
                <a:solidFill>
                  <a:srgbClr val="000000"/>
                </a:solidFill>
              </a:rPr>
              <a:t> a </a:t>
            </a:r>
            <a:r>
              <a:rPr lang="en-US" altLang="pt-BR" sz="1700" dirty="0" err="1">
                <a:solidFill>
                  <a:srgbClr val="000000"/>
                </a:solidFill>
              </a:rPr>
              <a:t>tabela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fatos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terá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muitos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registros</a:t>
            </a:r>
            <a:r>
              <a:rPr lang="en-US" altLang="pt-BR" sz="1700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altLang="pt-BR" sz="1700" dirty="0">
                <a:solidFill>
                  <a:srgbClr val="000000"/>
                </a:solidFill>
              </a:rPr>
              <a:t>A </a:t>
            </a:r>
            <a:r>
              <a:rPr lang="en-US" altLang="pt-BR" sz="1700" dirty="0" err="1">
                <a:solidFill>
                  <a:srgbClr val="000000"/>
                </a:solidFill>
              </a:rPr>
              <a:t>tabela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fatos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típica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uma</a:t>
            </a:r>
            <a:r>
              <a:rPr lang="en-US" altLang="pt-BR" sz="1700" dirty="0">
                <a:solidFill>
                  <a:srgbClr val="000000"/>
                </a:solidFill>
              </a:rPr>
              <a:t> rede de </a:t>
            </a:r>
            <a:r>
              <a:rPr lang="en-US" altLang="pt-BR" sz="1700" dirty="0" err="1">
                <a:solidFill>
                  <a:srgbClr val="000000"/>
                </a:solidFill>
              </a:rPr>
              <a:t>supermercados</a:t>
            </a:r>
            <a:r>
              <a:rPr lang="en-US" altLang="pt-BR" sz="1700" dirty="0">
                <a:solidFill>
                  <a:srgbClr val="000000"/>
                </a:solidFill>
              </a:rPr>
              <a:t> com 500 </a:t>
            </a:r>
            <a:r>
              <a:rPr lang="en-US" altLang="pt-BR" sz="1700" dirty="0" err="1">
                <a:solidFill>
                  <a:srgbClr val="000000"/>
                </a:solidFill>
              </a:rPr>
              <a:t>lojas</a:t>
            </a:r>
            <a:r>
              <a:rPr lang="en-US" altLang="pt-BR" sz="1700" dirty="0">
                <a:solidFill>
                  <a:srgbClr val="000000"/>
                </a:solidFill>
              </a:rPr>
              <a:t>, </a:t>
            </a:r>
            <a:r>
              <a:rPr lang="en-US" altLang="pt-BR" sz="1700" dirty="0" err="1">
                <a:solidFill>
                  <a:srgbClr val="000000"/>
                </a:solidFill>
              </a:rPr>
              <a:t>cada</a:t>
            </a:r>
            <a:r>
              <a:rPr lang="en-US" altLang="pt-BR" sz="1700" dirty="0">
                <a:solidFill>
                  <a:srgbClr val="000000"/>
                </a:solidFill>
              </a:rPr>
              <a:t> um </a:t>
            </a:r>
            <a:r>
              <a:rPr lang="en-US" altLang="pt-BR" sz="1700" dirty="0" err="1">
                <a:solidFill>
                  <a:srgbClr val="000000"/>
                </a:solidFill>
              </a:rPr>
              <a:t>comercializando</a:t>
            </a:r>
            <a:r>
              <a:rPr lang="en-US" altLang="pt-BR" sz="1700" dirty="0">
                <a:solidFill>
                  <a:srgbClr val="000000"/>
                </a:solidFill>
              </a:rPr>
              <a:t> 50 mil </a:t>
            </a:r>
            <a:r>
              <a:rPr lang="en-US" altLang="pt-BR" sz="1700" dirty="0" err="1">
                <a:solidFill>
                  <a:srgbClr val="000000"/>
                </a:solidFill>
              </a:rPr>
              <a:t>produtos</a:t>
            </a:r>
            <a:r>
              <a:rPr lang="en-US" altLang="pt-BR" sz="1700" dirty="0">
                <a:solidFill>
                  <a:srgbClr val="000000"/>
                </a:solidFill>
              </a:rPr>
              <a:t> e </a:t>
            </a:r>
            <a:r>
              <a:rPr lang="en-US" altLang="pt-BR" sz="1700" dirty="0" err="1">
                <a:solidFill>
                  <a:srgbClr val="000000"/>
                </a:solidFill>
              </a:rPr>
              <a:t>medindo</a:t>
            </a:r>
            <a:r>
              <a:rPr lang="en-US" altLang="pt-BR" sz="1700" dirty="0">
                <a:solidFill>
                  <a:srgbClr val="000000"/>
                </a:solidFill>
              </a:rPr>
              <a:t> o </a:t>
            </a:r>
            <a:r>
              <a:rPr lang="en-US" altLang="pt-BR" sz="1700" dirty="0" err="1">
                <a:solidFill>
                  <a:srgbClr val="000000"/>
                </a:solidFill>
              </a:rPr>
              <a:t>movimento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diário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itens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durante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dois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anos</a:t>
            </a:r>
            <a:r>
              <a:rPr lang="en-US" altLang="pt-BR" sz="1700" dirty="0">
                <a:solidFill>
                  <a:srgbClr val="000000"/>
                </a:solidFill>
              </a:rPr>
              <a:t>, </a:t>
            </a:r>
            <a:r>
              <a:rPr lang="en-US" altLang="pt-BR" sz="1700" dirty="0" err="1">
                <a:solidFill>
                  <a:srgbClr val="000000"/>
                </a:solidFill>
              </a:rPr>
              <a:t>pode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chegar</a:t>
            </a:r>
            <a:r>
              <a:rPr lang="en-US" altLang="pt-BR" sz="1700" dirty="0">
                <a:solidFill>
                  <a:srgbClr val="000000"/>
                </a:solidFill>
              </a:rPr>
              <a:t> a um </a:t>
            </a:r>
            <a:r>
              <a:rPr lang="en-US" altLang="pt-BR" sz="1700" dirty="0" err="1">
                <a:solidFill>
                  <a:srgbClr val="000000"/>
                </a:solidFill>
              </a:rPr>
              <a:t>bilhão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linhas</a:t>
            </a:r>
            <a:r>
              <a:rPr lang="en-US" altLang="pt-BR" sz="1700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altLang="pt-BR" sz="1700" dirty="0" err="1">
                <a:solidFill>
                  <a:srgbClr val="000000"/>
                </a:solidFill>
              </a:rPr>
              <a:t>Entretanto</a:t>
            </a:r>
            <a:r>
              <a:rPr lang="en-US" altLang="pt-BR" sz="1700" dirty="0">
                <a:solidFill>
                  <a:srgbClr val="000000"/>
                </a:solidFill>
              </a:rPr>
              <a:t>, </a:t>
            </a:r>
            <a:r>
              <a:rPr lang="en-US" altLang="pt-BR" sz="1700" dirty="0" err="1">
                <a:solidFill>
                  <a:srgbClr val="000000"/>
                </a:solidFill>
              </a:rPr>
              <a:t>usando</a:t>
            </a:r>
            <a:r>
              <a:rPr lang="en-US" altLang="pt-BR" sz="1700" dirty="0">
                <a:solidFill>
                  <a:srgbClr val="000000"/>
                </a:solidFill>
              </a:rPr>
              <a:t> um </a:t>
            </a:r>
            <a:r>
              <a:rPr lang="en-US" altLang="pt-BR" sz="1700" dirty="0" err="1">
                <a:solidFill>
                  <a:srgbClr val="000000"/>
                </a:solidFill>
              </a:rPr>
              <a:t>servidor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moderno</a:t>
            </a:r>
            <a:r>
              <a:rPr lang="en-US" altLang="pt-BR" sz="1700" dirty="0">
                <a:solidFill>
                  <a:srgbClr val="000000"/>
                </a:solidFill>
              </a:rPr>
              <a:t> de alto </a:t>
            </a:r>
            <a:r>
              <a:rPr lang="en-US" altLang="pt-BR" sz="1700" dirty="0" err="1">
                <a:solidFill>
                  <a:srgbClr val="000000"/>
                </a:solidFill>
              </a:rPr>
              <a:t>desempenho</a:t>
            </a:r>
            <a:r>
              <a:rPr lang="en-US" altLang="pt-BR" sz="1700" dirty="0">
                <a:solidFill>
                  <a:srgbClr val="000000"/>
                </a:solidFill>
              </a:rPr>
              <a:t> e </a:t>
            </a:r>
            <a:r>
              <a:rPr lang="en-US" altLang="pt-BR" sz="1700" dirty="0" err="1">
                <a:solidFill>
                  <a:srgbClr val="000000"/>
                </a:solidFill>
              </a:rPr>
              <a:t>qualquer</a:t>
            </a:r>
            <a:r>
              <a:rPr lang="en-US" altLang="pt-BR" sz="1700" dirty="0">
                <a:solidFill>
                  <a:srgbClr val="000000"/>
                </a:solidFill>
              </a:rPr>
              <a:t> dos </a:t>
            </a:r>
            <a:r>
              <a:rPr lang="en-US" altLang="pt-BR" sz="1700" dirty="0" err="1">
                <a:solidFill>
                  <a:srgbClr val="000000"/>
                </a:solidFill>
              </a:rPr>
              <a:t>poderosos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softwares</a:t>
            </a:r>
            <a:r>
              <a:rPr lang="en-US" altLang="pt-BR" sz="1700" dirty="0">
                <a:solidFill>
                  <a:srgbClr val="000000"/>
                </a:solidFill>
              </a:rPr>
              <a:t> de banco de dados </a:t>
            </a:r>
            <a:r>
              <a:rPr lang="en-US" altLang="pt-BR" sz="1700" dirty="0" err="1">
                <a:solidFill>
                  <a:srgbClr val="000000"/>
                </a:solidFill>
              </a:rPr>
              <a:t>relacional</a:t>
            </a:r>
            <a:r>
              <a:rPr lang="en-US" altLang="pt-BR" sz="1700" dirty="0">
                <a:solidFill>
                  <a:srgbClr val="000000"/>
                </a:solidFill>
              </a:rPr>
              <a:t>, </a:t>
            </a:r>
            <a:r>
              <a:rPr lang="en-US" altLang="pt-BR" sz="1700" dirty="0" err="1">
                <a:solidFill>
                  <a:srgbClr val="000000"/>
                </a:solidFill>
              </a:rPr>
              <a:t>é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possível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armazenar</a:t>
            </a:r>
            <a:r>
              <a:rPr lang="en-US" altLang="pt-BR" sz="1700" dirty="0">
                <a:solidFill>
                  <a:srgbClr val="000000"/>
                </a:solidFill>
              </a:rPr>
              <a:t> e </a:t>
            </a:r>
            <a:r>
              <a:rPr lang="en-US" altLang="pt-BR" sz="1700" dirty="0" err="1">
                <a:solidFill>
                  <a:srgbClr val="000000"/>
                </a:solidFill>
              </a:rPr>
              <a:t>consultar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uma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tabela</a:t>
            </a:r>
            <a:r>
              <a:rPr lang="en-US" altLang="pt-BR" sz="1700" dirty="0">
                <a:solidFill>
                  <a:srgbClr val="000000"/>
                </a:solidFill>
              </a:rPr>
              <a:t> de </a:t>
            </a:r>
            <a:r>
              <a:rPr lang="en-US" altLang="pt-BR" sz="1700" dirty="0" err="1">
                <a:solidFill>
                  <a:srgbClr val="000000"/>
                </a:solidFill>
              </a:rPr>
              <a:t>fatos</a:t>
            </a:r>
            <a:r>
              <a:rPr lang="en-US" altLang="pt-BR" sz="1700" dirty="0">
                <a:solidFill>
                  <a:srgbClr val="000000"/>
                </a:solidFill>
              </a:rPr>
              <a:t> extensa </a:t>
            </a:r>
            <a:r>
              <a:rPr lang="en-US" altLang="pt-BR" sz="1700" dirty="0" err="1">
                <a:solidFill>
                  <a:srgbClr val="000000"/>
                </a:solidFill>
              </a:rPr>
              <a:t>como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essa</a:t>
            </a:r>
            <a:r>
              <a:rPr lang="en-US" altLang="pt-BR" sz="1700" dirty="0">
                <a:solidFill>
                  <a:srgbClr val="000000"/>
                </a:solidFill>
              </a:rPr>
              <a:t>, com </a:t>
            </a:r>
            <a:r>
              <a:rPr lang="en-US" altLang="pt-BR" sz="1700" dirty="0" err="1">
                <a:solidFill>
                  <a:srgbClr val="000000"/>
                </a:solidFill>
              </a:rPr>
              <a:t>bom</a:t>
            </a:r>
            <a:r>
              <a:rPr lang="en-US" altLang="pt-BR" sz="1700" dirty="0">
                <a:solidFill>
                  <a:srgbClr val="000000"/>
                </a:solidFill>
              </a:rPr>
              <a:t> </a:t>
            </a:r>
            <a:r>
              <a:rPr lang="en-US" altLang="pt-BR" sz="1700" dirty="0" err="1">
                <a:solidFill>
                  <a:srgbClr val="000000"/>
                </a:solidFill>
              </a:rPr>
              <a:t>desempenho</a:t>
            </a:r>
            <a:r>
              <a:rPr lang="en-US" altLang="pt-BR" sz="1700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10000"/>
              </a:lnSpc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08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906" name="Rectangle 2">
            <a:extLst>
              <a:ext uri="{FF2B5EF4-FFF2-40B4-BE49-F238E27FC236}">
                <a16:creationId xmlns:a16="http://schemas.microsoft.com/office/drawing/2014/main" id="{FDA818F9-8BD6-0741-9FDA-393F15DD0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          Modelo Multidimensional </a:t>
            </a:r>
          </a:p>
        </p:txBody>
      </p:sp>
      <p:sp>
        <p:nvSpPr>
          <p:cNvPr id="1531908" name="Rectangle 4">
            <a:extLst>
              <a:ext uri="{FF2B5EF4-FFF2-40B4-BE49-F238E27FC236}">
                <a16:creationId xmlns:a16="http://schemas.microsoft.com/office/drawing/2014/main" id="{68A06C75-3E4F-B247-B857-BFDEA566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538" y="1162050"/>
            <a:ext cx="5027612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pt-BR" altLang="pt-BR" sz="2200">
                <a:solidFill>
                  <a:srgbClr val="CC0000"/>
                </a:solidFill>
                <a:latin typeface="Verdana" panose="020B0604030504040204" pitchFamily="34" charset="0"/>
              </a:rPr>
              <a:t>Processo de Negócio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Fato , Acontecimento merecedor de análise e controle na organização.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Analisados e entendidos através de dimensões que classificam e segmentam o fato.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t-BR" altLang="pt-BR" sz="1800">
              <a:solidFill>
                <a:srgbClr val="CC0000"/>
              </a:solidFill>
              <a:latin typeface="Verdana" panose="020B0604030504040204" pitchFamily="34" charset="0"/>
            </a:endParaRPr>
          </a:p>
        </p:txBody>
      </p:sp>
      <p:sp>
        <p:nvSpPr>
          <p:cNvPr id="1531909" name="Rectangle 5">
            <a:extLst>
              <a:ext uri="{FF2B5EF4-FFF2-40B4-BE49-F238E27FC236}">
                <a16:creationId xmlns:a16="http://schemas.microsoft.com/office/drawing/2014/main" id="{BEBF9B08-2142-7342-A261-205A25CEE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8" y="3225800"/>
            <a:ext cx="5027612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pt-BR" altLang="pt-BR" sz="2200">
                <a:solidFill>
                  <a:srgbClr val="CC0000"/>
                </a:solidFill>
                <a:latin typeface="Verdana" panose="020B0604030504040204" pitchFamily="34" charset="0"/>
              </a:rPr>
              <a:t>Quais os elementos participantes de um Fato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Quem é ativo no Fato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Onde Acontece o Fato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Quando Acontece o Fato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O Quê participa do fato.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t-BR" altLang="pt-BR" sz="1800">
              <a:solidFill>
                <a:srgbClr val="CC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1531910" name="Group 6">
            <a:extLst>
              <a:ext uri="{FF2B5EF4-FFF2-40B4-BE49-F238E27FC236}">
                <a16:creationId xmlns:a16="http://schemas.microsoft.com/office/drawing/2014/main" id="{013C7813-D6C5-BE41-A3D7-233975F6F276}"/>
              </a:ext>
            </a:extLst>
          </p:cNvPr>
          <p:cNvGrpSpPr>
            <a:grpSpLocks/>
          </p:cNvGrpSpPr>
          <p:nvPr/>
        </p:nvGrpSpPr>
        <p:grpSpPr bwMode="auto">
          <a:xfrm>
            <a:off x="6750051" y="3236914"/>
            <a:ext cx="2811463" cy="2320925"/>
            <a:chOff x="631" y="2232"/>
            <a:chExt cx="1771" cy="1462"/>
          </a:xfrm>
        </p:grpSpPr>
        <p:pic>
          <p:nvPicPr>
            <p:cNvPr id="1531911" name="Picture 7">
              <a:extLst>
                <a:ext uri="{FF2B5EF4-FFF2-40B4-BE49-F238E27FC236}">
                  <a16:creationId xmlns:a16="http://schemas.microsoft.com/office/drawing/2014/main" id="{806153C2-66B4-7E40-BF72-5918F8BE6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" y="2232"/>
              <a:ext cx="1354" cy="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1912" name="Picture 8">
              <a:extLst>
                <a:ext uri="{FF2B5EF4-FFF2-40B4-BE49-F238E27FC236}">
                  <a16:creationId xmlns:a16="http://schemas.microsoft.com/office/drawing/2014/main" id="{362EAD73-922F-B648-B99E-31E53C665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" y="2672"/>
              <a:ext cx="422" cy="1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1913" name="Picture 9">
            <a:extLst>
              <a:ext uri="{FF2B5EF4-FFF2-40B4-BE49-F238E27FC236}">
                <a16:creationId xmlns:a16="http://schemas.microsoft.com/office/drawing/2014/main" id="{E90146D7-332B-5E45-A14D-ED7073D9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1357314"/>
            <a:ext cx="2359025" cy="14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1914" name="Rectangle 10">
            <a:extLst>
              <a:ext uri="{FF2B5EF4-FFF2-40B4-BE49-F238E27FC236}">
                <a16:creationId xmlns:a16="http://schemas.microsoft.com/office/drawing/2014/main" id="{6B2874E9-761B-AC4B-A971-E576D96F0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5475289"/>
            <a:ext cx="67329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200">
                <a:solidFill>
                  <a:srgbClr val="CC0000"/>
                </a:solidFill>
                <a:latin typeface="Verdana" panose="020B0604030504040204" pitchFamily="34" charset="0"/>
              </a:rPr>
              <a:t>Existe um Modelo Conceitual Multidimensional</a:t>
            </a:r>
          </a:p>
        </p:txBody>
      </p:sp>
    </p:spTree>
    <p:extLst>
      <p:ext uri="{BB962C8B-B14F-4D97-AF65-F5344CB8AC3E}">
        <p14:creationId xmlns:p14="http://schemas.microsoft.com/office/powerpoint/2010/main" val="4199571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050" name="Rectangle 2">
            <a:extLst>
              <a:ext uri="{FF2B5EF4-FFF2-40B4-BE49-F238E27FC236}">
                <a16:creationId xmlns:a16="http://schemas.microsoft.com/office/drawing/2014/main" id="{36C9DFF8-0A43-4A47-88AF-503BC92EA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7804" y="637762"/>
            <a:ext cx="3206868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altLang="pt-BR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altLang="pt-BR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Multidimensional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053" name="Rectangle 5">
            <a:extLst>
              <a:ext uri="{FF2B5EF4-FFF2-40B4-BE49-F238E27FC236}">
                <a16:creationId xmlns:a16="http://schemas.microsoft.com/office/drawing/2014/main" id="{625F19E6-48C3-1A44-B3DE-88DCAEB45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898" y="850052"/>
            <a:ext cx="7094457" cy="60079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193675" indent="-193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68338" indent="-282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3313" indent="-244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19238" indent="-225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6113" indent="-2063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Tempo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Ano</a:t>
            </a:r>
            <a:endParaRPr lang="en-US" altLang="pt-BR" sz="1800" dirty="0">
              <a:latin typeface="+mn-lt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Mês</a:t>
            </a:r>
            <a:endParaRPr lang="en-US" altLang="pt-BR" sz="180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Produto</a:t>
            </a:r>
            <a:endParaRPr lang="en-US" altLang="pt-BR" sz="1800" dirty="0">
              <a:latin typeface="+mn-lt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Familia A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Produto</a:t>
            </a:r>
            <a:r>
              <a:rPr lang="en-US" altLang="pt-BR" sz="1800" dirty="0">
                <a:latin typeface="+mn-lt"/>
              </a:rPr>
              <a:t> X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Produto</a:t>
            </a:r>
            <a:r>
              <a:rPr lang="en-US" altLang="pt-BR" sz="1800" dirty="0">
                <a:latin typeface="+mn-lt"/>
              </a:rPr>
              <a:t> 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Loja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Loja 1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Loja 2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...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Medidas</a:t>
            </a:r>
            <a:endParaRPr lang="en-US" altLang="pt-BR" sz="1800" dirty="0">
              <a:latin typeface="+mn-lt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Valor </a:t>
            </a:r>
            <a:r>
              <a:rPr lang="en-US" altLang="pt-BR" sz="1800" dirty="0" err="1">
                <a:latin typeface="+mn-lt"/>
              </a:rPr>
              <a:t>em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Dolar</a:t>
            </a:r>
            <a:endParaRPr lang="en-US" altLang="pt-BR" sz="1800" dirty="0">
              <a:latin typeface="+mn-lt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Quantidade</a:t>
            </a:r>
            <a:endParaRPr lang="en-US" altLang="pt-BR" sz="1800" dirty="0">
              <a:latin typeface="+mn-lt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Custo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em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Dolar</a:t>
            </a:r>
            <a:endParaRPr lang="en-US" altLang="pt-BR" sz="180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Indicadores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Desempenho</a:t>
            </a:r>
            <a:r>
              <a:rPr lang="en-US" altLang="pt-BR" sz="1800" dirty="0">
                <a:latin typeface="+mn-lt"/>
              </a:rPr>
              <a:t> (CALCULADOS)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Participação</a:t>
            </a:r>
            <a:r>
              <a:rPr lang="en-US" altLang="pt-BR" sz="1800" dirty="0">
                <a:latin typeface="+mn-lt"/>
              </a:rPr>
              <a:t> Loja (Valor total </a:t>
            </a:r>
            <a:r>
              <a:rPr lang="en-US" altLang="pt-BR" sz="1800" dirty="0" err="1">
                <a:latin typeface="+mn-lt"/>
              </a:rPr>
              <a:t>vendas</a:t>
            </a:r>
            <a:r>
              <a:rPr lang="en-US" altLang="pt-BR" sz="1800" dirty="0">
                <a:latin typeface="+mn-lt"/>
              </a:rPr>
              <a:t>/valor </a:t>
            </a:r>
            <a:r>
              <a:rPr lang="en-US" altLang="pt-BR" sz="1800" dirty="0" err="1">
                <a:latin typeface="+mn-lt"/>
              </a:rPr>
              <a:t>loja</a:t>
            </a:r>
            <a:r>
              <a:rPr lang="en-US" altLang="pt-BR" sz="1800" dirty="0">
                <a:latin typeface="+mn-lt"/>
              </a:rPr>
              <a:t>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Participação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Produto</a:t>
            </a:r>
            <a:r>
              <a:rPr lang="en-US" altLang="pt-BR" sz="1800" dirty="0">
                <a:latin typeface="+mn-lt"/>
              </a:rPr>
              <a:t> (Valor total </a:t>
            </a:r>
            <a:r>
              <a:rPr lang="en-US" altLang="pt-BR" sz="1800" dirty="0" err="1">
                <a:latin typeface="+mn-lt"/>
              </a:rPr>
              <a:t>vendas</a:t>
            </a:r>
            <a:r>
              <a:rPr lang="en-US" altLang="pt-BR" sz="1800" dirty="0">
                <a:latin typeface="+mn-lt"/>
              </a:rPr>
              <a:t>/valor </a:t>
            </a:r>
            <a:r>
              <a:rPr lang="en-US" altLang="pt-BR" sz="1800" dirty="0" err="1">
                <a:latin typeface="+mn-lt"/>
              </a:rPr>
              <a:t>produto</a:t>
            </a:r>
            <a:r>
              <a:rPr lang="en-US" altLang="pt-BR" sz="1800" dirty="0">
                <a:latin typeface="+mn-lt"/>
              </a:rPr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1800" dirty="0">
              <a:latin typeface="+mn-lt"/>
            </a:endParaRPr>
          </a:p>
        </p:txBody>
      </p:sp>
      <p:sp>
        <p:nvSpPr>
          <p:cNvPr id="1538054" name="AutoShape 6">
            <a:extLst>
              <a:ext uri="{FF2B5EF4-FFF2-40B4-BE49-F238E27FC236}">
                <a16:creationId xmlns:a16="http://schemas.microsoft.com/office/drawing/2014/main" id="{4EF642F9-B031-2B4F-9276-59BB1A691578}"/>
              </a:ext>
            </a:extLst>
          </p:cNvPr>
          <p:cNvSpPr>
            <a:spLocks/>
          </p:cNvSpPr>
          <p:nvPr/>
        </p:nvSpPr>
        <p:spPr bwMode="auto">
          <a:xfrm>
            <a:off x="9304504" y="1968076"/>
            <a:ext cx="2133600" cy="1885950"/>
          </a:xfrm>
          <a:prstGeom prst="accentCallout2">
            <a:avLst>
              <a:gd name="adj1" fmla="val 6060"/>
              <a:gd name="adj2" fmla="val -3569"/>
              <a:gd name="adj3" fmla="val 6060"/>
              <a:gd name="adj4" fmla="val -43380"/>
              <a:gd name="adj5" fmla="val 156565"/>
              <a:gd name="adj6" fmla="val -8481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Aft>
                <a:spcPts val="600"/>
              </a:spcAft>
            </a:pPr>
            <a:r>
              <a:rPr lang="pt-BR" altLang="pt-BR">
                <a:solidFill>
                  <a:srgbClr val="0000FF"/>
                </a:solidFill>
                <a:latin typeface="Verdana" panose="020B0604030504040204" pitchFamily="34" charset="0"/>
              </a:rPr>
              <a:t>Indicadores de desempenho não estão no banco de dados:</a:t>
            </a:r>
          </a:p>
          <a:p>
            <a:pPr algn="ctr" eaLnBrk="1" hangingPunct="1">
              <a:spcAft>
                <a:spcPts val="600"/>
              </a:spcAft>
            </a:pPr>
            <a:r>
              <a:rPr lang="pt-BR" altLang="pt-BR">
                <a:solidFill>
                  <a:srgbClr val="0000FF"/>
                </a:solidFill>
                <a:latin typeface="Verdana" panose="020B0604030504040204" pitchFamily="34" charset="0"/>
              </a:rPr>
              <a:t>São calculados</a:t>
            </a:r>
          </a:p>
        </p:txBody>
      </p:sp>
    </p:spTree>
    <p:extLst>
      <p:ext uri="{BB962C8B-B14F-4D97-AF65-F5344CB8AC3E}">
        <p14:creationId xmlns:p14="http://schemas.microsoft.com/office/powerpoint/2010/main" val="205096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610" name="Rectangle 2">
            <a:extLst>
              <a:ext uri="{FF2B5EF4-FFF2-40B4-BE49-F238E27FC236}">
                <a16:creationId xmlns:a16="http://schemas.microsoft.com/office/drawing/2014/main" id="{708F442A-AB30-8240-90BB-74CE992E7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2309" y="637762"/>
            <a:ext cx="3145788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t-BR" altLang="pt-BR" sz="3200" dirty="0">
                <a:solidFill>
                  <a:schemeClr val="bg1"/>
                </a:solidFill>
              </a:rPr>
              <a:t>Modelo Multidimensional</a:t>
            </a:r>
            <a:endParaRPr lang="en-US" altLang="pt-BR" sz="3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4F8FC7F-6BF2-B64C-B81B-CF333A09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2" y="850052"/>
            <a:ext cx="6390623" cy="5326911"/>
          </a:xfrm>
        </p:spPr>
        <p:txBody>
          <a:bodyPr>
            <a:normAutofit/>
          </a:bodyPr>
          <a:lstStyle/>
          <a:p>
            <a:r>
              <a:rPr lang="en-US" altLang="pt-BR" sz="2200" dirty="0" err="1"/>
              <a:t>Tabela</a:t>
            </a:r>
            <a:r>
              <a:rPr lang="en-US" altLang="pt-BR" sz="2200" dirty="0"/>
              <a:t> de </a:t>
            </a:r>
            <a:r>
              <a:rPr lang="en-US" altLang="pt-BR" sz="2200" dirty="0" err="1"/>
              <a:t>fatos</a:t>
            </a:r>
            <a:r>
              <a:rPr lang="en-US" altLang="pt-BR" sz="2200" dirty="0"/>
              <a:t> </a:t>
            </a:r>
          </a:p>
          <a:p>
            <a:pPr lvl="1">
              <a:spcBef>
                <a:spcPct val="50000"/>
              </a:spcBef>
            </a:pPr>
            <a:r>
              <a:rPr lang="pt-BR" altLang="pt-BR" sz="2200" dirty="0"/>
              <a:t>Armazena medições numéricas do negócio. </a:t>
            </a:r>
          </a:p>
          <a:p>
            <a:pPr lvl="1">
              <a:spcBef>
                <a:spcPct val="50000"/>
              </a:spcBef>
            </a:pPr>
            <a:r>
              <a:rPr lang="pt-BR" altLang="pt-BR" sz="2200" dirty="0"/>
              <a:t>Cada uma das medições é obtida na interseção de todas as dimensões. </a:t>
            </a:r>
          </a:p>
          <a:p>
            <a:pPr lvl="1">
              <a:spcBef>
                <a:spcPct val="50000"/>
              </a:spcBef>
            </a:pPr>
            <a:r>
              <a:rPr lang="pt-BR" altLang="pt-BR" sz="2200" dirty="0"/>
              <a:t>Os melhores e mais úteis fatos são numéricos, continuamente valorados (diferente a cada medida) e aditivos (podem ser adicionados às diversas dimensões). </a:t>
            </a:r>
          </a:p>
          <a:p>
            <a:pPr lvl="1">
              <a:spcBef>
                <a:spcPct val="50000"/>
              </a:spcBef>
            </a:pPr>
            <a:r>
              <a:rPr lang="pt-BR" altLang="pt-BR" sz="2200" dirty="0"/>
              <a:t>O motivo para a utilização de fatos numéricos e aditivos é que em praticamente todas as consultas feitas a tabela de fatos, será solicitado o uso de centenas, milhares e até milhões de registros para que o SGBD possa construir o conjunto de resposta.</a:t>
            </a:r>
            <a:r>
              <a:rPr lang="en-US" altLang="pt-BR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126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02" name="Rectangle 2">
            <a:extLst>
              <a:ext uri="{FF2B5EF4-FFF2-40B4-BE49-F238E27FC236}">
                <a16:creationId xmlns:a16="http://schemas.microsoft.com/office/drawing/2014/main" id="{6C790819-A3D4-C04B-BB72-758819252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69940" y="365124"/>
            <a:ext cx="6172200" cy="1828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b="1">
                <a:effectLst/>
              </a:rPr>
              <a:t>Apoio à decisão e Data Warehouse</a:t>
            </a:r>
          </a:p>
        </p:txBody>
      </p:sp>
      <p:pic>
        <p:nvPicPr>
          <p:cNvPr id="1587207" name="Picture 1587205" descr="Números da bolsa de valores">
            <a:extLst>
              <a:ext uri="{FF2B5EF4-FFF2-40B4-BE49-F238E27FC236}">
                <a16:creationId xmlns:a16="http://schemas.microsoft.com/office/drawing/2014/main" id="{4F884A8E-3A80-45F3-B818-0D17A1957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1" r="26679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1587204" name="Rectangle 4">
            <a:extLst>
              <a:ext uri="{FF2B5EF4-FFF2-40B4-BE49-F238E27FC236}">
                <a16:creationId xmlns:a16="http://schemas.microsoft.com/office/drawing/2014/main" id="{D495C3E6-A4C6-444D-89A4-7BA4F63D7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9940" y="2322576"/>
            <a:ext cx="6172200" cy="38587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193675" indent="-193675">
              <a:spcBef>
                <a:spcPts val="800"/>
              </a:spcBef>
              <a:spcAft>
                <a:spcPts val="800"/>
              </a:spcAft>
              <a:buChar char="•"/>
              <a:defRPr sz="2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68338" indent="-282575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03313" indent="-244475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519238" indent="-225425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1916113" indent="-206375"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>
                <a:solidFill>
                  <a:schemeClr val="tx1"/>
                </a:solidFill>
                <a:latin typeface="+mn-lt"/>
              </a:rPr>
              <a:t>Apoio à decisão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>
                <a:solidFill>
                  <a:schemeClr val="tx1"/>
                </a:solidFill>
                <a:latin typeface="+mn-lt"/>
              </a:rPr>
              <a:t>Produção e distribuição de Informação Útil para gerentes, executivos e analistas do conhecimento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>
                <a:solidFill>
                  <a:schemeClr val="tx1"/>
                </a:solidFill>
                <a:latin typeface="+mn-lt"/>
              </a:rPr>
              <a:t>Análises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>
                <a:solidFill>
                  <a:schemeClr val="tx1"/>
                </a:solidFill>
                <a:latin typeface="+mn-lt"/>
              </a:rPr>
              <a:t>O que aconteceria se...?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>
                <a:solidFill>
                  <a:schemeClr val="tx1"/>
                </a:solidFill>
                <a:latin typeface="+mn-lt"/>
              </a:rPr>
              <a:t>Quanto custaria?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2400">
                <a:solidFill>
                  <a:schemeClr val="tx1"/>
                </a:solidFill>
                <a:latin typeface="+mn-lt"/>
              </a:rPr>
              <a:t>Quando seria o melhor momento</a:t>
            </a:r>
          </a:p>
        </p:txBody>
      </p:sp>
    </p:spTree>
    <p:extLst>
      <p:ext uri="{BB962C8B-B14F-4D97-AF65-F5344CB8AC3E}">
        <p14:creationId xmlns:p14="http://schemas.microsoft.com/office/powerpoint/2010/main" val="1173963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634" name="Rectangle 2">
            <a:extLst>
              <a:ext uri="{FF2B5EF4-FFF2-40B4-BE49-F238E27FC236}">
                <a16:creationId xmlns:a16="http://schemas.microsoft.com/office/drawing/2014/main" id="{EFB120BA-A39D-6045-BB30-E7A28B792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6045" y="637762"/>
            <a:ext cx="3071589" cy="557677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t-BR" altLang="pt-BR" sz="3200" dirty="0">
                <a:solidFill>
                  <a:schemeClr val="bg1"/>
                </a:solidFill>
              </a:rPr>
              <a:t>Modelo Multidimensional</a:t>
            </a:r>
            <a:endParaRPr lang="en-US" altLang="pt-BR" sz="3200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17BA05-AE36-EB4E-9462-927CB0DE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222" y="850052"/>
            <a:ext cx="7894733" cy="532691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altLang="pt-BR" sz="2400" dirty="0"/>
              <a:t>Esse grande número de registros será compactado em algumas dezenas de linhas para produzir o conjunto de resposta ao usuário. A única forma viável de compactá-los no conjunto resposta será adicioná-los. Portanto, se as medições forem números e se forem aditivas, pode-se construir facilmente o conjunto de resposta.</a:t>
            </a:r>
            <a:r>
              <a:rPr lang="en-US" altLang="pt-BR" sz="2400" dirty="0"/>
              <a:t> </a:t>
            </a:r>
          </a:p>
          <a:p>
            <a:pPr lvl="1">
              <a:lnSpc>
                <a:spcPct val="110000"/>
              </a:lnSpc>
            </a:pPr>
            <a:r>
              <a:rPr lang="pt-BR" altLang="pt-BR" sz="1800" dirty="0"/>
              <a:t>Neste exemplo, os fatos número de dólares, unidades e custo são aditivos. O que significa que faz sentido adicionar os dólares e outras medições a cada combinação de tempo, produto e loja. </a:t>
            </a:r>
          </a:p>
          <a:p>
            <a:pPr lvl="1">
              <a:lnSpc>
                <a:spcPct val="110000"/>
              </a:lnSpc>
            </a:pPr>
            <a:r>
              <a:rPr lang="pt-BR" altLang="pt-BR" sz="1800" dirty="0"/>
              <a:t>Não importa qual fatia do banco de dados o usuário escolha, faz sentido adicionar os dólares e as outras medições obtendo um total válido. </a:t>
            </a:r>
          </a:p>
          <a:p>
            <a:pPr lvl="1">
              <a:lnSpc>
                <a:spcPct val="110000"/>
              </a:lnSpc>
            </a:pPr>
            <a:r>
              <a:rPr lang="pt-BR" altLang="pt-BR" sz="1800" dirty="0"/>
              <a:t>Porém, </a:t>
            </a:r>
            <a:r>
              <a:rPr lang="pt-BR" altLang="pt-BR" sz="1800" dirty="0" err="1"/>
              <a:t>adicionabilidade</a:t>
            </a:r>
            <a:r>
              <a:rPr lang="pt-BR" altLang="pt-BR" sz="1800" dirty="0"/>
              <a:t>, é um dom precioso que deve ser preservado. Existem fatos </a:t>
            </a:r>
            <a:r>
              <a:rPr lang="pt-BR" altLang="pt-BR" sz="1800" dirty="0" err="1"/>
              <a:t>semi-aditivos</a:t>
            </a:r>
            <a:r>
              <a:rPr lang="pt-BR" altLang="pt-BR" sz="1800" dirty="0"/>
              <a:t> e não-aditivos</a:t>
            </a:r>
            <a:r>
              <a:rPr lang="en-US" altLang="pt-BR" sz="1800" dirty="0"/>
              <a:t> </a:t>
            </a:r>
          </a:p>
          <a:p>
            <a:pPr>
              <a:lnSpc>
                <a:spcPct val="110000"/>
              </a:lnSpc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67551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Rectangle 2">
            <a:extLst>
              <a:ext uri="{FF2B5EF4-FFF2-40B4-BE49-F238E27FC236}">
                <a16:creationId xmlns:a16="http://schemas.microsoft.com/office/drawing/2014/main" id="{8D9A32C6-63C7-E548-9A17-9CB822CE01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301625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/>
              <a:t>Modelo Mutidimensional</a:t>
            </a:r>
            <a:endParaRPr lang="en-US" altLang="pt-BR"/>
          </a:p>
        </p:txBody>
      </p:sp>
      <p:sp>
        <p:nvSpPr>
          <p:cNvPr id="1478660" name="Text Box 4">
            <a:extLst>
              <a:ext uri="{FF2B5EF4-FFF2-40B4-BE49-F238E27FC236}">
                <a16:creationId xmlns:a16="http://schemas.microsoft.com/office/drawing/2014/main" id="{5EDD922A-D857-B145-83F4-51B1C33E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322389"/>
            <a:ext cx="7996237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Fatos </a:t>
            </a:r>
            <a:r>
              <a:rPr lang="pt-BR" alt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semi-aditivos</a:t>
            </a: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só podem ser adicionados ao longo de algumas dimensões e fatos </a:t>
            </a:r>
            <a:r>
              <a:rPr lang="pt-BR" alt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não-aditivos</a:t>
            </a: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simplesmente não podem ser adicionados. Para fatos não-aditivos, é necessário realizar contagens para resumir registros, ou eles terão que ser impressos um a um.</a:t>
            </a:r>
            <a:endParaRPr lang="en-US" altLang="pt-BR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50000"/>
              </a:spcBef>
            </a:pPr>
            <a:endParaRPr lang="en-US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78661" name="Text Box 5">
            <a:extLst>
              <a:ext uri="{FF2B5EF4-FFF2-40B4-BE49-F238E27FC236}">
                <a16:creationId xmlns:a16="http://schemas.microsoft.com/office/drawing/2014/main" id="{E97C1C51-8EFA-1F45-9E54-B713549BB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1" y="2955926"/>
            <a:ext cx="8043863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Além disso, é interessante que os fatos sejam </a:t>
            </a:r>
            <a:r>
              <a:rPr lang="pt-BR" alt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continuamente valorados</a:t>
            </a: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principalmente para ajudar ao projetista de banco de dados a distinguir um fato de um atributo dimensional. O fato número de dólares é continuamente valorado pois a cada medição poderá retornar um valor diferente.</a:t>
            </a:r>
            <a:endParaRPr lang="en-US" altLang="pt-BR">
              <a:effectLst>
                <a:outerShdw blurRad="38100" dist="38100" dir="2700000" algn="tl">
                  <a:srgbClr val="C0C0C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50000"/>
              </a:spcBef>
            </a:pP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Observe que neste banco de dados, se não houver atividade de produto em um determinado dia, em uma loja, o registro não será incluído no banco de dados. É muito importante não deixar de preencher a tabela de fatos com zeros, para representar que “nada aconteceu”. Por esse motivo, as tabelas de fatos são sempre </a:t>
            </a:r>
            <a:r>
              <a:rPr lang="pt-BR" altLang="pt-BR" i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esparsas</a:t>
            </a: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A maioria das tabelas de fatos é extremamente esparsa.</a:t>
            </a:r>
            <a:r>
              <a:rPr lang="en-US" altLang="pt-BR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072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8660" grpId="0" autoUpdateAnimBg="0"/>
      <p:bldP spid="1478661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83" name="Rectangle 7">
            <a:extLst>
              <a:ext uri="{FF2B5EF4-FFF2-40B4-BE49-F238E27FC236}">
                <a16:creationId xmlns:a16="http://schemas.microsoft.com/office/drawing/2014/main" id="{FF6CBD16-887C-8B41-BEBE-C9AA4E00A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           Modelo Multidimensional</a:t>
            </a:r>
          </a:p>
        </p:txBody>
      </p:sp>
      <p:pic>
        <p:nvPicPr>
          <p:cNvPr id="1534981" name="Picture 5">
            <a:extLst>
              <a:ext uri="{FF2B5EF4-FFF2-40B4-BE49-F238E27FC236}">
                <a16:creationId xmlns:a16="http://schemas.microsoft.com/office/drawing/2014/main" id="{F95AA8BA-9767-B342-BE0A-143DE227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97414"/>
            <a:ext cx="2862263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4982" name="Picture 6">
            <a:extLst>
              <a:ext uri="{FF2B5EF4-FFF2-40B4-BE49-F238E27FC236}">
                <a16:creationId xmlns:a16="http://schemas.microsoft.com/office/drawing/2014/main" id="{0624CC5F-415E-6C4F-BE20-84889EDA5A3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6" y="2139951"/>
            <a:ext cx="1046163" cy="1552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4986" name="Text Box 10">
            <a:extLst>
              <a:ext uri="{FF2B5EF4-FFF2-40B4-BE49-F238E27FC236}">
                <a16:creationId xmlns:a16="http://schemas.microsoft.com/office/drawing/2014/main" id="{326F8FD6-A681-1E44-9939-13A9F721C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1" y="1041400"/>
            <a:ext cx="603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Indicadores de Desempenho</a:t>
            </a:r>
          </a:p>
        </p:txBody>
      </p:sp>
      <p:sp>
        <p:nvSpPr>
          <p:cNvPr id="1534987" name="Rectangle 11">
            <a:extLst>
              <a:ext uri="{FF2B5EF4-FFF2-40B4-BE49-F238E27FC236}">
                <a16:creationId xmlns:a16="http://schemas.microsoft.com/office/drawing/2014/main" id="{8E9FA132-48A0-714D-A0B1-E179A61E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1" y="1608139"/>
            <a:ext cx="7540625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pt-BR" altLang="pt-BR" sz="2200">
                <a:solidFill>
                  <a:srgbClr val="CC0000"/>
                </a:solidFill>
                <a:latin typeface="Verdana" panose="020B0604030504040204" pitchFamily="34" charset="0"/>
              </a:rPr>
              <a:t>Forma como medimos um fato, um processo de negócio.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pt-BR" altLang="pt-BR" sz="220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Variação de um valor entre períodos de tempo.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Valor acumulado de um período de tempo de algum fato.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t-BR" altLang="pt-BR" sz="180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Como chegar aos Indicadores?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t-BR" altLang="pt-BR" sz="180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Obter e entender incialmente os valores de registro de um fato, suas medidas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1800">
                <a:solidFill>
                  <a:srgbClr val="CC0000"/>
                </a:solidFill>
                <a:latin typeface="Verdana" panose="020B0604030504040204" pitchFamily="34" charset="0"/>
              </a:rPr>
              <a:t>Analisar a variação destas medidas no tempo</a:t>
            </a:r>
          </a:p>
        </p:txBody>
      </p:sp>
    </p:spTree>
    <p:extLst>
      <p:ext uri="{BB962C8B-B14F-4D97-AF65-F5344CB8AC3E}">
        <p14:creationId xmlns:p14="http://schemas.microsoft.com/office/powerpoint/2010/main" val="23514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4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4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4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4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4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4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4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4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4986" grpId="0" autoUpdateAnimBg="0"/>
      <p:bldP spid="153498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688" name="Picture 1479686" descr="Padrão do plano de fundo&#10;&#10;Descrição gerada automaticamente">
            <a:extLst>
              <a:ext uri="{FF2B5EF4-FFF2-40B4-BE49-F238E27FC236}">
                <a16:creationId xmlns:a16="http://schemas.microsoft.com/office/drawing/2014/main" id="{3D5F8B0A-79A0-4825-9594-317B84133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9682" name="Rectangle 2">
            <a:extLst>
              <a:ext uri="{FF2B5EF4-FFF2-40B4-BE49-F238E27FC236}">
                <a16:creationId xmlns:a16="http://schemas.microsoft.com/office/drawing/2014/main" id="{68F88E25-51AB-4A47-B8FA-44D2330C2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804" y="640263"/>
            <a:ext cx="6619811" cy="1344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4000"/>
              <a:t>Modelo Multidimensional</a:t>
            </a:r>
            <a:endParaRPr lang="en-US" altLang="pt-BR" sz="4000"/>
          </a:p>
        </p:txBody>
      </p:sp>
      <p:graphicFrame>
        <p:nvGraphicFramePr>
          <p:cNvPr id="1479689" name="Espaço Reservado para Conteúdo 1">
            <a:extLst>
              <a:ext uri="{FF2B5EF4-FFF2-40B4-BE49-F238E27FC236}">
                <a16:creationId xmlns:a16="http://schemas.microsoft.com/office/drawing/2014/main" id="{97557FE3-E29E-43AF-AB13-356164F8E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758190"/>
              </p:ext>
            </p:extLst>
          </p:nvPr>
        </p:nvGraphicFramePr>
        <p:xfrm>
          <a:off x="594109" y="1811547"/>
          <a:ext cx="6620505" cy="42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243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0706" name="Rectangle 2">
            <a:extLst>
              <a:ext uri="{FF2B5EF4-FFF2-40B4-BE49-F238E27FC236}">
                <a16:creationId xmlns:a16="http://schemas.microsoft.com/office/drawing/2014/main" id="{482645DD-52E1-914F-8FEB-502814E22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0323A2-2204-F848-A776-B889FB2C1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1900" dirty="0"/>
              <a:t>Como os atributos destinam-se a descrever os itens de uma dimensão, são mais úteis quando no formato de texto. </a:t>
            </a:r>
          </a:p>
          <a:p>
            <a:pPr>
              <a:spcBef>
                <a:spcPct val="50000"/>
              </a:spcBef>
            </a:pPr>
            <a:r>
              <a:rPr lang="pt-BR" altLang="pt-BR" sz="1900" dirty="0"/>
              <a:t>Os atributos típicos de produto incluem:</a:t>
            </a:r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uma descrição sucinta (de 10 a 15 caracteres), </a:t>
            </a:r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uma descrição longa (número ilimitado de caracteres), </a:t>
            </a:r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a marca, a categoria, o tipo de embalagem, o tamanho do produto, entre outros </a:t>
            </a:r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Embora o tamanho seja expresso em números, ele ainda é considerado um atributo de dimensão útil porque se comporta mais como uma descrição textual do que como uma medição numérica. </a:t>
            </a:r>
          </a:p>
          <a:p>
            <a:pPr lvl="2">
              <a:spcBef>
                <a:spcPct val="50000"/>
              </a:spcBef>
            </a:pPr>
            <a:r>
              <a:rPr lang="pt-BR" altLang="pt-BR" sz="1900" dirty="0"/>
              <a:t>Tamanhos de produtos são descrições distintas e constantes de um produto. Não é necessário observar um mercado para medir o tamanho padrão de um produto.</a:t>
            </a:r>
            <a:endParaRPr lang="en-US" altLang="pt-BR" sz="1900" dirty="0"/>
          </a:p>
        </p:txBody>
      </p:sp>
    </p:spTree>
    <p:extLst>
      <p:ext uri="{BB962C8B-B14F-4D97-AF65-F5344CB8AC3E}">
        <p14:creationId xmlns:p14="http://schemas.microsoft.com/office/powerpoint/2010/main" val="4092498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1730" name="Rectangle 2">
            <a:extLst>
              <a:ext uri="{FF2B5EF4-FFF2-40B4-BE49-F238E27FC236}">
                <a16:creationId xmlns:a16="http://schemas.microsoft.com/office/drawing/2014/main" id="{4B91ACBE-D782-874D-B827-18EA3AE7B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pt-BR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 Multidimensional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8046F60-581F-A44D-A148-24BB19CFCF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346106"/>
            <a:ext cx="7188199" cy="30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1734" name="Text Box 6">
            <a:extLst>
              <a:ext uri="{FF2B5EF4-FFF2-40B4-BE49-F238E27FC236}">
                <a16:creationId xmlns:a16="http://schemas.microsoft.com/office/drawing/2014/main" id="{93F540BB-9B96-594A-8F81-0EBDC71A0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84873"/>
            <a:ext cx="7188199" cy="12920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pt-B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Tabela</a:t>
            </a:r>
            <a:r>
              <a:rPr lang="en-US" alt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dimensão</a:t>
            </a:r>
            <a:r>
              <a:rPr lang="en-US" alt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Produto</a:t>
            </a:r>
            <a:r>
              <a:rPr lang="en-US" altLang="pt-B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553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2D886F1-CB4A-4FC1-AAA7-9402B0D0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62B7B97-C3EE-4AEE-A61F-AFA873FE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13557" y="0"/>
            <a:ext cx="101784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2754" name="Rectangle 2">
            <a:extLst>
              <a:ext uri="{FF2B5EF4-FFF2-40B4-BE49-F238E27FC236}">
                <a16:creationId xmlns:a16="http://schemas.microsoft.com/office/drawing/2014/main" id="{51D68F1B-30F1-F24C-B8C5-DCBD404EC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3787" y="1635358"/>
            <a:ext cx="2752344" cy="270662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pt-BR" altLang="pt-BR" sz="1800"/>
              <a:t>Modelo Multidimensional</a:t>
            </a:r>
            <a:endParaRPr lang="en-US" altLang="pt-BR" sz="180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A3284CA-69D9-6044-9EF6-FCA97E979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1" y="1088137"/>
            <a:ext cx="8158162" cy="5255513"/>
          </a:xfrm>
        </p:spPr>
        <p:txBody>
          <a:bodyPr anchor="ctr">
            <a:normAutofit/>
          </a:bodyPr>
          <a:lstStyle/>
          <a:p>
            <a:r>
              <a:rPr lang="pt-BR" altLang="pt-BR" dirty="0">
                <a:solidFill>
                  <a:schemeClr val="bg1"/>
                </a:solidFill>
              </a:rPr>
              <a:t>Por vezes, durante o projeto de um banco de dados, ficamos em dúvida se um campo de dados numéricos extraído de uma fonte de dados de produção é um fato ou um atributo. </a:t>
            </a:r>
          </a:p>
          <a:p>
            <a:pPr lvl="1">
              <a:spcBef>
                <a:spcPct val="50000"/>
              </a:spcBef>
            </a:pPr>
            <a:r>
              <a:rPr lang="pt-BR" altLang="pt-BR" dirty="0">
                <a:solidFill>
                  <a:schemeClr val="bg1"/>
                </a:solidFill>
              </a:rPr>
              <a:t>Se o campo de dados numérico é uma medição que varia continuamente a cada amostragem (o que o torna um fato) </a:t>
            </a:r>
          </a:p>
          <a:p>
            <a:pPr lvl="1">
              <a:spcBef>
                <a:spcPct val="50000"/>
              </a:spcBef>
            </a:pPr>
            <a:r>
              <a:rPr lang="pt-BR" altLang="pt-BR" dirty="0">
                <a:solidFill>
                  <a:schemeClr val="bg1"/>
                </a:solidFill>
              </a:rPr>
              <a:t>Se é uma descrição praticamente constante de um item (o que o torna um atributo de dimensão). </a:t>
            </a:r>
          </a:p>
          <a:p>
            <a:pPr lvl="1">
              <a:spcBef>
                <a:spcPct val="50000"/>
              </a:spcBef>
            </a:pPr>
            <a:r>
              <a:rPr lang="pt-BR" altLang="pt-BR" dirty="0">
                <a:solidFill>
                  <a:schemeClr val="bg1"/>
                </a:solidFill>
              </a:rPr>
              <a:t>Um exemplo comum é o custo padrão de um produto que parece ser um atributo constante. Mas ele pode ser alterado com frequência e, por isso, foi considerado como um fato.</a:t>
            </a:r>
            <a:endParaRPr lang="en-US" alt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49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>
            <a:extLst>
              <a:ext uri="{FF2B5EF4-FFF2-40B4-BE49-F238E27FC236}">
                <a16:creationId xmlns:a16="http://schemas.microsoft.com/office/drawing/2014/main" id="{84536F82-9F5A-BC41-AF62-4F4FDA3C3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828248-1494-C548-A15B-B1EE5C87C1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</a:pPr>
            <a:r>
              <a:rPr lang="pt-BR" altLang="pt-BR" dirty="0"/>
              <a:t>Atributos de tabelas dimensionais devem servir como fonte para restrições em uma consulta ou como cabeçalhos de linha no conjunto de resposta do usuário. </a:t>
            </a:r>
          </a:p>
          <a:p>
            <a:pPr lvl="1">
              <a:spcBef>
                <a:spcPct val="50000"/>
              </a:spcBef>
            </a:pPr>
            <a:r>
              <a:rPr lang="pt-BR" altLang="pt-BR" dirty="0"/>
              <a:t>Um conjunto de resposta típico obtido em uma consulta tem a aparência mostrada na Tabela 1.</a:t>
            </a:r>
          </a:p>
          <a:p>
            <a:pPr lvl="1">
              <a:spcBef>
                <a:spcPct val="50000"/>
              </a:spcBef>
            </a:pPr>
            <a:r>
              <a:rPr lang="pt-BR" altLang="pt-BR" dirty="0"/>
              <a:t>A consulta busca define todas as marcas de produtos vendidas no primeiro trimestre de 2002, além do total de vendas em dólares e o número de unidades vendidas. </a:t>
            </a:r>
          </a:p>
          <a:p>
            <a:pPr lvl="1">
              <a:spcBef>
                <a:spcPct val="50000"/>
              </a:spcBef>
            </a:pPr>
            <a:r>
              <a:rPr lang="pt-BR" altLang="pt-BR" dirty="0"/>
              <a:t>Nesse banco de dados, uma marca é uma coleção de produtos individuais</a:t>
            </a:r>
            <a:r>
              <a:rPr lang="en-US" altLang="pt-BR" dirty="0"/>
              <a:t> </a:t>
            </a:r>
          </a:p>
          <a:p>
            <a:pPr>
              <a:spcBef>
                <a:spcPct val="50000"/>
              </a:spcBef>
            </a:pPr>
            <a:endParaRPr lang="en-US" altLang="pt-BR" dirty="0"/>
          </a:p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EEBA55-3748-484F-AD83-603131C322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</p:txBody>
      </p:sp>
      <p:grpSp>
        <p:nvGrpSpPr>
          <p:cNvPr id="103" name="Group 53">
            <a:extLst>
              <a:ext uri="{FF2B5EF4-FFF2-40B4-BE49-F238E27FC236}">
                <a16:creationId xmlns:a16="http://schemas.microsoft.com/office/drawing/2014/main" id="{A4BD0CB1-4EE3-E74D-823D-C30455F5F7DA}"/>
              </a:ext>
            </a:extLst>
          </p:cNvPr>
          <p:cNvGrpSpPr>
            <a:grpSpLocks/>
          </p:cNvGrpSpPr>
          <p:nvPr/>
        </p:nvGrpSpPr>
        <p:grpSpPr bwMode="auto">
          <a:xfrm>
            <a:off x="6170613" y="2965450"/>
            <a:ext cx="5680075" cy="1797050"/>
            <a:chOff x="-3" y="-3"/>
            <a:chExt cx="2559" cy="2136"/>
          </a:xfrm>
        </p:grpSpPr>
        <p:grpSp>
          <p:nvGrpSpPr>
            <p:cNvPr id="104" name="Group 51">
              <a:extLst>
                <a:ext uri="{FF2B5EF4-FFF2-40B4-BE49-F238E27FC236}">
                  <a16:creationId xmlns:a16="http://schemas.microsoft.com/office/drawing/2014/main" id="{CE028A4E-7D41-D948-9826-37F40424E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53" cy="2130"/>
              <a:chOff x="0" y="0"/>
              <a:chExt cx="2553" cy="2130"/>
            </a:xfrm>
          </p:grpSpPr>
          <p:grpSp>
            <p:nvGrpSpPr>
              <p:cNvPr id="106" name="Group 22">
                <a:extLst>
                  <a:ext uri="{FF2B5EF4-FFF2-40B4-BE49-F238E27FC236}">
                    <a16:creationId xmlns:a16="http://schemas.microsoft.com/office/drawing/2014/main" id="{6E9EBFDA-8B2C-6A44-9BF6-DF80DDFD59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712" cy="518"/>
                <a:chOff x="0" y="0"/>
                <a:chExt cx="712" cy="518"/>
              </a:xfrm>
            </p:grpSpPr>
            <p:sp>
              <p:nvSpPr>
                <p:cNvPr id="149" name="Rectangle 6">
                  <a:extLst>
                    <a:ext uri="{FF2B5EF4-FFF2-40B4-BE49-F238E27FC236}">
                      <a16:creationId xmlns:a16="http://schemas.microsoft.com/office/drawing/2014/main" id="{F49FF130-0A32-6645-B7BC-8E0378C6C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2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t-BR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Marca</a:t>
                  </a:r>
                  <a:endParaRPr lang="en-US" altLang="pt-BR" sz="12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0" name="Rectangle 21">
                  <a:extLst>
                    <a:ext uri="{FF2B5EF4-FFF2-40B4-BE49-F238E27FC236}">
                      <a16:creationId xmlns:a16="http://schemas.microsoft.com/office/drawing/2014/main" id="{9F65BA9B-A716-6348-BDC1-693D0E1E9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1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07" name="Group 24">
                <a:extLst>
                  <a:ext uri="{FF2B5EF4-FFF2-40B4-BE49-F238E27FC236}">
                    <a16:creationId xmlns:a16="http://schemas.microsoft.com/office/drawing/2014/main" id="{FFC1F13C-47A8-DB48-A7AF-B3EBA4F497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" y="0"/>
                <a:ext cx="936" cy="518"/>
                <a:chOff x="712" y="0"/>
                <a:chExt cx="936" cy="518"/>
              </a:xfrm>
            </p:grpSpPr>
            <p:sp>
              <p:nvSpPr>
                <p:cNvPr id="147" name="Rectangle 7">
                  <a:extLst>
                    <a:ext uri="{FF2B5EF4-FFF2-40B4-BE49-F238E27FC236}">
                      <a16:creationId xmlns:a16="http://schemas.microsoft.com/office/drawing/2014/main" id="{DDA74484-DC4E-3340-B7C1-A9CC77D43D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" y="0"/>
                  <a:ext cx="8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t-BR" altLang="pt-BR" sz="1200" dirty="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Vendas em Dólares</a:t>
                  </a:r>
                  <a:endParaRPr lang="en-US" altLang="pt-BR" sz="1200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  <a:p>
                  <a:pPr algn="ctr"/>
                  <a:endParaRPr lang="en-US" altLang="pt-BR" sz="24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8" name="Rectangle 23">
                  <a:extLst>
                    <a:ext uri="{FF2B5EF4-FFF2-40B4-BE49-F238E27FC236}">
                      <a16:creationId xmlns:a16="http://schemas.microsoft.com/office/drawing/2014/main" id="{C2A0E639-E1D5-544D-B051-220A74E8B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2" y="0"/>
                  <a:ext cx="93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08" name="Group 26">
                <a:extLst>
                  <a:ext uri="{FF2B5EF4-FFF2-40B4-BE49-F238E27FC236}">
                    <a16:creationId xmlns:a16="http://schemas.microsoft.com/office/drawing/2014/main" id="{56D4BFBD-BF36-5448-A264-D3EA4E12BC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8" y="0"/>
                <a:ext cx="905" cy="518"/>
                <a:chOff x="1648" y="0"/>
                <a:chExt cx="905" cy="518"/>
              </a:xfrm>
            </p:grpSpPr>
            <p:sp>
              <p:nvSpPr>
                <p:cNvPr id="145" name="Rectangle 8">
                  <a:extLst>
                    <a:ext uri="{FF2B5EF4-FFF2-40B4-BE49-F238E27FC236}">
                      <a16:creationId xmlns:a16="http://schemas.microsoft.com/office/drawing/2014/main" id="{9B378908-4AC8-EF4A-B3CB-720739E8B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1" y="0"/>
                  <a:ext cx="819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t-BR" altLang="pt-BR" sz="1200" dirty="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Unidades Vendidas</a:t>
                  </a:r>
                  <a:endParaRPr lang="en-US" altLang="pt-BR" sz="1200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  <a:p>
                  <a:pPr algn="ctr"/>
                  <a:endParaRPr lang="en-US" altLang="pt-BR" sz="24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6" name="Rectangle 25">
                  <a:extLst>
                    <a:ext uri="{FF2B5EF4-FFF2-40B4-BE49-F238E27FC236}">
                      <a16:creationId xmlns:a16="http://schemas.microsoft.com/office/drawing/2014/main" id="{7F696F84-65CA-E443-836E-6885ED2DBF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8" y="0"/>
                  <a:ext cx="90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09" name="Group 28">
                <a:extLst>
                  <a:ext uri="{FF2B5EF4-FFF2-40B4-BE49-F238E27FC236}">
                    <a16:creationId xmlns:a16="http://schemas.microsoft.com/office/drawing/2014/main" id="{1544A84B-22A5-EC4C-B521-4D0E613840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18"/>
                <a:ext cx="712" cy="403"/>
                <a:chOff x="0" y="518"/>
                <a:chExt cx="712" cy="403"/>
              </a:xfrm>
            </p:grpSpPr>
            <p:sp>
              <p:nvSpPr>
                <p:cNvPr id="143" name="Rectangle 9">
                  <a:extLst>
                    <a:ext uri="{FF2B5EF4-FFF2-40B4-BE49-F238E27FC236}">
                      <a16:creationId xmlns:a16="http://schemas.microsoft.com/office/drawing/2014/main" id="{135B00F4-51DF-F740-B1A3-E9626360B4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518"/>
                  <a:ext cx="62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t-BR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Axon</a:t>
                  </a:r>
                  <a:endParaRPr lang="en-US" altLang="pt-BR" sz="12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4" name="Rectangle 27">
                  <a:extLst>
                    <a:ext uri="{FF2B5EF4-FFF2-40B4-BE49-F238E27FC236}">
                      <a16:creationId xmlns:a16="http://schemas.microsoft.com/office/drawing/2014/main" id="{FCF239D7-CEBB-584E-AA0D-D68F37ED6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18"/>
                  <a:ext cx="71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0" name="Group 30">
                <a:extLst>
                  <a:ext uri="{FF2B5EF4-FFF2-40B4-BE49-F238E27FC236}">
                    <a16:creationId xmlns:a16="http://schemas.microsoft.com/office/drawing/2014/main" id="{A0395216-F1B0-714C-A12A-B62EDC70E4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" y="518"/>
                <a:ext cx="936" cy="403"/>
                <a:chOff x="712" y="518"/>
                <a:chExt cx="936" cy="403"/>
              </a:xfrm>
            </p:grpSpPr>
            <p:sp>
              <p:nvSpPr>
                <p:cNvPr id="141" name="Rectangle 10">
                  <a:extLst>
                    <a:ext uri="{FF2B5EF4-FFF2-40B4-BE49-F238E27FC236}">
                      <a16:creationId xmlns:a16="http://schemas.microsoft.com/office/drawing/2014/main" id="{D9CEA5DF-79CB-2D4C-B554-CC87C627C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" y="518"/>
                  <a:ext cx="8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780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2" name="Rectangle 29">
                  <a:extLst>
                    <a:ext uri="{FF2B5EF4-FFF2-40B4-BE49-F238E27FC236}">
                      <a16:creationId xmlns:a16="http://schemas.microsoft.com/office/drawing/2014/main" id="{C9F473C4-D0DC-1940-A07D-D88E2A83E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2" y="518"/>
                  <a:ext cx="9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1" name="Group 32">
                <a:extLst>
                  <a:ext uri="{FF2B5EF4-FFF2-40B4-BE49-F238E27FC236}">
                    <a16:creationId xmlns:a16="http://schemas.microsoft.com/office/drawing/2014/main" id="{191C633F-A065-FF4F-8B86-A4D0E1429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8" y="518"/>
                <a:ext cx="905" cy="403"/>
                <a:chOff x="1648" y="518"/>
                <a:chExt cx="905" cy="403"/>
              </a:xfrm>
            </p:grpSpPr>
            <p:sp>
              <p:nvSpPr>
                <p:cNvPr id="139" name="Rectangle 11">
                  <a:extLst>
                    <a:ext uri="{FF2B5EF4-FFF2-40B4-BE49-F238E27FC236}">
                      <a16:creationId xmlns:a16="http://schemas.microsoft.com/office/drawing/2014/main" id="{4AF290C2-E24B-CE45-BCF8-1DB5BF024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1" y="518"/>
                  <a:ext cx="81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263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0" name="Rectangle 31">
                  <a:extLst>
                    <a:ext uri="{FF2B5EF4-FFF2-40B4-BE49-F238E27FC236}">
                      <a16:creationId xmlns:a16="http://schemas.microsoft.com/office/drawing/2014/main" id="{18AC43E4-CBF7-AC40-8C8D-DF713F277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8" y="518"/>
                  <a:ext cx="90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2" name="Group 34">
                <a:extLst>
                  <a:ext uri="{FF2B5EF4-FFF2-40B4-BE49-F238E27FC236}">
                    <a16:creationId xmlns:a16="http://schemas.microsoft.com/office/drawing/2014/main" id="{34D174EF-3F85-054A-B246-95B7A95AEA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21"/>
                <a:ext cx="712" cy="403"/>
                <a:chOff x="0" y="921"/>
                <a:chExt cx="712" cy="403"/>
              </a:xfrm>
            </p:grpSpPr>
            <p:sp>
              <p:nvSpPr>
                <p:cNvPr id="137" name="Rectangle 12">
                  <a:extLst>
                    <a:ext uri="{FF2B5EF4-FFF2-40B4-BE49-F238E27FC236}">
                      <a16:creationId xmlns:a16="http://schemas.microsoft.com/office/drawing/2014/main" id="{1180BB41-1646-4344-B1B8-73A3D1C10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921"/>
                  <a:ext cx="62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Framis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8" name="Rectangle 33">
                  <a:extLst>
                    <a:ext uri="{FF2B5EF4-FFF2-40B4-BE49-F238E27FC236}">
                      <a16:creationId xmlns:a16="http://schemas.microsoft.com/office/drawing/2014/main" id="{6DE9A905-3ECE-934D-8404-EE09249796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921"/>
                  <a:ext cx="71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3" name="Group 36">
                <a:extLst>
                  <a:ext uri="{FF2B5EF4-FFF2-40B4-BE49-F238E27FC236}">
                    <a16:creationId xmlns:a16="http://schemas.microsoft.com/office/drawing/2014/main" id="{F8170206-D320-6D4A-B77B-7CD0BBD9B6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" y="921"/>
                <a:ext cx="936" cy="403"/>
                <a:chOff x="712" y="921"/>
                <a:chExt cx="936" cy="403"/>
              </a:xfrm>
            </p:grpSpPr>
            <p:sp>
              <p:nvSpPr>
                <p:cNvPr id="135" name="Rectangle 13">
                  <a:extLst>
                    <a:ext uri="{FF2B5EF4-FFF2-40B4-BE49-F238E27FC236}">
                      <a16:creationId xmlns:a16="http://schemas.microsoft.com/office/drawing/2014/main" id="{112CC653-DA6B-314C-8CD0-3595DC055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" y="921"/>
                  <a:ext cx="8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1044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" name="Rectangle 35">
                  <a:extLst>
                    <a:ext uri="{FF2B5EF4-FFF2-40B4-BE49-F238E27FC236}">
                      <a16:creationId xmlns:a16="http://schemas.microsoft.com/office/drawing/2014/main" id="{88B854AA-52E8-AC4C-9707-C6821DAD9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2" y="921"/>
                  <a:ext cx="9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4" name="Group 38">
                <a:extLst>
                  <a:ext uri="{FF2B5EF4-FFF2-40B4-BE49-F238E27FC236}">
                    <a16:creationId xmlns:a16="http://schemas.microsoft.com/office/drawing/2014/main" id="{E6FEA758-4D35-DA48-8935-F6DEE3D558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8" y="921"/>
                <a:ext cx="905" cy="403"/>
                <a:chOff x="1648" y="921"/>
                <a:chExt cx="905" cy="403"/>
              </a:xfrm>
            </p:grpSpPr>
            <p:sp>
              <p:nvSpPr>
                <p:cNvPr id="133" name="Rectangle 14">
                  <a:extLst>
                    <a:ext uri="{FF2B5EF4-FFF2-40B4-BE49-F238E27FC236}">
                      <a16:creationId xmlns:a16="http://schemas.microsoft.com/office/drawing/2014/main" id="{379284BF-A2DD-EA44-9994-A28BD24634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1" y="921"/>
                  <a:ext cx="81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509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" name="Rectangle 37">
                  <a:extLst>
                    <a:ext uri="{FF2B5EF4-FFF2-40B4-BE49-F238E27FC236}">
                      <a16:creationId xmlns:a16="http://schemas.microsoft.com/office/drawing/2014/main" id="{B98B42BD-52FF-3E44-89D3-9F164627B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8" y="921"/>
                  <a:ext cx="90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5" name="Group 40">
                <a:extLst>
                  <a:ext uri="{FF2B5EF4-FFF2-40B4-BE49-F238E27FC236}">
                    <a16:creationId xmlns:a16="http://schemas.microsoft.com/office/drawing/2014/main" id="{1E66CFAD-FECA-5244-98D8-D3C7389141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712" cy="403"/>
                <a:chOff x="0" y="1324"/>
                <a:chExt cx="712" cy="403"/>
              </a:xfrm>
            </p:grpSpPr>
            <p:sp>
              <p:nvSpPr>
                <p:cNvPr id="131" name="Rectangle 15">
                  <a:extLst>
                    <a:ext uri="{FF2B5EF4-FFF2-40B4-BE49-F238E27FC236}">
                      <a16:creationId xmlns:a16="http://schemas.microsoft.com/office/drawing/2014/main" id="{7896916F-0EB6-FC4E-AAFB-1CD7ED03D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62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Widged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2" name="Rectangle 39">
                  <a:extLst>
                    <a:ext uri="{FF2B5EF4-FFF2-40B4-BE49-F238E27FC236}">
                      <a16:creationId xmlns:a16="http://schemas.microsoft.com/office/drawing/2014/main" id="{16A9EE4E-90D0-314C-8844-C3893D087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71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6" name="Group 42">
                <a:extLst>
                  <a:ext uri="{FF2B5EF4-FFF2-40B4-BE49-F238E27FC236}">
                    <a16:creationId xmlns:a16="http://schemas.microsoft.com/office/drawing/2014/main" id="{2A401B0D-78D8-7340-8CCA-4BACF5F017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" y="1324"/>
                <a:ext cx="936" cy="403"/>
                <a:chOff x="712" y="1324"/>
                <a:chExt cx="936" cy="403"/>
              </a:xfrm>
            </p:grpSpPr>
            <p:sp>
              <p:nvSpPr>
                <p:cNvPr id="129" name="Rectangle 16">
                  <a:extLst>
                    <a:ext uri="{FF2B5EF4-FFF2-40B4-BE49-F238E27FC236}">
                      <a16:creationId xmlns:a16="http://schemas.microsoft.com/office/drawing/2014/main" id="{50E3D36E-63D5-DA43-A15E-B4819E14A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" y="1324"/>
                  <a:ext cx="8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213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41">
                  <a:extLst>
                    <a:ext uri="{FF2B5EF4-FFF2-40B4-BE49-F238E27FC236}">
                      <a16:creationId xmlns:a16="http://schemas.microsoft.com/office/drawing/2014/main" id="{056B06A4-B57A-C947-A696-F7BFA752F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2" y="1324"/>
                  <a:ext cx="9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7" name="Group 44">
                <a:extLst>
                  <a:ext uri="{FF2B5EF4-FFF2-40B4-BE49-F238E27FC236}">
                    <a16:creationId xmlns:a16="http://schemas.microsoft.com/office/drawing/2014/main" id="{0289D0AC-B77A-B843-A02E-D2A07F2566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8" y="1324"/>
                <a:ext cx="905" cy="403"/>
                <a:chOff x="1648" y="1324"/>
                <a:chExt cx="905" cy="403"/>
              </a:xfrm>
            </p:grpSpPr>
            <p:sp>
              <p:nvSpPr>
                <p:cNvPr id="127" name="Rectangle 17">
                  <a:extLst>
                    <a:ext uri="{FF2B5EF4-FFF2-40B4-BE49-F238E27FC236}">
                      <a16:creationId xmlns:a16="http://schemas.microsoft.com/office/drawing/2014/main" id="{DF661BC1-32B5-C44C-9A3C-FAA9E3352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1" y="1324"/>
                  <a:ext cx="81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444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8" name="Rectangle 43">
                  <a:extLst>
                    <a:ext uri="{FF2B5EF4-FFF2-40B4-BE49-F238E27FC236}">
                      <a16:creationId xmlns:a16="http://schemas.microsoft.com/office/drawing/2014/main" id="{1B71F5E2-C385-CA4C-B087-AD2C22DF7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8" y="1324"/>
                  <a:ext cx="90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8" name="Group 46">
                <a:extLst>
                  <a:ext uri="{FF2B5EF4-FFF2-40B4-BE49-F238E27FC236}">
                    <a16:creationId xmlns:a16="http://schemas.microsoft.com/office/drawing/2014/main" id="{FC0C1107-96AB-5F4E-A72B-DAD8E0DE50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27"/>
                <a:ext cx="712" cy="403"/>
                <a:chOff x="0" y="1727"/>
                <a:chExt cx="712" cy="403"/>
              </a:xfrm>
            </p:grpSpPr>
            <p:sp>
              <p:nvSpPr>
                <p:cNvPr id="125" name="Rectangle 18">
                  <a:extLst>
                    <a:ext uri="{FF2B5EF4-FFF2-40B4-BE49-F238E27FC236}">
                      <a16:creationId xmlns:a16="http://schemas.microsoft.com/office/drawing/2014/main" id="{ED1A02AB-013B-DD49-8857-08CC52553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727"/>
                  <a:ext cx="62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Zapper</a:t>
                  </a: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6" name="Rectangle 45">
                  <a:extLst>
                    <a:ext uri="{FF2B5EF4-FFF2-40B4-BE49-F238E27FC236}">
                      <a16:creationId xmlns:a16="http://schemas.microsoft.com/office/drawing/2014/main" id="{8B09D421-6C34-7A40-A050-6BA1D13E9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727"/>
                  <a:ext cx="71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9" name="Group 48">
                <a:extLst>
                  <a:ext uri="{FF2B5EF4-FFF2-40B4-BE49-F238E27FC236}">
                    <a16:creationId xmlns:a16="http://schemas.microsoft.com/office/drawing/2014/main" id="{7AA6AC1C-E62F-4F40-8CF8-AE6AF1FF48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" y="1727"/>
                <a:ext cx="936" cy="403"/>
                <a:chOff x="712" y="1727"/>
                <a:chExt cx="936" cy="403"/>
              </a:xfrm>
            </p:grpSpPr>
            <p:sp>
              <p:nvSpPr>
                <p:cNvPr id="123" name="Rectangle 19">
                  <a:extLst>
                    <a:ext uri="{FF2B5EF4-FFF2-40B4-BE49-F238E27FC236}">
                      <a16:creationId xmlns:a16="http://schemas.microsoft.com/office/drawing/2014/main" id="{E2E27D6B-F2DD-AC48-A664-4E6ED28FB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" y="1727"/>
                  <a:ext cx="85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t-BR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95</a:t>
                  </a:r>
                  <a:endParaRPr lang="en-US" altLang="pt-BR" sz="12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4" name="Rectangle 47">
                  <a:extLst>
                    <a:ext uri="{FF2B5EF4-FFF2-40B4-BE49-F238E27FC236}">
                      <a16:creationId xmlns:a16="http://schemas.microsoft.com/office/drawing/2014/main" id="{A2C9D47A-04AC-304D-8171-C69E2D018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2" y="1727"/>
                  <a:ext cx="9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0" name="Group 50">
                <a:extLst>
                  <a:ext uri="{FF2B5EF4-FFF2-40B4-BE49-F238E27FC236}">
                    <a16:creationId xmlns:a16="http://schemas.microsoft.com/office/drawing/2014/main" id="{1A5C0838-E4C1-654B-A377-E870D3DC8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8" y="1727"/>
                <a:ext cx="905" cy="403"/>
                <a:chOff x="1648" y="1727"/>
                <a:chExt cx="905" cy="403"/>
              </a:xfrm>
            </p:grpSpPr>
            <p:sp>
              <p:nvSpPr>
                <p:cNvPr id="121" name="Rectangle 20">
                  <a:extLst>
                    <a:ext uri="{FF2B5EF4-FFF2-40B4-BE49-F238E27FC236}">
                      <a16:creationId xmlns:a16="http://schemas.microsoft.com/office/drawing/2014/main" id="{94D0E054-A3A2-BC40-83F4-7BAEBAF4DD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1" y="1727"/>
                  <a:ext cx="819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pt-BR" altLang="pt-BR" sz="1200"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rPr>
                    <a:t>38</a:t>
                  </a:r>
                  <a:endParaRPr lang="en-US" altLang="pt-BR" sz="12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  <a:p>
                  <a:pPr algn="ctr"/>
                  <a:endParaRPr lang="en-US" altLang="pt-B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2" name="Rectangle 49">
                  <a:extLst>
                    <a:ext uri="{FF2B5EF4-FFF2-40B4-BE49-F238E27FC236}">
                      <a16:creationId xmlns:a16="http://schemas.microsoft.com/office/drawing/2014/main" id="{8B1FC272-A852-EF4C-B375-0D029EDCD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8" y="1727"/>
                  <a:ext cx="90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05" name="Rectangle 52">
              <a:extLst>
                <a:ext uri="{FF2B5EF4-FFF2-40B4-BE49-F238E27FC236}">
                  <a16:creationId xmlns:a16="http://schemas.microsoft.com/office/drawing/2014/main" id="{1E7CC285-80BC-7A43-89F6-5B810A8EE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2559" cy="213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43732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4802" name="Rectangle 2">
            <a:extLst>
              <a:ext uri="{FF2B5EF4-FFF2-40B4-BE49-F238E27FC236}">
                <a16:creationId xmlns:a16="http://schemas.microsoft.com/office/drawing/2014/main" id="{A15583B4-075C-A945-A428-B1FE4F6D5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04877BB-BA18-824C-87E7-0AD5D0CC2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pt-BR" altLang="pt-BR" sz="2400" dirty="0"/>
              <a:t>Para construir o relatório, o usuário arrastou o atributo Marca da dimensão produto e posicionou como cabeçalho de linha. A seguir, o usuário arrastou Vendas em Dólares e Unidades Vendidas da tabela de fatos e os posicionou à direita do cabeçalho da linha Marca. Finalmente, o usuário especificou a restrição “1 </a:t>
            </a:r>
            <a:r>
              <a:rPr lang="pt-BR" altLang="pt-BR" sz="2400" dirty="0" err="1"/>
              <a:t>T</a:t>
            </a:r>
            <a:r>
              <a:rPr lang="pt-BR" altLang="pt-BR" sz="2400" dirty="0"/>
              <a:t> 2002” no atributo Trimestre da tabela da dimensão Tempo. 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Agora, a consulta do usuário está bem-definida e a ferramenta de consulta pode gerar as linhas de comandos SQL (Figura 7) necessárias para produzir o conjunto de resposta.</a:t>
            </a:r>
            <a:endParaRPr lang="en-US" alt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9382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Rectangle 2">
            <a:extLst>
              <a:ext uri="{FF2B5EF4-FFF2-40B4-BE49-F238E27FC236}">
                <a16:creationId xmlns:a16="http://schemas.microsoft.com/office/drawing/2014/main" id="{7C5476CE-7C41-6146-A498-B07871B68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8929" y="629266"/>
            <a:ext cx="3505495" cy="162232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Modelo Multidimensional</a:t>
            </a:r>
          </a:p>
        </p:txBody>
      </p:sp>
      <p:sp>
        <p:nvSpPr>
          <p:cNvPr id="1485830" name="Text Box 6">
            <a:extLst>
              <a:ext uri="{FF2B5EF4-FFF2-40B4-BE49-F238E27FC236}">
                <a16:creationId xmlns:a16="http://schemas.microsoft.com/office/drawing/2014/main" id="{4B8167DD-6C11-9648-9FF0-F60B89233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31" y="2438400"/>
            <a:ext cx="3505494" cy="3785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SELECT </a:t>
            </a:r>
            <a:r>
              <a:rPr lang="en-US" altLang="pt-BR" sz="1700" dirty="0" err="1"/>
              <a:t>p.marca</a:t>
            </a:r>
            <a:r>
              <a:rPr lang="en-US" altLang="pt-BR" sz="1700" dirty="0"/>
              <a:t>, sum (</a:t>
            </a:r>
            <a:r>
              <a:rPr lang="en-US" altLang="pt-BR" sz="1700" dirty="0" err="1"/>
              <a:t>f.Dólares</a:t>
            </a:r>
            <a:r>
              <a:rPr lang="en-US" altLang="pt-BR" sz="1700" dirty="0"/>
              <a:t>), sum (</a:t>
            </a:r>
            <a:r>
              <a:rPr lang="en-US" altLang="pt-BR" sz="1700" dirty="0" err="1"/>
              <a:t>f.unidades</a:t>
            </a:r>
            <a:r>
              <a:rPr lang="en-US" altLang="pt-BR" sz="1700" dirty="0"/>
              <a:t>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FROM </a:t>
            </a:r>
            <a:r>
              <a:rPr lang="en-US" altLang="pt-BR" sz="1700" dirty="0" err="1"/>
              <a:t>Fato_vendas</a:t>
            </a:r>
            <a:r>
              <a:rPr lang="en-US" altLang="pt-BR" sz="1700" dirty="0"/>
              <a:t> f, </a:t>
            </a:r>
            <a:r>
              <a:rPr lang="en-US" altLang="pt-BR" sz="1700" dirty="0" err="1"/>
              <a:t>produto</a:t>
            </a:r>
            <a:r>
              <a:rPr lang="en-US" altLang="pt-BR" sz="1700" dirty="0"/>
              <a:t> p, tempo t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WHERE </a:t>
            </a:r>
            <a:r>
              <a:rPr lang="en-US" altLang="pt-BR" sz="1700" dirty="0" err="1"/>
              <a:t>f.chave-produto</a:t>
            </a:r>
            <a:r>
              <a:rPr lang="en-US" altLang="pt-BR" sz="1700" dirty="0"/>
              <a:t> = </a:t>
            </a:r>
            <a:r>
              <a:rPr lang="en-US" altLang="pt-BR" sz="1700" dirty="0" err="1"/>
              <a:t>p.chave-produto</a:t>
            </a:r>
            <a:endParaRPr lang="en-US" altLang="pt-BR" sz="17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   AND </a:t>
            </a:r>
            <a:r>
              <a:rPr lang="en-US" altLang="pt-BR" sz="1700" dirty="0" err="1"/>
              <a:t>f.chave_tempo</a:t>
            </a:r>
            <a:r>
              <a:rPr lang="en-US" altLang="pt-BR" sz="1700" dirty="0"/>
              <a:t> = </a:t>
            </a:r>
            <a:r>
              <a:rPr lang="en-US" altLang="pt-BR" sz="1700" dirty="0" err="1"/>
              <a:t>t.chave_tempo</a:t>
            </a:r>
            <a:endParaRPr lang="en-US" altLang="pt-BR" sz="17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   AND </a:t>
            </a:r>
            <a:r>
              <a:rPr lang="en-US" altLang="pt-BR" sz="1700" dirty="0" err="1"/>
              <a:t>t.trimestre</a:t>
            </a:r>
            <a:r>
              <a:rPr lang="en-US" altLang="pt-BR" sz="1700" dirty="0"/>
              <a:t> = ‘1 T 1995’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GROUP BY </a:t>
            </a:r>
            <a:r>
              <a:rPr lang="en-US" altLang="pt-BR" sz="1700" dirty="0" err="1"/>
              <a:t>p.marca</a:t>
            </a:r>
            <a:endParaRPr lang="en-US" altLang="pt-BR" sz="17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1700" dirty="0"/>
              <a:t>ORDER BY </a:t>
            </a:r>
            <a:r>
              <a:rPr lang="en-US" altLang="pt-BR" sz="1700" dirty="0" err="1"/>
              <a:t>p.marca</a:t>
            </a:r>
            <a:r>
              <a:rPr lang="en-US" altLang="pt-BR" sz="1700" dirty="0"/>
              <a:t>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5828" name="Picture 4">
            <a:extLst>
              <a:ext uri="{FF2B5EF4-FFF2-40B4-BE49-F238E27FC236}">
                <a16:creationId xmlns:a16="http://schemas.microsoft.com/office/drawing/2014/main" id="{2B79BB96-48DE-C14A-9655-A7546D75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2266787"/>
            <a:ext cx="6019331" cy="23211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5829" name="Rectangle 5">
            <a:extLst>
              <a:ext uri="{FF2B5EF4-FFF2-40B4-BE49-F238E27FC236}">
                <a16:creationId xmlns:a16="http://schemas.microsoft.com/office/drawing/2014/main" id="{B5DCC545-12F2-8449-9A5D-DE0D308FE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25241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86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9323" name="Rectangle 75">
            <a:extLst>
              <a:ext uri="{FF2B5EF4-FFF2-40B4-BE49-F238E27FC236}">
                <a16:creationId xmlns:a16="http://schemas.microsoft.com/office/drawing/2014/main" id="{93228130-73A9-E94C-9572-7937856044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66952" y="1204108"/>
            <a:ext cx="2669406" cy="1781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t-BR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Apoio à decisão e Data Warehouse</a:t>
            </a:r>
            <a:endParaRPr lang="en-US" altLang="pt-BR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89250" name="Rectangle 2">
            <a:extLst>
              <a:ext uri="{FF2B5EF4-FFF2-40B4-BE49-F238E27FC236}">
                <a16:creationId xmlns:a16="http://schemas.microsoft.com/office/drawing/2014/main" id="{720E519D-15EE-FD47-B408-454606B81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423" y="3355130"/>
            <a:ext cx="3342509" cy="2427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193675" indent="-193675">
              <a:spcBef>
                <a:spcPts val="800"/>
              </a:spcBef>
              <a:spcAft>
                <a:spcPts val="800"/>
              </a:spcAft>
              <a:buChar char="•"/>
              <a:defRPr sz="2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68338" indent="-282575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03313" indent="-244475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519238" indent="-225425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1916113" indent="-206375"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pt-BR" sz="1800" dirty="0" err="1">
                <a:solidFill>
                  <a:schemeClr val="tx1"/>
                </a:solidFill>
                <a:latin typeface="+mn-lt"/>
              </a:rPr>
              <a:t>Realidade</a:t>
            </a:r>
            <a:r>
              <a:rPr lang="en-US" altLang="pt-BR" sz="1800" dirty="0">
                <a:solidFill>
                  <a:schemeClr val="tx1"/>
                </a:solidFill>
                <a:latin typeface="+mn-lt"/>
              </a:rPr>
              <a:t> dos BD </a:t>
            </a:r>
            <a:r>
              <a:rPr lang="en-US" altLang="pt-BR" sz="1800" dirty="0" err="1">
                <a:solidFill>
                  <a:schemeClr val="tx1"/>
                </a:solidFill>
                <a:latin typeface="+mn-lt"/>
              </a:rPr>
              <a:t>corporativos</a:t>
            </a:r>
            <a:endParaRPr lang="en-US" altLang="pt-BR" sz="1800" dirty="0">
              <a:solidFill>
                <a:schemeClr val="tx1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500" dirty="0">
                <a:solidFill>
                  <a:schemeClr val="tx1"/>
                </a:solidFill>
                <a:latin typeface="+mn-lt"/>
              </a:rPr>
              <a:t>O que </a:t>
            </a:r>
            <a:r>
              <a:rPr lang="en-US" altLang="pt-BR" sz="1500" dirty="0" err="1">
                <a:solidFill>
                  <a:schemeClr val="tx1"/>
                </a:solidFill>
                <a:latin typeface="+mn-lt"/>
              </a:rPr>
              <a:t>queremos</a:t>
            </a:r>
            <a:r>
              <a:rPr lang="en-US" altLang="pt-BR" sz="1500" dirty="0">
                <a:solidFill>
                  <a:schemeClr val="tx1"/>
                </a:solidFill>
                <a:latin typeface="+mn-lt"/>
              </a:rPr>
              <a:t>? </a:t>
            </a:r>
            <a:r>
              <a:rPr lang="en-US" altLang="pt-BR" sz="1500" b="1" dirty="0">
                <a:solidFill>
                  <a:schemeClr val="tx1"/>
                </a:solidFill>
                <a:latin typeface="+mn-lt"/>
              </a:rPr>
              <a:t>INFORMAÇÃO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500" dirty="0" err="1">
                <a:solidFill>
                  <a:schemeClr val="tx1"/>
                </a:solidFill>
                <a:latin typeface="+mn-lt"/>
              </a:rPr>
              <a:t>Agilidade</a:t>
            </a:r>
            <a:endParaRPr lang="en-US" altLang="pt-BR" sz="15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500" dirty="0" err="1">
                <a:solidFill>
                  <a:schemeClr val="tx1"/>
                </a:solidFill>
                <a:latin typeface="+mn-lt"/>
              </a:rPr>
              <a:t>Flexibilidade</a:t>
            </a:r>
            <a:endParaRPr lang="en-US" altLang="pt-BR" sz="1500" dirty="0">
              <a:solidFill>
                <a:schemeClr val="tx1"/>
              </a:solidFill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pt-BR" sz="1500" dirty="0">
                <a:solidFill>
                  <a:schemeClr val="tx1"/>
                </a:solidFill>
                <a:latin typeface="+mn-lt"/>
              </a:rPr>
              <a:t>Uma </a:t>
            </a:r>
            <a:r>
              <a:rPr lang="en-US" altLang="pt-BR" sz="1500" dirty="0" err="1">
                <a:solidFill>
                  <a:schemeClr val="tx1"/>
                </a:solidFill>
                <a:latin typeface="+mn-lt"/>
              </a:rPr>
              <a:t>única</a:t>
            </a:r>
            <a:r>
              <a:rPr lang="en-US" altLang="pt-BR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pt-BR" sz="1500" dirty="0" err="1">
                <a:solidFill>
                  <a:schemeClr val="tx1"/>
                </a:solidFill>
                <a:latin typeface="+mn-lt"/>
              </a:rPr>
              <a:t>visão</a:t>
            </a:r>
            <a:r>
              <a:rPr lang="en-US" altLang="pt-BR" sz="1500" dirty="0">
                <a:solidFill>
                  <a:schemeClr val="tx1"/>
                </a:solidFill>
                <a:latin typeface="+mn-lt"/>
              </a:rPr>
              <a:t> da </a:t>
            </a:r>
            <a:r>
              <a:rPr lang="en-US" altLang="pt-BR" sz="1500" dirty="0" err="1">
                <a:solidFill>
                  <a:schemeClr val="tx1"/>
                </a:solidFill>
                <a:latin typeface="+mn-lt"/>
              </a:rPr>
              <a:t>verdade</a:t>
            </a:r>
            <a:endParaRPr lang="en-US" altLang="pt-BR" sz="1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74DB8961-48B4-4648-BF68-22625BA8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02" y="1275040"/>
            <a:ext cx="6903723" cy="41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93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6850" name="Rectangle 2">
            <a:extLst>
              <a:ext uri="{FF2B5EF4-FFF2-40B4-BE49-F238E27FC236}">
                <a16:creationId xmlns:a16="http://schemas.microsoft.com/office/drawing/2014/main" id="{DF0A06E6-0C86-674D-8E1D-531A94668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487272"/>
            <a:ext cx="280906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pt-BR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altLang="pt-BR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Multidimensional</a:t>
            </a:r>
          </a:p>
        </p:txBody>
      </p:sp>
      <p:pic>
        <p:nvPicPr>
          <p:cNvPr id="1486854" name="Picture 6">
            <a:extLst>
              <a:ext uri="{FF2B5EF4-FFF2-40B4-BE49-F238E27FC236}">
                <a16:creationId xmlns:a16="http://schemas.microsoft.com/office/drawing/2014/main" id="{F90B4403-7650-B14F-B04C-9EEF9097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313299"/>
            <a:ext cx="5363216" cy="30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6852" name="Text Box 4">
            <a:extLst>
              <a:ext uri="{FF2B5EF4-FFF2-40B4-BE49-F238E27FC236}">
                <a16:creationId xmlns:a16="http://schemas.microsoft.com/office/drawing/2014/main" id="{703A46A4-C4FD-2B4A-B1E0-70C048607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4884872"/>
            <a:ext cx="8858250" cy="18159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sz="2400" dirty="0" err="1"/>
              <a:t>Modelo</a:t>
            </a:r>
            <a:r>
              <a:rPr lang="en-US" altLang="pt-BR" sz="2400" dirty="0"/>
              <a:t> Estrela</a:t>
            </a:r>
          </a:p>
          <a:p>
            <a:pPr indent="-228600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dirty="0" err="1"/>
              <a:t>Sua</a:t>
            </a:r>
            <a:r>
              <a:rPr lang="en-US" altLang="pt-BR" dirty="0"/>
              <a:t> </a:t>
            </a:r>
            <a:r>
              <a:rPr lang="en-US" altLang="pt-BR" dirty="0" err="1"/>
              <a:t>composição</a:t>
            </a:r>
            <a:r>
              <a:rPr lang="en-US" altLang="pt-BR" dirty="0"/>
              <a:t> </a:t>
            </a:r>
            <a:r>
              <a:rPr lang="en-US" altLang="pt-BR" dirty="0" err="1"/>
              <a:t>típica</a:t>
            </a:r>
            <a:r>
              <a:rPr lang="en-US" altLang="pt-BR" dirty="0"/>
              <a:t> </a:t>
            </a:r>
            <a:r>
              <a:rPr lang="en-US" altLang="pt-BR" dirty="0" err="1"/>
              <a:t>possui</a:t>
            </a:r>
            <a:r>
              <a:rPr lang="en-US" altLang="pt-BR" dirty="0"/>
              <a:t> </a:t>
            </a:r>
            <a:r>
              <a:rPr lang="en-US" altLang="pt-BR" dirty="0" err="1"/>
              <a:t>uma</a:t>
            </a:r>
            <a:r>
              <a:rPr lang="en-US" altLang="pt-BR" dirty="0"/>
              <a:t> </a:t>
            </a:r>
            <a:r>
              <a:rPr lang="en-US" altLang="pt-BR" dirty="0" err="1"/>
              <a:t>grande</a:t>
            </a:r>
            <a:r>
              <a:rPr lang="en-US" altLang="pt-BR" dirty="0"/>
              <a:t> </a:t>
            </a:r>
            <a:r>
              <a:rPr lang="en-US" altLang="pt-BR" dirty="0" err="1"/>
              <a:t>entidade</a:t>
            </a:r>
            <a:r>
              <a:rPr lang="en-US" altLang="pt-BR" dirty="0"/>
              <a:t> central </a:t>
            </a:r>
            <a:r>
              <a:rPr lang="en-US" altLang="pt-BR" dirty="0" err="1"/>
              <a:t>denominada</a:t>
            </a:r>
            <a:r>
              <a:rPr lang="en-US" altLang="pt-BR" dirty="0"/>
              <a:t> </a:t>
            </a:r>
            <a:r>
              <a:rPr lang="en-US" altLang="pt-BR" dirty="0" err="1"/>
              <a:t>fato</a:t>
            </a:r>
            <a:r>
              <a:rPr lang="en-US" altLang="pt-BR" dirty="0"/>
              <a:t> e um conjunto de </a:t>
            </a:r>
            <a:r>
              <a:rPr lang="en-US" altLang="pt-BR" dirty="0" err="1"/>
              <a:t>entidades</a:t>
            </a:r>
            <a:r>
              <a:rPr lang="en-US" altLang="pt-BR" dirty="0"/>
              <a:t> </a:t>
            </a:r>
            <a:r>
              <a:rPr lang="en-US" altLang="pt-BR" dirty="0" err="1"/>
              <a:t>menores</a:t>
            </a:r>
            <a:r>
              <a:rPr lang="en-US" altLang="pt-BR" dirty="0"/>
              <a:t> </a:t>
            </a:r>
            <a:r>
              <a:rPr lang="en-US" altLang="pt-BR" dirty="0" err="1"/>
              <a:t>denominadas</a:t>
            </a:r>
            <a:r>
              <a:rPr lang="en-US" altLang="pt-BR" dirty="0"/>
              <a:t> de </a:t>
            </a:r>
            <a:r>
              <a:rPr lang="en-US" altLang="pt-BR" dirty="0" err="1"/>
              <a:t>dimensões</a:t>
            </a:r>
            <a:r>
              <a:rPr lang="en-US" altLang="pt-BR" dirty="0"/>
              <a:t> </a:t>
            </a:r>
            <a:r>
              <a:rPr lang="en-US" altLang="pt-BR" dirty="0" err="1"/>
              <a:t>arranjadas</a:t>
            </a:r>
            <a:r>
              <a:rPr lang="en-US" altLang="pt-BR" dirty="0"/>
              <a:t> </a:t>
            </a:r>
            <a:r>
              <a:rPr lang="en-US" altLang="pt-BR" dirty="0" err="1"/>
              <a:t>ao</a:t>
            </a:r>
            <a:r>
              <a:rPr lang="en-US" altLang="pt-BR" dirty="0"/>
              <a:t> </a:t>
            </a:r>
            <a:r>
              <a:rPr lang="en-US" altLang="pt-BR" dirty="0" err="1"/>
              <a:t>redor</a:t>
            </a:r>
            <a:r>
              <a:rPr lang="en-US" altLang="pt-BR" dirty="0"/>
              <a:t> da </a:t>
            </a:r>
            <a:r>
              <a:rPr lang="en-US" altLang="pt-BR" dirty="0" err="1"/>
              <a:t>entidade</a:t>
            </a:r>
            <a:r>
              <a:rPr lang="en-US" altLang="pt-BR" dirty="0"/>
              <a:t> central, </a:t>
            </a:r>
            <a:r>
              <a:rPr lang="en-US" altLang="pt-BR" dirty="0" err="1"/>
              <a:t>formando</a:t>
            </a:r>
            <a:r>
              <a:rPr lang="en-US" altLang="pt-BR" dirty="0"/>
              <a:t> </a:t>
            </a:r>
            <a:r>
              <a:rPr lang="en-US" altLang="pt-BR" dirty="0" err="1"/>
              <a:t>uma</a:t>
            </a:r>
            <a:r>
              <a:rPr lang="en-US" altLang="pt-BR" dirty="0"/>
              <a:t> </a:t>
            </a:r>
            <a:r>
              <a:rPr lang="en-US" altLang="pt-BR" dirty="0" err="1"/>
              <a:t>estrela</a:t>
            </a:r>
            <a:r>
              <a:rPr lang="en-US" altLang="pt-BR" dirty="0"/>
              <a:t>. </a:t>
            </a:r>
          </a:p>
        </p:txBody>
      </p:sp>
      <p:sp>
        <p:nvSpPr>
          <p:cNvPr id="1486855" name="Rectangle 7">
            <a:extLst>
              <a:ext uri="{FF2B5EF4-FFF2-40B4-BE49-F238E27FC236}">
                <a16:creationId xmlns:a16="http://schemas.microsoft.com/office/drawing/2014/main" id="{891009D1-F92A-D348-9A40-3C7170FBF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5717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761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7874" name="Rectangle 2">
            <a:extLst>
              <a:ext uri="{FF2B5EF4-FFF2-40B4-BE49-F238E27FC236}">
                <a16:creationId xmlns:a16="http://schemas.microsoft.com/office/drawing/2014/main" id="{863A41A5-47DB-9642-A47A-D45D7B9DF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640263"/>
            <a:ext cx="5239512" cy="1344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altLang="pt-BR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Multidimensional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7876" name="Text Box 4">
            <a:extLst>
              <a:ext uri="{FF2B5EF4-FFF2-40B4-BE49-F238E27FC236}">
                <a16:creationId xmlns:a16="http://schemas.microsoft.com/office/drawing/2014/main" id="{6B9AA846-E5EC-1348-BC3A-E84A0B004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10" y="2121763"/>
            <a:ext cx="5235490" cy="37730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pt-BR" dirty="0" err="1">
                <a:solidFill>
                  <a:schemeClr val="bg1"/>
                </a:solidFill>
              </a:rPr>
              <a:t>Hierarquia</a:t>
            </a:r>
            <a:endParaRPr lang="en-US" altLang="pt-BR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dirty="0">
                <a:solidFill>
                  <a:schemeClr val="bg1"/>
                </a:solidFill>
              </a:rPr>
              <a:t>As </a:t>
            </a:r>
            <a:r>
              <a:rPr lang="en-US" altLang="pt-BR" dirty="0" err="1">
                <a:solidFill>
                  <a:schemeClr val="bg1"/>
                </a:solidFill>
              </a:rPr>
              <a:t>tabelas</a:t>
            </a:r>
            <a:r>
              <a:rPr lang="en-US" altLang="pt-BR" dirty="0">
                <a:solidFill>
                  <a:schemeClr val="bg1"/>
                </a:solidFill>
              </a:rPr>
              <a:t> de </a:t>
            </a:r>
            <a:r>
              <a:rPr lang="en-US" altLang="pt-BR" dirty="0" err="1">
                <a:solidFill>
                  <a:schemeClr val="bg1"/>
                </a:solidFill>
              </a:rPr>
              <a:t>dimensão</a:t>
            </a:r>
            <a:r>
              <a:rPr lang="en-US" altLang="pt-BR" dirty="0">
                <a:solidFill>
                  <a:schemeClr val="bg1"/>
                </a:solidFill>
              </a:rPr>
              <a:t>, </a:t>
            </a:r>
            <a:r>
              <a:rPr lang="en-US" altLang="pt-BR" dirty="0" err="1">
                <a:solidFill>
                  <a:schemeClr val="bg1"/>
                </a:solidFill>
              </a:rPr>
              <a:t>são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compostas</a:t>
            </a:r>
            <a:r>
              <a:rPr lang="en-US" altLang="pt-BR" dirty="0">
                <a:solidFill>
                  <a:schemeClr val="bg1"/>
                </a:solidFill>
              </a:rPr>
              <a:t> por </a:t>
            </a:r>
            <a:r>
              <a:rPr lang="en-US" altLang="pt-BR" dirty="0" err="1">
                <a:solidFill>
                  <a:schemeClr val="bg1"/>
                </a:solidFill>
              </a:rPr>
              <a:t>hierarquias</a:t>
            </a:r>
            <a:r>
              <a:rPr lang="en-US" altLang="pt-BR" dirty="0">
                <a:solidFill>
                  <a:schemeClr val="bg1"/>
                </a:solidFill>
              </a:rPr>
              <a:t> de </a:t>
            </a:r>
            <a:r>
              <a:rPr lang="en-US" altLang="pt-BR" dirty="0" err="1">
                <a:solidFill>
                  <a:schemeClr val="bg1"/>
                </a:solidFill>
              </a:rPr>
              <a:t>atributos</a:t>
            </a:r>
            <a:r>
              <a:rPr lang="en-US" altLang="pt-BR" dirty="0">
                <a:solidFill>
                  <a:schemeClr val="bg1"/>
                </a:solidFill>
              </a:rPr>
              <a:t>. </a:t>
            </a:r>
          </a:p>
          <a:p>
            <a:pPr lvl="1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dirty="0" err="1">
                <a:solidFill>
                  <a:schemeClr val="bg1"/>
                </a:solidFill>
              </a:rPr>
              <a:t>Permitem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classificações</a:t>
            </a:r>
            <a:r>
              <a:rPr lang="en-US" altLang="pt-BR" dirty="0">
                <a:solidFill>
                  <a:schemeClr val="bg1"/>
                </a:solidFill>
              </a:rPr>
              <a:t> das </a:t>
            </a:r>
            <a:r>
              <a:rPr lang="en-US" altLang="pt-BR" dirty="0" err="1">
                <a:solidFill>
                  <a:schemeClr val="bg1"/>
                </a:solidFill>
              </a:rPr>
              <a:t>informações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na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tabela</a:t>
            </a:r>
            <a:r>
              <a:rPr lang="en-US" altLang="pt-BR" dirty="0">
                <a:solidFill>
                  <a:schemeClr val="bg1"/>
                </a:solidFill>
              </a:rPr>
              <a:t> de </a:t>
            </a:r>
            <a:r>
              <a:rPr lang="en-US" altLang="pt-BR" dirty="0" err="1">
                <a:solidFill>
                  <a:schemeClr val="bg1"/>
                </a:solidFill>
              </a:rPr>
              <a:t>dimensão</a:t>
            </a:r>
            <a:r>
              <a:rPr lang="en-US" altLang="pt-BR" dirty="0">
                <a:solidFill>
                  <a:schemeClr val="bg1"/>
                </a:solidFill>
              </a:rPr>
              <a:t>. </a:t>
            </a:r>
          </a:p>
          <a:p>
            <a:pPr lvl="1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dirty="0">
                <a:solidFill>
                  <a:schemeClr val="bg1"/>
                </a:solidFill>
              </a:rPr>
              <a:t>Na </a:t>
            </a:r>
            <a:r>
              <a:rPr lang="en-US" altLang="pt-BR" dirty="0" err="1">
                <a:solidFill>
                  <a:schemeClr val="bg1"/>
                </a:solidFill>
              </a:rPr>
              <a:t>tabela</a:t>
            </a:r>
            <a:r>
              <a:rPr lang="en-US" altLang="pt-BR" dirty="0">
                <a:solidFill>
                  <a:schemeClr val="bg1"/>
                </a:solidFill>
              </a:rPr>
              <a:t> de </a:t>
            </a:r>
            <a:r>
              <a:rPr lang="en-US" altLang="pt-BR" dirty="0" err="1">
                <a:solidFill>
                  <a:schemeClr val="bg1"/>
                </a:solidFill>
              </a:rPr>
              <a:t>dimensão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Produto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pode</a:t>
            </a:r>
            <a:r>
              <a:rPr lang="en-US" altLang="pt-BR" dirty="0">
                <a:solidFill>
                  <a:schemeClr val="bg1"/>
                </a:solidFill>
              </a:rPr>
              <a:t>-se </a:t>
            </a:r>
            <a:r>
              <a:rPr lang="en-US" altLang="pt-BR" dirty="0" err="1">
                <a:solidFill>
                  <a:schemeClr val="bg1"/>
                </a:solidFill>
              </a:rPr>
              <a:t>encontrar</a:t>
            </a:r>
            <a:r>
              <a:rPr lang="en-US" altLang="pt-BR" dirty="0">
                <a:solidFill>
                  <a:schemeClr val="bg1"/>
                </a:solidFill>
              </a:rPr>
              <a:t>, por </a:t>
            </a:r>
            <a:r>
              <a:rPr lang="en-US" altLang="pt-BR" dirty="0" err="1">
                <a:solidFill>
                  <a:schemeClr val="bg1"/>
                </a:solidFill>
              </a:rPr>
              <a:t>exemplo</a:t>
            </a:r>
            <a:r>
              <a:rPr lang="en-US" altLang="pt-BR" dirty="0">
                <a:solidFill>
                  <a:schemeClr val="bg1"/>
                </a:solidFill>
              </a:rPr>
              <a:t>, as </a:t>
            </a:r>
            <a:r>
              <a:rPr lang="en-US" altLang="pt-BR" dirty="0" err="1">
                <a:solidFill>
                  <a:schemeClr val="bg1"/>
                </a:solidFill>
              </a:rPr>
              <a:t>seguintes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hierarquias</a:t>
            </a:r>
            <a:r>
              <a:rPr lang="en-US" altLang="pt-BR" dirty="0">
                <a:solidFill>
                  <a:schemeClr val="bg1"/>
                </a:solidFill>
              </a:rPr>
              <a:t>:</a:t>
            </a:r>
          </a:p>
          <a:p>
            <a:pPr lvl="2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dirty="0" err="1">
                <a:solidFill>
                  <a:schemeClr val="bg1"/>
                </a:solidFill>
              </a:rPr>
              <a:t>Departamento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categoria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subcategoria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marca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tamanho</a:t>
            </a:r>
            <a:r>
              <a:rPr lang="en-US" altLang="pt-BR" dirty="0">
                <a:solidFill>
                  <a:schemeClr val="bg1"/>
                </a:solidFill>
              </a:rPr>
              <a:t> da </a:t>
            </a:r>
            <a:r>
              <a:rPr lang="en-US" altLang="pt-BR" dirty="0" err="1">
                <a:solidFill>
                  <a:schemeClr val="bg1"/>
                </a:solidFill>
              </a:rPr>
              <a:t>embalagem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produto</a:t>
            </a:r>
            <a:endParaRPr lang="en-US" altLang="pt-BR" dirty="0">
              <a:solidFill>
                <a:schemeClr val="bg1"/>
              </a:solidFill>
            </a:endParaRPr>
          </a:p>
          <a:p>
            <a:pPr lvl="2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dirty="0">
                <a:solidFill>
                  <a:schemeClr val="bg1"/>
                </a:solidFill>
              </a:rPr>
              <a:t>Tipo de </a:t>
            </a:r>
            <a:r>
              <a:rPr lang="en-US" altLang="pt-BR" dirty="0" err="1">
                <a:solidFill>
                  <a:schemeClr val="bg1"/>
                </a:solidFill>
              </a:rPr>
              <a:t>prateleira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Tipo de </a:t>
            </a:r>
            <a:r>
              <a:rPr lang="en-US" altLang="pt-BR" dirty="0" err="1">
                <a:solidFill>
                  <a:schemeClr val="bg1"/>
                </a:solidFill>
              </a:rPr>
              <a:t>armazenamento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>
                <a:solidFill>
                  <a:schemeClr val="bg1"/>
                </a:solidFill>
                <a:sym typeface="Symbol" pitchFamily="2" charset="2"/>
              </a:rPr>
              <a:t>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produto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487877" name="Group 5">
            <a:extLst>
              <a:ext uri="{FF2B5EF4-FFF2-40B4-BE49-F238E27FC236}">
                <a16:creationId xmlns:a16="http://schemas.microsoft.com/office/drawing/2014/main" id="{C8A2A555-08A1-BC40-B6C2-9B45C0A2F90D}"/>
              </a:ext>
            </a:extLst>
          </p:cNvPr>
          <p:cNvGrpSpPr>
            <a:grpSpLocks/>
          </p:cNvGrpSpPr>
          <p:nvPr/>
        </p:nvGrpSpPr>
        <p:grpSpPr bwMode="auto">
          <a:xfrm>
            <a:off x="6580634" y="1688765"/>
            <a:ext cx="5126741" cy="3325024"/>
            <a:chOff x="1045" y="461"/>
            <a:chExt cx="4555" cy="3619"/>
          </a:xfrm>
        </p:grpSpPr>
        <p:sp>
          <p:nvSpPr>
            <p:cNvPr id="1487878" name="Line 6">
              <a:extLst>
                <a:ext uri="{FF2B5EF4-FFF2-40B4-BE49-F238E27FC236}">
                  <a16:creationId xmlns:a16="http://schemas.microsoft.com/office/drawing/2014/main" id="{A31E46BF-A4DB-8742-81E8-C30F6E16F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42" y="920"/>
              <a:ext cx="576" cy="11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79" name="Line 7">
              <a:extLst>
                <a:ext uri="{FF2B5EF4-FFF2-40B4-BE49-F238E27FC236}">
                  <a16:creationId xmlns:a16="http://schemas.microsoft.com/office/drawing/2014/main" id="{C864D575-8A28-A147-9655-8DBCFAEA2F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0" y="2710"/>
              <a:ext cx="101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0" name="Line 8">
              <a:extLst>
                <a:ext uri="{FF2B5EF4-FFF2-40B4-BE49-F238E27FC236}">
                  <a16:creationId xmlns:a16="http://schemas.microsoft.com/office/drawing/2014/main" id="{EC3F2B71-8582-784C-90C0-EBD4F2CA2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44" y="2702"/>
              <a:ext cx="24" cy="73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1" name="Line 9">
              <a:extLst>
                <a:ext uri="{FF2B5EF4-FFF2-40B4-BE49-F238E27FC236}">
                  <a16:creationId xmlns:a16="http://schemas.microsoft.com/office/drawing/2014/main" id="{DB66E0B7-D531-BE42-AFAC-2D4ADD920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4" y="2348"/>
              <a:ext cx="1608" cy="1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2" name="Line 10">
              <a:extLst>
                <a:ext uri="{FF2B5EF4-FFF2-40B4-BE49-F238E27FC236}">
                  <a16:creationId xmlns:a16="http://schemas.microsoft.com/office/drawing/2014/main" id="{5F8DA5F8-38A5-1349-A1BF-43F0AD16A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2" y="2732"/>
              <a:ext cx="930" cy="11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3" name="Line 11">
              <a:extLst>
                <a:ext uri="{FF2B5EF4-FFF2-40B4-BE49-F238E27FC236}">
                  <a16:creationId xmlns:a16="http://schemas.microsoft.com/office/drawing/2014/main" id="{C6B3E38D-16CB-6D4B-A813-F61AE40ED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8" y="914"/>
              <a:ext cx="364" cy="10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4" name="Line 12">
              <a:extLst>
                <a:ext uri="{FF2B5EF4-FFF2-40B4-BE49-F238E27FC236}">
                  <a16:creationId xmlns:a16="http://schemas.microsoft.com/office/drawing/2014/main" id="{7AD70884-CF59-C142-8D0D-3C41F3403B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20" y="1754"/>
              <a:ext cx="1200" cy="4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5" name="Line 13">
              <a:extLst>
                <a:ext uri="{FF2B5EF4-FFF2-40B4-BE49-F238E27FC236}">
                  <a16:creationId xmlns:a16="http://schemas.microsoft.com/office/drawing/2014/main" id="{BA6F2F80-D8A6-AC41-8635-6F413BAB2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0" y="1574"/>
              <a:ext cx="1044" cy="6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7886" name="Oval 14">
              <a:extLst>
                <a:ext uri="{FF2B5EF4-FFF2-40B4-BE49-F238E27FC236}">
                  <a16:creationId xmlns:a16="http://schemas.microsoft.com/office/drawing/2014/main" id="{73132F28-C62F-7745-889C-01088EC32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793"/>
              <a:ext cx="1135" cy="1037"/>
            </a:xfrm>
            <a:prstGeom prst="ellipse">
              <a:avLst/>
            </a:prstGeom>
            <a:gradFill rotWithShape="0">
              <a:gsLst>
                <a:gs pos="0">
                  <a:srgbClr val="156B13"/>
                </a:gs>
                <a:gs pos="25000">
                  <a:srgbClr val="9CB86E"/>
                </a:gs>
                <a:gs pos="50000">
                  <a:srgbClr val="DDEBCF"/>
                </a:gs>
                <a:gs pos="75000">
                  <a:srgbClr val="9CB86E"/>
                </a:gs>
                <a:gs pos="100000">
                  <a:srgbClr val="156B13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DDEBCF"/>
              </a:extrusionClr>
              <a:contourClr>
                <a:srgbClr val="DDEBC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3900">
                  <a:solidFill>
                    <a:srgbClr val="FF0000"/>
                  </a:solidFill>
                </a:rPr>
                <a:t>Vendas</a:t>
              </a:r>
            </a:p>
          </p:txBody>
        </p:sp>
        <p:sp>
          <p:nvSpPr>
            <p:cNvPr id="1487887" name="Oval 15">
              <a:extLst>
                <a:ext uri="{FF2B5EF4-FFF2-40B4-BE49-F238E27FC236}">
                  <a16:creationId xmlns:a16="http://schemas.microsoft.com/office/drawing/2014/main" id="{7F8F7F81-09F9-314A-8421-8FCF900CC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521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Cliente</a:t>
              </a:r>
            </a:p>
          </p:txBody>
        </p:sp>
        <p:sp>
          <p:nvSpPr>
            <p:cNvPr id="1487888" name="Oval 16">
              <a:extLst>
                <a:ext uri="{FF2B5EF4-FFF2-40B4-BE49-F238E27FC236}">
                  <a16:creationId xmlns:a16="http://schemas.microsoft.com/office/drawing/2014/main" id="{EAEF0B55-B73E-0D43-BA1D-AA01C5A2E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" y="1277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Região</a:t>
              </a:r>
            </a:p>
          </p:txBody>
        </p:sp>
        <p:sp>
          <p:nvSpPr>
            <p:cNvPr id="1487889" name="Oval 17">
              <a:extLst>
                <a:ext uri="{FF2B5EF4-FFF2-40B4-BE49-F238E27FC236}">
                  <a16:creationId xmlns:a16="http://schemas.microsoft.com/office/drawing/2014/main" id="{423423AC-F5A2-C844-9EAA-E50F5C9C6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8" y="461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Serviços</a:t>
              </a:r>
            </a:p>
          </p:txBody>
        </p:sp>
        <p:sp>
          <p:nvSpPr>
            <p:cNvPr id="1487890" name="Oval 18">
              <a:extLst>
                <a:ext uri="{FF2B5EF4-FFF2-40B4-BE49-F238E27FC236}">
                  <a16:creationId xmlns:a16="http://schemas.microsoft.com/office/drawing/2014/main" id="{D3CD1B63-8A83-8746-A5EC-2112914F0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1085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Prazos</a:t>
              </a:r>
            </a:p>
          </p:txBody>
        </p:sp>
        <p:sp>
          <p:nvSpPr>
            <p:cNvPr id="1487891" name="Oval 19">
              <a:extLst>
                <a:ext uri="{FF2B5EF4-FFF2-40B4-BE49-F238E27FC236}">
                  <a16:creationId xmlns:a16="http://schemas.microsoft.com/office/drawing/2014/main" id="{C0ABF03D-9EBE-2341-A41D-DFBFFDD57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3343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Produto</a:t>
              </a:r>
            </a:p>
          </p:txBody>
        </p:sp>
        <p:sp>
          <p:nvSpPr>
            <p:cNvPr id="1487892" name="Oval 20">
              <a:extLst>
                <a:ext uri="{FF2B5EF4-FFF2-40B4-BE49-F238E27FC236}">
                  <a16:creationId xmlns:a16="http://schemas.microsoft.com/office/drawing/2014/main" id="{60E8BF21-1D31-684F-988A-606671DA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" y="2933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Vendedor</a:t>
              </a:r>
            </a:p>
          </p:txBody>
        </p:sp>
        <p:sp>
          <p:nvSpPr>
            <p:cNvPr id="1487893" name="Oval 21">
              <a:extLst>
                <a:ext uri="{FF2B5EF4-FFF2-40B4-BE49-F238E27FC236}">
                  <a16:creationId xmlns:a16="http://schemas.microsoft.com/office/drawing/2014/main" id="{F3AF3972-CE8C-D14D-A8E6-AEC69BBC8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" y="2129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Depósito</a:t>
              </a:r>
            </a:p>
          </p:txBody>
        </p:sp>
        <p:sp>
          <p:nvSpPr>
            <p:cNvPr id="1487894" name="Oval 22">
              <a:extLst>
                <a:ext uri="{FF2B5EF4-FFF2-40B4-BE49-F238E27FC236}">
                  <a16:creationId xmlns:a16="http://schemas.microsoft.com/office/drawing/2014/main" id="{0F007FFD-93FD-3941-908A-98C67FF8C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3247"/>
              <a:ext cx="907" cy="737"/>
            </a:xfrm>
            <a:prstGeom prst="ellipse">
              <a:avLst/>
            </a:prstGeom>
            <a:gradFill rotWithShape="0">
              <a:gsLst>
                <a:gs pos="0">
                  <a:srgbClr val="FEE7F2"/>
                </a:gs>
                <a:gs pos="17999">
                  <a:srgbClr val="FBD49C"/>
                </a:gs>
                <a:gs pos="39000">
                  <a:srgbClr val="FBA97D"/>
                </a:gs>
                <a:gs pos="64000">
                  <a:srgbClr val="FAC77D"/>
                </a:gs>
                <a:gs pos="82001">
                  <a:srgbClr val="FEE7F2"/>
                </a:gs>
                <a:gs pos="100000">
                  <a:srgbClr val="FBEAC7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4" dir="t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FBEAC7"/>
              </a:extrusionClr>
              <a:contourClr>
                <a:srgbClr val="FBEAC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  <a:flatTx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pt-BR" altLang="pt-BR" sz="2800">
                  <a:solidFill>
                    <a:srgbClr val="FF0000"/>
                  </a:solidFill>
                </a:rPr>
                <a:t>Período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508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>
            <a:extLst>
              <a:ext uri="{FF2B5EF4-FFF2-40B4-BE49-F238E27FC236}">
                <a16:creationId xmlns:a16="http://schemas.microsoft.com/office/drawing/2014/main" id="{D117F9FC-8F42-7944-B4B6-161AE87D2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76225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1542148" name="Text Box 4">
            <a:extLst>
              <a:ext uri="{FF2B5EF4-FFF2-40B4-BE49-F238E27FC236}">
                <a16:creationId xmlns:a16="http://schemas.microsoft.com/office/drawing/2014/main" id="{8BAAB50E-066D-6346-A356-EDC5E7881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1123950"/>
            <a:ext cx="253365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Hierarquia</a:t>
            </a:r>
          </a:p>
          <a:p>
            <a:pPr>
              <a:spcBef>
                <a:spcPct val="50000"/>
              </a:spcBef>
            </a:pPr>
            <a:endParaRPr lang="en-US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42150" name="Rectangle 6">
            <a:extLst>
              <a:ext uri="{FF2B5EF4-FFF2-40B4-BE49-F238E27FC236}">
                <a16:creationId xmlns:a16="http://schemas.microsoft.com/office/drawing/2014/main" id="{A312784C-8C0E-B84F-B457-21AB31909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25" y="1684338"/>
            <a:ext cx="2941638" cy="584200"/>
          </a:xfrm>
          <a:prstGeom prst="rect">
            <a:avLst/>
          </a:prstGeom>
          <a:solidFill>
            <a:srgbClr val="FFFFFF"/>
          </a:solidFill>
          <a:ln w="20638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pt-BR"/>
          </a:p>
        </p:txBody>
      </p:sp>
      <p:sp>
        <p:nvSpPr>
          <p:cNvPr id="1542151" name="Rectangle 7">
            <a:extLst>
              <a:ext uri="{FF2B5EF4-FFF2-40B4-BE49-F238E27FC236}">
                <a16:creationId xmlns:a16="http://schemas.microsoft.com/office/drawing/2014/main" id="{4A098738-210C-384A-800C-E7CFF7672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4" y="2571751"/>
            <a:ext cx="2941637" cy="563563"/>
          </a:xfrm>
          <a:prstGeom prst="rect">
            <a:avLst/>
          </a:prstGeom>
          <a:solidFill>
            <a:srgbClr val="FFFFFF"/>
          </a:solidFill>
          <a:ln w="20638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pt-BR"/>
          </a:p>
        </p:txBody>
      </p:sp>
      <p:sp>
        <p:nvSpPr>
          <p:cNvPr id="1542152" name="Rectangle 8">
            <a:extLst>
              <a:ext uri="{FF2B5EF4-FFF2-40B4-BE49-F238E27FC236}">
                <a16:creationId xmlns:a16="http://schemas.microsoft.com/office/drawing/2014/main" id="{4E39276E-6A99-2A42-BCFB-2526E3E19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9" y="4279901"/>
            <a:ext cx="2941637" cy="563563"/>
          </a:xfrm>
          <a:prstGeom prst="rect">
            <a:avLst/>
          </a:prstGeom>
          <a:solidFill>
            <a:srgbClr val="FFFFFF"/>
          </a:solidFill>
          <a:ln w="20638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pt-BR"/>
          </a:p>
        </p:txBody>
      </p:sp>
      <p:sp>
        <p:nvSpPr>
          <p:cNvPr id="1542153" name="Rectangle 9">
            <a:extLst>
              <a:ext uri="{FF2B5EF4-FFF2-40B4-BE49-F238E27FC236}">
                <a16:creationId xmlns:a16="http://schemas.microsoft.com/office/drawing/2014/main" id="{A64EF3BC-32BE-9547-B734-6BEA7C7D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5100638"/>
            <a:ext cx="2941638" cy="563562"/>
          </a:xfrm>
          <a:prstGeom prst="rect">
            <a:avLst/>
          </a:prstGeom>
          <a:solidFill>
            <a:srgbClr val="FFFFFF"/>
          </a:solidFill>
          <a:ln w="20638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pt-BR"/>
          </a:p>
        </p:txBody>
      </p:sp>
      <p:sp>
        <p:nvSpPr>
          <p:cNvPr id="1542154" name="Rectangle 10">
            <a:extLst>
              <a:ext uri="{FF2B5EF4-FFF2-40B4-BE49-F238E27FC236}">
                <a16:creationId xmlns:a16="http://schemas.microsoft.com/office/drawing/2014/main" id="{27B1E1BE-9158-C844-90A3-2CDF2EC43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435351"/>
            <a:ext cx="2941638" cy="563563"/>
          </a:xfrm>
          <a:prstGeom prst="rect">
            <a:avLst/>
          </a:prstGeom>
          <a:solidFill>
            <a:srgbClr val="FFFFFF"/>
          </a:solidFill>
          <a:ln w="20638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pt-BR"/>
          </a:p>
        </p:txBody>
      </p:sp>
      <p:sp>
        <p:nvSpPr>
          <p:cNvPr id="1542155" name="Line 11">
            <a:extLst>
              <a:ext uri="{FF2B5EF4-FFF2-40B4-BE49-F238E27FC236}">
                <a16:creationId xmlns:a16="http://schemas.microsoft.com/office/drawing/2014/main" id="{6D70FA91-F042-9749-837C-782248E62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4" y="1741488"/>
            <a:ext cx="1587" cy="3733800"/>
          </a:xfrm>
          <a:prstGeom prst="line">
            <a:avLst/>
          </a:prstGeom>
          <a:noFill/>
          <a:ln w="57150" cap="sq">
            <a:solidFill>
              <a:srgbClr val="0000FF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42156" name="Rectangle 12">
            <a:extLst>
              <a:ext uri="{FF2B5EF4-FFF2-40B4-BE49-F238E27FC236}">
                <a16:creationId xmlns:a16="http://schemas.microsoft.com/office/drawing/2014/main" id="{C51019CF-29D6-EA4E-97E3-11BF088B9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816101"/>
            <a:ext cx="17761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t-BR" altLang="pt-BR">
                <a:solidFill>
                  <a:srgbClr val="0000FF"/>
                </a:solidFill>
              </a:rPr>
              <a:t>Classe  Terapêutica</a:t>
            </a:r>
            <a:endParaRPr lang="pt-BR" altLang="pt-BR" sz="3600" i="1">
              <a:solidFill>
                <a:srgbClr val="0000FF"/>
              </a:solidFill>
            </a:endParaRPr>
          </a:p>
        </p:txBody>
      </p:sp>
      <p:sp>
        <p:nvSpPr>
          <p:cNvPr id="1542157" name="Rectangle 13">
            <a:extLst>
              <a:ext uri="{FF2B5EF4-FFF2-40B4-BE49-F238E27FC236}">
                <a16:creationId xmlns:a16="http://schemas.microsoft.com/office/drawing/2014/main" id="{8E9E1524-319E-1A4C-B6C2-CD15BB5E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775" y="2713039"/>
            <a:ext cx="6638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t-BR" altLang="pt-BR">
                <a:solidFill>
                  <a:srgbClr val="0000FF"/>
                </a:solidFill>
              </a:rPr>
              <a:t>Família</a:t>
            </a:r>
            <a:endParaRPr lang="pt-BR" altLang="pt-BR" sz="3600" i="1">
              <a:solidFill>
                <a:srgbClr val="0000FF"/>
              </a:solidFill>
            </a:endParaRPr>
          </a:p>
        </p:txBody>
      </p:sp>
      <p:sp>
        <p:nvSpPr>
          <p:cNvPr id="1542158" name="Rectangle 14">
            <a:extLst>
              <a:ext uri="{FF2B5EF4-FFF2-40B4-BE49-F238E27FC236}">
                <a16:creationId xmlns:a16="http://schemas.microsoft.com/office/drawing/2014/main" id="{ACF70036-14F7-4B48-AE30-5E7E593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3565526"/>
            <a:ext cx="9778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t-BR" altLang="pt-BR">
                <a:solidFill>
                  <a:srgbClr val="0000FF"/>
                </a:solidFill>
              </a:rPr>
              <a:t>Subfamília</a:t>
            </a:r>
            <a:endParaRPr lang="pt-BR" altLang="pt-BR" sz="3600" i="1">
              <a:solidFill>
                <a:srgbClr val="0000FF"/>
              </a:solidFill>
            </a:endParaRPr>
          </a:p>
        </p:txBody>
      </p:sp>
      <p:sp>
        <p:nvSpPr>
          <p:cNvPr id="1542159" name="Rectangle 15">
            <a:extLst>
              <a:ext uri="{FF2B5EF4-FFF2-40B4-BE49-F238E27FC236}">
                <a16:creationId xmlns:a16="http://schemas.microsoft.com/office/drawing/2014/main" id="{155C4B6C-DBE5-4846-ACEC-21735FB51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313" y="4378326"/>
            <a:ext cx="12853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t-BR" altLang="pt-BR">
                <a:solidFill>
                  <a:srgbClr val="0000FF"/>
                </a:solidFill>
              </a:rPr>
              <a:t>Apresentação</a:t>
            </a:r>
            <a:endParaRPr lang="pt-BR" altLang="pt-BR" sz="3600" i="1">
              <a:solidFill>
                <a:srgbClr val="0000FF"/>
              </a:solidFill>
            </a:endParaRPr>
          </a:p>
        </p:txBody>
      </p:sp>
      <p:sp>
        <p:nvSpPr>
          <p:cNvPr id="1542160" name="Rectangle 16">
            <a:extLst>
              <a:ext uri="{FF2B5EF4-FFF2-40B4-BE49-F238E27FC236}">
                <a16:creationId xmlns:a16="http://schemas.microsoft.com/office/drawing/2014/main" id="{2021CB89-8E19-2E47-A0C9-E21115B43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6" y="5264151"/>
            <a:ext cx="757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t-BR" altLang="pt-BR">
                <a:solidFill>
                  <a:srgbClr val="0000FF"/>
                </a:solidFill>
              </a:rPr>
              <a:t>Produto</a:t>
            </a:r>
            <a:endParaRPr lang="pt-BR" altLang="pt-BR" sz="3600" i="1">
              <a:solidFill>
                <a:srgbClr val="0000FF"/>
              </a:solidFill>
            </a:endParaRPr>
          </a:p>
        </p:txBody>
      </p:sp>
      <p:sp>
        <p:nvSpPr>
          <p:cNvPr id="1542161" name="Rectangle 17">
            <a:extLst>
              <a:ext uri="{FF2B5EF4-FFF2-40B4-BE49-F238E27FC236}">
                <a16:creationId xmlns:a16="http://schemas.microsoft.com/office/drawing/2014/main" id="{FA0C49AD-E3E7-4C4B-BEEF-3C249BC12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975" y="1636713"/>
            <a:ext cx="5386388" cy="36449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/>
            <a:endParaRPr lang="pt-BR" altLang="pt-BR" sz="32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1542163" name="Group 19">
            <a:extLst>
              <a:ext uri="{FF2B5EF4-FFF2-40B4-BE49-F238E27FC236}">
                <a16:creationId xmlns:a16="http://schemas.microsoft.com/office/drawing/2014/main" id="{5FAB95C0-C330-2D4F-A6A5-1F0AEDF6C545}"/>
              </a:ext>
            </a:extLst>
          </p:cNvPr>
          <p:cNvGrpSpPr>
            <a:grpSpLocks/>
          </p:cNvGrpSpPr>
          <p:nvPr/>
        </p:nvGrpSpPr>
        <p:grpSpPr bwMode="auto">
          <a:xfrm>
            <a:off x="5149691" y="1936750"/>
            <a:ext cx="4905225" cy="3313396"/>
            <a:chOff x="1100" y="1639"/>
            <a:chExt cx="2806" cy="1771"/>
          </a:xfrm>
        </p:grpSpPr>
        <p:sp>
          <p:nvSpPr>
            <p:cNvPr id="1542164" name="Rectangle 20">
              <a:extLst>
                <a:ext uri="{FF2B5EF4-FFF2-40B4-BE49-F238E27FC236}">
                  <a16:creationId xmlns:a16="http://schemas.microsoft.com/office/drawing/2014/main" id="{46EA86BF-E89E-914D-9E51-3105993358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46" y="2331"/>
              <a:ext cx="44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PRODUTO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65" name="Rectangle 21">
              <a:extLst>
                <a:ext uri="{FF2B5EF4-FFF2-40B4-BE49-F238E27FC236}">
                  <a16:creationId xmlns:a16="http://schemas.microsoft.com/office/drawing/2014/main" id="{9F8F22E3-FBFE-AB44-894B-C1BD7834C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" y="1936"/>
              <a:ext cx="51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66" name="Rectangle 22">
              <a:extLst>
                <a:ext uri="{FF2B5EF4-FFF2-40B4-BE49-F238E27FC236}">
                  <a16:creationId xmlns:a16="http://schemas.microsoft.com/office/drawing/2014/main" id="{79CFA19D-8E97-824D-A253-0D59B3392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" y="1972"/>
              <a:ext cx="51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ALIMENTO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67" name="Rectangle 23">
              <a:extLst>
                <a:ext uri="{FF2B5EF4-FFF2-40B4-BE49-F238E27FC236}">
                  <a16:creationId xmlns:a16="http://schemas.microsoft.com/office/drawing/2014/main" id="{499C1E41-6D3F-FD48-8D60-200A16AC7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" y="2747"/>
              <a:ext cx="51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68" name="Rectangle 24">
              <a:extLst>
                <a:ext uri="{FF2B5EF4-FFF2-40B4-BE49-F238E27FC236}">
                  <a16:creationId xmlns:a16="http://schemas.microsoft.com/office/drawing/2014/main" id="{DBF59813-B2DB-094A-B8C8-9C362928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2783"/>
              <a:ext cx="48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MATERIAL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69" name="Rectangle 25">
              <a:extLst>
                <a:ext uri="{FF2B5EF4-FFF2-40B4-BE49-F238E27FC236}">
                  <a16:creationId xmlns:a16="http://schemas.microsoft.com/office/drawing/2014/main" id="{2CCCBAA2-9DFC-4A47-A3A9-9E903362C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2873"/>
              <a:ext cx="41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LIMPEZA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70" name="Rectangle 26">
              <a:extLst>
                <a:ext uri="{FF2B5EF4-FFF2-40B4-BE49-F238E27FC236}">
                  <a16:creationId xmlns:a16="http://schemas.microsoft.com/office/drawing/2014/main" id="{D3A29D04-308E-0B44-A522-9DEB9154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" y="1764"/>
              <a:ext cx="48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71" name="Rectangle 27">
              <a:extLst>
                <a:ext uri="{FF2B5EF4-FFF2-40B4-BE49-F238E27FC236}">
                  <a16:creationId xmlns:a16="http://schemas.microsoft.com/office/drawing/2014/main" id="{8F0A6A93-0D14-F04B-846C-852C29679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" y="1800"/>
              <a:ext cx="48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DURAÇÃO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72" name="Rectangle 28">
              <a:extLst>
                <a:ext uri="{FF2B5EF4-FFF2-40B4-BE49-F238E27FC236}">
                  <a16:creationId xmlns:a16="http://schemas.microsoft.com/office/drawing/2014/main" id="{4072496F-4ACD-CF40-9A78-383558822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" y="2101"/>
              <a:ext cx="48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73" name="Rectangle 29">
              <a:extLst>
                <a:ext uri="{FF2B5EF4-FFF2-40B4-BE49-F238E27FC236}">
                  <a16:creationId xmlns:a16="http://schemas.microsoft.com/office/drawing/2014/main" id="{0BDAB558-3EF2-1947-BB12-04A5ED2E8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" y="2137"/>
              <a:ext cx="4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FÓRMULA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74" name="Rectangle 30">
              <a:extLst>
                <a:ext uri="{FF2B5EF4-FFF2-40B4-BE49-F238E27FC236}">
                  <a16:creationId xmlns:a16="http://schemas.microsoft.com/office/drawing/2014/main" id="{C5FA38DD-4B4E-AC45-86EE-1C6DB3E0E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2534"/>
              <a:ext cx="49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75" name="Rectangle 31">
              <a:extLst>
                <a:ext uri="{FF2B5EF4-FFF2-40B4-BE49-F238E27FC236}">
                  <a16:creationId xmlns:a16="http://schemas.microsoft.com/office/drawing/2014/main" id="{95072688-555F-D04C-B8D4-7F0B98D87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690"/>
              <a:ext cx="4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FÓRMULA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76" name="Rectangle 32">
              <a:extLst>
                <a:ext uri="{FF2B5EF4-FFF2-40B4-BE49-F238E27FC236}">
                  <a16:creationId xmlns:a16="http://schemas.microsoft.com/office/drawing/2014/main" id="{E1AA63C7-85E0-1148-A8D6-F402CDE4E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038"/>
              <a:ext cx="66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77" name="Rectangle 33">
              <a:extLst>
                <a:ext uri="{FF2B5EF4-FFF2-40B4-BE49-F238E27FC236}">
                  <a16:creationId xmlns:a16="http://schemas.microsoft.com/office/drawing/2014/main" id="{C01EF12C-945B-CA4D-81DD-BE2E40816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9" y="3099"/>
              <a:ext cx="70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CONSISTÊNCIA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78" name="Rectangle 34">
              <a:extLst>
                <a:ext uri="{FF2B5EF4-FFF2-40B4-BE49-F238E27FC236}">
                  <a16:creationId xmlns:a16="http://schemas.microsoft.com/office/drawing/2014/main" id="{16976E6E-441E-284B-A4D3-D6A8510C9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1639"/>
              <a:ext cx="5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79" name="Rectangle 35">
              <a:extLst>
                <a:ext uri="{FF2B5EF4-FFF2-40B4-BE49-F238E27FC236}">
                  <a16:creationId xmlns:a16="http://schemas.microsoft.com/office/drawing/2014/main" id="{AB86D967-A3DC-4C4B-BC02-8B4AC4C2E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1691"/>
              <a:ext cx="50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PERECÍVEL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80" name="Rectangle 36">
              <a:extLst>
                <a:ext uri="{FF2B5EF4-FFF2-40B4-BE49-F238E27FC236}">
                  <a16:creationId xmlns:a16="http://schemas.microsoft.com/office/drawing/2014/main" id="{BA388790-5D20-724C-9595-AB376774D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1799"/>
              <a:ext cx="71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81" name="Rectangle 37">
              <a:extLst>
                <a:ext uri="{FF2B5EF4-FFF2-40B4-BE49-F238E27FC236}">
                  <a16:creationId xmlns:a16="http://schemas.microsoft.com/office/drawing/2014/main" id="{1AE0EFDB-1208-CE4F-BDE0-7FF98C801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1836"/>
              <a:ext cx="75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NÃO PERECÍVEL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82" name="Rectangle 38">
              <a:extLst>
                <a:ext uri="{FF2B5EF4-FFF2-40B4-BE49-F238E27FC236}">
                  <a16:creationId xmlns:a16="http://schemas.microsoft.com/office/drawing/2014/main" id="{F503F718-3690-C946-B997-236E48EFB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76"/>
              <a:ext cx="52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83" name="Rectangle 39">
              <a:extLst>
                <a:ext uri="{FF2B5EF4-FFF2-40B4-BE49-F238E27FC236}">
                  <a16:creationId xmlns:a16="http://schemas.microsoft.com/office/drawing/2014/main" id="{0639E2F6-419D-904A-B3D2-98EC400D0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" y="2164"/>
              <a:ext cx="500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DIETÉTICO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84" name="Rectangle 40">
              <a:extLst>
                <a:ext uri="{FF2B5EF4-FFF2-40B4-BE49-F238E27FC236}">
                  <a16:creationId xmlns:a16="http://schemas.microsoft.com/office/drawing/2014/main" id="{7E575B07-A35E-DA42-8264-11E91FAA2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20"/>
              <a:ext cx="7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85" name="Rectangle 41">
              <a:extLst>
                <a:ext uri="{FF2B5EF4-FFF2-40B4-BE49-F238E27FC236}">
                  <a16:creationId xmlns:a16="http://schemas.microsoft.com/office/drawing/2014/main" id="{3244116F-0C9D-464B-9C75-7A28FD23A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2308"/>
              <a:ext cx="74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NÃO DIETÉTICO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86" name="Rectangle 42">
              <a:extLst>
                <a:ext uri="{FF2B5EF4-FFF2-40B4-BE49-F238E27FC236}">
                  <a16:creationId xmlns:a16="http://schemas.microsoft.com/office/drawing/2014/main" id="{5EDE6623-2BAC-5345-9320-AA63BA50F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8" y="2576"/>
              <a:ext cx="40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87" name="Rectangle 43">
              <a:extLst>
                <a:ext uri="{FF2B5EF4-FFF2-40B4-BE49-F238E27FC236}">
                  <a16:creationId xmlns:a16="http://schemas.microsoft.com/office/drawing/2014/main" id="{900B75FE-AC32-9C40-8943-90643C01B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" y="2613"/>
              <a:ext cx="34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TÓXICA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88" name="Rectangle 44">
              <a:extLst>
                <a:ext uri="{FF2B5EF4-FFF2-40B4-BE49-F238E27FC236}">
                  <a16:creationId xmlns:a16="http://schemas.microsoft.com/office/drawing/2014/main" id="{69E5CBED-D7D2-5B4E-AEBC-F16291FCA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8" y="2721"/>
              <a:ext cx="58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89" name="Rectangle 45">
              <a:extLst>
                <a:ext uri="{FF2B5EF4-FFF2-40B4-BE49-F238E27FC236}">
                  <a16:creationId xmlns:a16="http://schemas.microsoft.com/office/drawing/2014/main" id="{98D2E680-6DFC-074E-9D26-FB066D179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757"/>
              <a:ext cx="59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NÃO TÓXICA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90" name="Rectangle 46">
              <a:extLst>
                <a:ext uri="{FF2B5EF4-FFF2-40B4-BE49-F238E27FC236}">
                  <a16:creationId xmlns:a16="http://schemas.microsoft.com/office/drawing/2014/main" id="{E9371BFE-0A93-5D42-B280-89FFBD28A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3097"/>
              <a:ext cx="43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91" name="Rectangle 47">
              <a:extLst>
                <a:ext uri="{FF2B5EF4-FFF2-40B4-BE49-F238E27FC236}">
                  <a16:creationId xmlns:a16="http://schemas.microsoft.com/office/drawing/2014/main" id="{E7602BA4-8830-8745-A07A-7E9B1A2B4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" y="3134"/>
              <a:ext cx="40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LÍQUIDA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92" name="Rectangle 48">
              <a:extLst>
                <a:ext uri="{FF2B5EF4-FFF2-40B4-BE49-F238E27FC236}">
                  <a16:creationId xmlns:a16="http://schemas.microsoft.com/office/drawing/2014/main" id="{30488BF1-A59A-2247-AD16-987981B07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2953"/>
              <a:ext cx="4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93" name="Rectangle 49">
              <a:extLst>
                <a:ext uri="{FF2B5EF4-FFF2-40B4-BE49-F238E27FC236}">
                  <a16:creationId xmlns:a16="http://schemas.microsoft.com/office/drawing/2014/main" id="{0AAB166A-B32C-0246-8182-D3D6E3398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989"/>
              <a:ext cx="42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PASTOSA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94" name="Rectangle 50">
              <a:extLst>
                <a:ext uri="{FF2B5EF4-FFF2-40B4-BE49-F238E27FC236}">
                  <a16:creationId xmlns:a16="http://schemas.microsoft.com/office/drawing/2014/main" id="{D86F19EB-B97E-E742-B43C-3F33C29ED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3242"/>
              <a:ext cx="35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2195" name="Rectangle 51">
              <a:extLst>
                <a:ext uri="{FF2B5EF4-FFF2-40B4-BE49-F238E27FC236}">
                  <a16:creationId xmlns:a16="http://schemas.microsoft.com/office/drawing/2014/main" id="{EB4BF5A0-C37A-EE4F-B41B-5D47DB4B8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3278"/>
              <a:ext cx="323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FF"/>
                  </a:solidFill>
                </a:rPr>
                <a:t>EM PÓ</a:t>
              </a:r>
              <a:endParaRPr lang="pt-BR" altLang="pt-BR" sz="2400">
                <a:solidFill>
                  <a:srgbClr val="0000FF"/>
                </a:solidFill>
              </a:endParaRPr>
            </a:p>
          </p:txBody>
        </p:sp>
        <p:sp>
          <p:nvSpPr>
            <p:cNvPr id="1542196" name="AutoShape 52">
              <a:extLst>
                <a:ext uri="{FF2B5EF4-FFF2-40B4-BE49-F238E27FC236}">
                  <a16:creationId xmlns:a16="http://schemas.microsoft.com/office/drawing/2014/main" id="{CFFC033B-0ACB-734F-B6A1-37A5DCD07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1992"/>
              <a:ext cx="48" cy="848"/>
            </a:xfrm>
            <a:prstGeom prst="leftBrace">
              <a:avLst>
                <a:gd name="adj1" fmla="val 14722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2197" name="AutoShape 53">
              <a:extLst>
                <a:ext uri="{FF2B5EF4-FFF2-40B4-BE49-F238E27FC236}">
                  <a16:creationId xmlns:a16="http://schemas.microsoft.com/office/drawing/2014/main" id="{5CB8DB5D-18F4-AB42-AD3C-B1B665503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832"/>
              <a:ext cx="48" cy="592"/>
            </a:xfrm>
            <a:prstGeom prst="leftBrace">
              <a:avLst>
                <a:gd name="adj1" fmla="val 10277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2198" name="AutoShape 54">
              <a:extLst>
                <a:ext uri="{FF2B5EF4-FFF2-40B4-BE49-F238E27FC236}">
                  <a16:creationId xmlns:a16="http://schemas.microsoft.com/office/drawing/2014/main" id="{42C1ED87-11A0-A442-90FF-C4DAE5779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2624"/>
              <a:ext cx="56" cy="584"/>
            </a:xfrm>
            <a:prstGeom prst="leftBrace">
              <a:avLst>
                <a:gd name="adj1" fmla="val 8690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2199" name="AutoShape 55">
              <a:extLst>
                <a:ext uri="{FF2B5EF4-FFF2-40B4-BE49-F238E27FC236}">
                  <a16:creationId xmlns:a16="http://schemas.microsoft.com/office/drawing/2014/main" id="{25EF2991-B6D3-044D-BBD1-C83CA9C0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1648"/>
              <a:ext cx="47" cy="344"/>
            </a:xfrm>
            <a:prstGeom prst="leftBrace">
              <a:avLst>
                <a:gd name="adj1" fmla="val 6099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2200" name="AutoShape 56">
              <a:extLst>
                <a:ext uri="{FF2B5EF4-FFF2-40B4-BE49-F238E27FC236}">
                  <a16:creationId xmlns:a16="http://schemas.microsoft.com/office/drawing/2014/main" id="{783CC015-E2C9-3A4D-B508-56E4932E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120"/>
              <a:ext cx="56" cy="344"/>
            </a:xfrm>
            <a:prstGeom prst="leftBrace">
              <a:avLst>
                <a:gd name="adj1" fmla="val 5119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2201" name="AutoShape 57">
              <a:extLst>
                <a:ext uri="{FF2B5EF4-FFF2-40B4-BE49-F238E27FC236}">
                  <a16:creationId xmlns:a16="http://schemas.microsoft.com/office/drawing/2014/main" id="{E5C2F7AF-B9A7-C94F-9638-424A1D459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2560"/>
              <a:ext cx="48" cy="384"/>
            </a:xfrm>
            <a:prstGeom prst="lef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42202" name="AutoShape 58">
              <a:extLst>
                <a:ext uri="{FF2B5EF4-FFF2-40B4-BE49-F238E27FC236}">
                  <a16:creationId xmlns:a16="http://schemas.microsoft.com/office/drawing/2014/main" id="{6EEF76A1-D5C9-3F4B-ACA5-F46A775D9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" y="2952"/>
              <a:ext cx="47" cy="392"/>
            </a:xfrm>
            <a:prstGeom prst="leftBrace">
              <a:avLst>
                <a:gd name="adj1" fmla="val 695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EBFA"/>
                      </a:gs>
                      <a:gs pos="30000">
                        <a:srgbClr val="C4D6EB"/>
                      </a:gs>
                      <a:gs pos="60001">
                        <a:srgbClr val="85C2FF"/>
                      </a:gs>
                      <a:gs pos="100000">
                        <a:srgbClr val="5E9EFF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53203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898" name="Rectangle 2">
            <a:extLst>
              <a:ext uri="{FF2B5EF4-FFF2-40B4-BE49-F238E27FC236}">
                <a16:creationId xmlns:a16="http://schemas.microsoft.com/office/drawing/2014/main" id="{9B2C3AC6-D3FC-BD41-A9B0-F16576AF1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629266"/>
            <a:ext cx="5307331" cy="162232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F626EBB-30DE-B640-A287-A2387902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438400"/>
            <a:ext cx="5543550" cy="4191000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t-BR" altLang="pt-BR" sz="1900" dirty="0"/>
              <a:t>Modelo </a:t>
            </a:r>
            <a:r>
              <a:rPr lang="pt-BR" altLang="pt-BR" sz="1900" dirty="0" err="1"/>
              <a:t>Snowflake</a:t>
            </a:r>
            <a:r>
              <a:rPr lang="pt-BR" altLang="pt-BR" sz="1900" dirty="0"/>
              <a:t> (Floco de Neve)</a:t>
            </a:r>
          </a:p>
          <a:p>
            <a:pPr>
              <a:spcBef>
                <a:spcPct val="50000"/>
              </a:spcBef>
            </a:pPr>
            <a:r>
              <a:rPr lang="pt-BR" altLang="pt-BR" sz="1900" dirty="0"/>
              <a:t>É o resultado da decomposição de uma ou mais dimensões que possuem hierarquias entre seus membros. </a:t>
            </a:r>
          </a:p>
          <a:p>
            <a:pPr>
              <a:spcBef>
                <a:spcPct val="50000"/>
              </a:spcBef>
            </a:pPr>
            <a:r>
              <a:rPr lang="pt-BR" altLang="pt-BR" sz="1900" dirty="0"/>
              <a:t>Define relacionamentos muitos para um entre os membros de uma dimensão, formado por meio de relacionamentos entre entidades dimensão de uma hierarquia. </a:t>
            </a:r>
          </a:p>
          <a:p>
            <a:pPr>
              <a:spcBef>
                <a:spcPct val="50000"/>
              </a:spcBef>
            </a:pPr>
            <a:r>
              <a:rPr lang="pt-BR" altLang="pt-BR" sz="1900" dirty="0"/>
              <a:t>Este modelo é o resultado da aplicação da terceira forma normal sobre as entidades dimensão. </a:t>
            </a:r>
          </a:p>
          <a:p>
            <a:pPr>
              <a:spcBef>
                <a:spcPct val="50000"/>
              </a:spcBef>
            </a:pPr>
            <a:r>
              <a:rPr lang="pt-BR" altLang="pt-BR" sz="1900" dirty="0"/>
              <a:t>É um modelo normalizado que evita redundância de valores textuais em uma tabela de dimensão. </a:t>
            </a:r>
            <a:endParaRPr lang="en-US" altLang="pt-BR" sz="1900" dirty="0"/>
          </a:p>
          <a:p>
            <a:endParaRPr lang="pt-BR" sz="19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8901" name="Picture 5">
            <a:extLst>
              <a:ext uri="{FF2B5EF4-FFF2-40B4-BE49-F238E27FC236}">
                <a16:creationId xmlns:a16="http://schemas.microsoft.com/office/drawing/2014/main" id="{A97BB9EA-43A9-9C47-8C64-65F0C4A7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207" y="2360865"/>
            <a:ext cx="5028118" cy="21111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8902" name="Rectangle 6">
            <a:extLst>
              <a:ext uri="{FF2B5EF4-FFF2-40B4-BE49-F238E27FC236}">
                <a16:creationId xmlns:a16="http://schemas.microsoft.com/office/drawing/2014/main" id="{7096E7F2-76CD-D544-9080-3DFE9B1D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5765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34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0946" name="Rectangle 2">
            <a:extLst>
              <a:ext uri="{FF2B5EF4-FFF2-40B4-BE49-F238E27FC236}">
                <a16:creationId xmlns:a16="http://schemas.microsoft.com/office/drawing/2014/main" id="{0BFD2C04-E226-1F41-8D5A-3898ABCE7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pt-BR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altLang="pt-BR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Multidimensional</a:t>
            </a:r>
          </a:p>
        </p:txBody>
      </p:sp>
      <p:pic>
        <p:nvPicPr>
          <p:cNvPr id="1490949" name="Picture 5">
            <a:extLst>
              <a:ext uri="{FF2B5EF4-FFF2-40B4-BE49-F238E27FC236}">
                <a16:creationId xmlns:a16="http://schemas.microsoft.com/office/drawing/2014/main" id="{F1C395D4-559A-EF4C-A53E-D8DC4BC7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369948"/>
            <a:ext cx="7188199" cy="41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0950" name="Rectangle 6">
            <a:extLst>
              <a:ext uri="{FF2B5EF4-FFF2-40B4-BE49-F238E27FC236}">
                <a16:creationId xmlns:a16="http://schemas.microsoft.com/office/drawing/2014/main" id="{A4980983-44CB-2B42-9691-393E9CA59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2214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726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7" name="Rectangle 136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9928" name="Rectangle 13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9922" name="Rectangle 2">
            <a:extLst>
              <a:ext uri="{FF2B5EF4-FFF2-40B4-BE49-F238E27FC236}">
                <a16:creationId xmlns:a16="http://schemas.microsoft.com/office/drawing/2014/main" id="{6EDC5AA5-18C4-1940-946B-4006AC093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AFDA4E-5301-3F4F-8A3C-0A438961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2000" dirty="0" err="1"/>
              <a:t>Resistindo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ao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desmembramento</a:t>
            </a:r>
            <a:endParaRPr lang="en-US" altLang="pt-BR" sz="2000" dirty="0"/>
          </a:p>
          <a:p>
            <a:r>
              <a:rPr lang="pt-BR" altLang="pt-BR" sz="2400" dirty="0"/>
              <a:t>Normalização é útil para economia de espaço e evitar inconsistências. </a:t>
            </a:r>
          </a:p>
          <a:p>
            <a:r>
              <a:rPr lang="pt-BR" altLang="pt-BR" sz="2400" dirty="0"/>
              <a:t>Em tabelas de dimensão grandes, a economia de espaço com a normalização é muito pequena. </a:t>
            </a:r>
          </a:p>
          <a:p>
            <a:pPr lvl="1"/>
            <a:r>
              <a:rPr lang="pt-BR" altLang="pt-BR" sz="2000" dirty="0"/>
              <a:t>Tabelas de dimensão em um DW não serão alteradas, e sim carregadas por completo quando for o caso. Assim, a eliminação de redundância não traz benefícios</a:t>
            </a:r>
          </a:p>
          <a:p>
            <a:r>
              <a:rPr lang="pt-BR" altLang="pt-BR" sz="2400" dirty="0"/>
              <a:t>A normalização de uma tabela fará com que o usuário tenha que utilizar várias tabelas para criação de seus relatórios, </a:t>
            </a:r>
          </a:p>
          <a:p>
            <a:pPr lvl="1"/>
            <a:r>
              <a:rPr lang="pt-BR" altLang="pt-BR" sz="2000" dirty="0"/>
              <a:t>Comprometendo o desempenho da pesquisa e dificultando o trabalho do usuário final.</a:t>
            </a:r>
            <a:r>
              <a:rPr lang="en-US" altLang="pt-BR" sz="2000" dirty="0"/>
              <a:t> </a:t>
            </a:r>
            <a:r>
              <a:rPr lang="en-US" alt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en-US" alt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26613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1970" name="Rectangle 2">
            <a:extLst>
              <a:ext uri="{FF2B5EF4-FFF2-40B4-BE49-F238E27FC236}">
                <a16:creationId xmlns:a16="http://schemas.microsoft.com/office/drawing/2014/main" id="{21FC26D4-25AA-3943-9E69-B99970C54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10C5DF-6029-FF42-9069-2FE49B3E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pt-BR" altLang="pt-BR" sz="2400" dirty="0"/>
              <a:t>Repare que para minimizar este problema, as chaves das várias dimensões hierárquicas podem se distribuídas em todas as dimensões. </a:t>
            </a:r>
          </a:p>
          <a:p>
            <a:r>
              <a:rPr lang="pt-BR" altLang="pt-BR" sz="2400" dirty="0"/>
              <a:t>No exemplo apresentado, a dimensão mês possui as chaves das dimensões trimestre, semestre e ano. </a:t>
            </a:r>
          </a:p>
          <a:p>
            <a:pPr lvl="1"/>
            <a:r>
              <a:rPr lang="pt-BR" altLang="pt-BR" dirty="0"/>
              <a:t>3FN: a dimensão mês possuiria apenas a chave da dimensão trimestre. </a:t>
            </a:r>
          </a:p>
          <a:p>
            <a:pPr lvl="1"/>
            <a:r>
              <a:rPr lang="pt-BR" altLang="pt-BR" dirty="0"/>
              <a:t>Para agilizar as consultas pode-se colocar as outras chaves. Essa abordagem minimiza o problema da perda de eficiência das consultas, mas este ainda existirá.</a:t>
            </a:r>
            <a:r>
              <a:rPr lang="en-US" altLang="pt-BR" dirty="0"/>
              <a:t> </a:t>
            </a:r>
          </a:p>
          <a:p>
            <a:r>
              <a:rPr lang="pt-BR" altLang="pt-BR" sz="2400" dirty="0"/>
              <a:t>Resumindo, de uma forma geral, não é aconselhável desmembrar as dimensões, mesmo que elas sejam extensas.</a:t>
            </a:r>
            <a:r>
              <a:rPr lang="en-US" altLang="pt-BR" sz="2400" dirty="0"/>
              <a:t>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44713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077" name="Text Box 5">
            <a:extLst>
              <a:ext uri="{FF2B5EF4-FFF2-40B4-BE49-F238E27FC236}">
                <a16:creationId xmlns:a16="http://schemas.microsoft.com/office/drawing/2014/main" id="{913FE127-B253-2349-B5C0-22CF4910504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94360" y="637125"/>
            <a:ext cx="3802276" cy="525637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3700">
                <a:effectLst>
                  <a:outerShdw blurRad="38100" dist="38100" dir="2700000" algn="tl">
                    <a:srgbClr val="C0C0C0"/>
                  </a:outerShdw>
                </a:effectLst>
              </a:rPr>
              <a:t>Modelo Multidimensional</a:t>
            </a:r>
            <a:endParaRPr lang="en-US" altLang="pt-BR" sz="3700" b="1" i="1"/>
          </a:p>
        </p:txBody>
      </p:sp>
      <p:graphicFrame>
        <p:nvGraphicFramePr>
          <p:cNvPr id="1539085" name="Espaço Reservado para Conteúdo 1">
            <a:extLst>
              <a:ext uri="{FF2B5EF4-FFF2-40B4-BE49-F238E27FC236}">
                <a16:creationId xmlns:a16="http://schemas.microsoft.com/office/drawing/2014/main" id="{CDAACCDA-5A2E-4E81-84B8-B87B695B6F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10759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8357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Rectangle 2">
            <a:extLst>
              <a:ext uri="{FF2B5EF4-FFF2-40B4-BE49-F238E27FC236}">
                <a16:creationId xmlns:a16="http://schemas.microsoft.com/office/drawing/2014/main" id="{B50C1D35-B939-674D-93AF-39C376F42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8929" y="629266"/>
            <a:ext cx="3667039" cy="550635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3700"/>
              <a:t>Modelo Multidimensional</a:t>
            </a:r>
            <a:endParaRPr lang="en-US" altLang="pt-BR" sz="37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43173" name="Espaço Reservado para Conteúdo 1">
            <a:extLst>
              <a:ext uri="{FF2B5EF4-FFF2-40B4-BE49-F238E27FC236}">
                <a16:creationId xmlns:a16="http://schemas.microsoft.com/office/drawing/2014/main" id="{C2C843FE-D7D7-4657-9C4A-0A1E153FB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995888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8873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1122" name="Rectangle 2">
            <a:extLst>
              <a:ext uri="{FF2B5EF4-FFF2-40B4-BE49-F238E27FC236}">
                <a16:creationId xmlns:a16="http://schemas.microsoft.com/office/drawing/2014/main" id="{EA926B9E-838F-8B40-B1D6-A4FB699D1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93496" y="618681"/>
            <a:ext cx="2613872" cy="479456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2500" dirty="0" err="1">
                <a:solidFill>
                  <a:srgbClr val="FFFFFF"/>
                </a:solidFill>
              </a:rPr>
              <a:t>Modelo</a:t>
            </a:r>
            <a:r>
              <a:rPr lang="en-US" altLang="pt-BR" sz="2500" dirty="0">
                <a:solidFill>
                  <a:srgbClr val="FFFFFF"/>
                </a:solidFill>
              </a:rPr>
              <a:t> </a:t>
            </a:r>
            <a:r>
              <a:rPr lang="en-US" altLang="pt-BR" sz="2500" dirty="0" err="1">
                <a:solidFill>
                  <a:srgbClr val="FFFFFF"/>
                </a:solidFill>
              </a:rPr>
              <a:t>Operacional</a:t>
            </a:r>
            <a:endParaRPr lang="en-US" altLang="pt-BR" sz="2500" dirty="0">
              <a:solidFill>
                <a:srgbClr val="FFFFFF"/>
              </a:solidFill>
            </a:endParaRPr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5D72D63B-AC04-9C48-A3EE-FE9D041FCA5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838789"/>
              </p:ext>
            </p:extLst>
          </p:nvPr>
        </p:nvGraphicFramePr>
        <p:xfrm>
          <a:off x="770722" y="1242737"/>
          <a:ext cx="7574280" cy="4207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Photo Editor Photo" r:id="rId3" imgW="3600450" imgH="2000250" progId="MSPhotoEd.3">
                  <p:embed/>
                </p:oleObj>
              </mc:Choice>
              <mc:Fallback>
                <p:oleObj name="Photo Editor Photo" r:id="rId3" imgW="3600450" imgH="2000250" progId="MSPhotoEd.3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5D72D63B-AC04-9C48-A3EE-FE9D041FCA5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722" y="1242737"/>
                        <a:ext cx="7574280" cy="4207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8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8226" name="Rectangle 2">
            <a:extLst>
              <a:ext uri="{FF2B5EF4-FFF2-40B4-BE49-F238E27FC236}">
                <a16:creationId xmlns:a16="http://schemas.microsoft.com/office/drawing/2014/main" id="{9768FAE3-5B6A-644D-AAA8-E4A9D5DEA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26713" y="28898"/>
            <a:ext cx="9947859" cy="134416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40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Apoio</a:t>
            </a:r>
            <a:r>
              <a:rPr lang="en-US" altLang="pt-BR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pt-BR" sz="40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à</a:t>
            </a:r>
            <a:r>
              <a:rPr lang="en-US" altLang="pt-BR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pt-BR" sz="40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decisão</a:t>
            </a:r>
            <a:r>
              <a:rPr lang="en-US" altLang="pt-BR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e Data Warehouse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939516E-298E-4053-959C-C609EE3BE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8246" name="Rectangle 22">
            <a:extLst>
              <a:ext uri="{FF2B5EF4-FFF2-40B4-BE49-F238E27FC236}">
                <a16:creationId xmlns:a16="http://schemas.microsoft.com/office/drawing/2014/main" id="{DEB68EEB-7752-FB40-8861-4090587A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4011613"/>
            <a:ext cx="193642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 i="1"/>
              <a:t>Dados dos Clientes</a:t>
            </a:r>
          </a:p>
        </p:txBody>
      </p:sp>
      <p:sp>
        <p:nvSpPr>
          <p:cNvPr id="1588247" name="Rectangle 23">
            <a:extLst>
              <a:ext uri="{FF2B5EF4-FFF2-40B4-BE49-F238E27FC236}">
                <a16:creationId xmlns:a16="http://schemas.microsoft.com/office/drawing/2014/main" id="{A88B58D1-91CF-614D-88D6-F86894059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39" y="4037013"/>
            <a:ext cx="1989327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 i="1"/>
              <a:t>Dados  de Compras</a:t>
            </a:r>
          </a:p>
        </p:txBody>
      </p:sp>
      <p:sp>
        <p:nvSpPr>
          <p:cNvPr id="1588248" name="Rectangle 24">
            <a:extLst>
              <a:ext uri="{FF2B5EF4-FFF2-40B4-BE49-F238E27FC236}">
                <a16:creationId xmlns:a16="http://schemas.microsoft.com/office/drawing/2014/main" id="{877ED652-B880-C642-964F-E916E3827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5754689"/>
            <a:ext cx="246272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 i="1"/>
              <a:t>Comentários e </a:t>
            </a:r>
            <a:br>
              <a:rPr lang="en-US" altLang="pt-BR" i="1"/>
            </a:br>
            <a:r>
              <a:rPr lang="en-US" altLang="pt-BR" i="1"/>
              <a:t>Reclamações de Clientes</a:t>
            </a:r>
          </a:p>
        </p:txBody>
      </p:sp>
      <p:sp>
        <p:nvSpPr>
          <p:cNvPr id="1588249" name="Rectangle 25">
            <a:extLst>
              <a:ext uri="{FF2B5EF4-FFF2-40B4-BE49-F238E27FC236}">
                <a16:creationId xmlns:a16="http://schemas.microsoft.com/office/drawing/2014/main" id="{D42671C6-FE50-7942-A666-72D7252C9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9" y="4637089"/>
            <a:ext cx="1668727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 i="1" dirty="0"/>
              <a:t>Dados de </a:t>
            </a:r>
            <a:br>
              <a:rPr lang="en-US" altLang="pt-BR" i="1" dirty="0"/>
            </a:br>
            <a:r>
              <a:rPr lang="en-US" altLang="pt-BR" i="1" dirty="0"/>
              <a:t> </a:t>
            </a:r>
            <a:r>
              <a:rPr lang="en-US" altLang="pt-BR" i="1" dirty="0" err="1"/>
              <a:t>Levantamentos</a:t>
            </a:r>
            <a:endParaRPr lang="en-US" altLang="pt-BR" i="1" dirty="0"/>
          </a:p>
        </p:txBody>
      </p:sp>
      <p:sp>
        <p:nvSpPr>
          <p:cNvPr id="1588250" name="Rectangle 26">
            <a:extLst>
              <a:ext uri="{FF2B5EF4-FFF2-40B4-BE49-F238E27FC236}">
                <a16:creationId xmlns:a16="http://schemas.microsoft.com/office/drawing/2014/main" id="{7F75A9FC-9A57-294D-AE98-65DFF82E1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1" y="5868988"/>
            <a:ext cx="191077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 i="1"/>
              <a:t>Pedidos de Serviço</a:t>
            </a:r>
          </a:p>
        </p:txBody>
      </p:sp>
      <p:sp>
        <p:nvSpPr>
          <p:cNvPr id="1588251" name="Rectangle 27">
            <a:extLst>
              <a:ext uri="{FF2B5EF4-FFF2-40B4-BE49-F238E27FC236}">
                <a16:creationId xmlns:a16="http://schemas.microsoft.com/office/drawing/2014/main" id="{52B06EDE-663B-4143-B978-9484AD00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8" y="4495800"/>
            <a:ext cx="1235916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 i="1"/>
              <a:t>Dados de </a:t>
            </a:r>
            <a:br>
              <a:rPr lang="en-US" altLang="pt-BR" i="1"/>
            </a:br>
            <a:r>
              <a:rPr lang="en-US" altLang="pt-BR" i="1"/>
              <a:t>Produtos</a:t>
            </a:r>
            <a:br>
              <a:rPr lang="en-US" altLang="pt-BR" i="1"/>
            </a:br>
            <a:r>
              <a:rPr lang="en-US" altLang="pt-BR" i="1"/>
              <a:t>Disponíveis</a:t>
            </a:r>
          </a:p>
        </p:txBody>
      </p:sp>
      <p:sp>
        <p:nvSpPr>
          <p:cNvPr id="1588228" name="Rectangle 4">
            <a:extLst>
              <a:ext uri="{FF2B5EF4-FFF2-40B4-BE49-F238E27FC236}">
                <a16:creationId xmlns:a16="http://schemas.microsoft.com/office/drawing/2014/main" id="{FC95DD59-4A8F-7E40-805C-222C80218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712" y="1086928"/>
            <a:ext cx="10142903" cy="552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93675" indent="-193675">
              <a:spcBef>
                <a:spcPts val="800"/>
              </a:spcBef>
              <a:spcAft>
                <a:spcPts val="800"/>
              </a:spcAft>
              <a:buChar char="•"/>
              <a:defRPr sz="2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68338" indent="-282575">
              <a:spcAft>
                <a:spcPts val="600"/>
              </a:spcAft>
              <a:buClr>
                <a:srgbClr val="000066"/>
              </a:buClr>
              <a:buFont typeface="Wingdings" pitchFamily="2" charset="2"/>
              <a:buChar char="Ø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03313" indent="-244475">
              <a:spcAft>
                <a:spcPts val="400"/>
              </a:spcAft>
              <a:buClr>
                <a:srgbClr val="000066"/>
              </a:buClr>
              <a:buFont typeface="Wingdings" pitchFamily="2" charset="2"/>
              <a:buChar char=" 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519238" indent="-225425"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ú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1916113" indent="-206375"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3733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8305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2877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744913" indent="-2063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s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600" dirty="0">
                <a:latin typeface="Verdana" panose="020B0604030504040204" pitchFamily="34" charset="0"/>
              </a:rPr>
              <a:t>Uma única visão da verdade (situação atual)</a:t>
            </a:r>
          </a:p>
          <a:p>
            <a:pPr lvl="1"/>
            <a:r>
              <a:rPr lang="pt-BR" altLang="pt-BR" sz="1600" dirty="0">
                <a:latin typeface="Verdana" panose="020B0604030504040204" pitchFamily="34" charset="0"/>
              </a:rPr>
              <a:t>Cada aplicação tem sua própria visão de quem é cliente</a:t>
            </a:r>
          </a:p>
          <a:p>
            <a:pPr lvl="2"/>
            <a:r>
              <a:rPr lang="pt-BR" altLang="pt-BR" sz="1600" dirty="0">
                <a:solidFill>
                  <a:srgbClr val="009900"/>
                </a:solidFill>
                <a:latin typeface="Verdana" panose="020B0604030504040204" pitchFamily="34" charset="0"/>
              </a:rPr>
              <a:t>Clientes cadastrados na área de vendas</a:t>
            </a:r>
          </a:p>
          <a:p>
            <a:pPr lvl="2"/>
            <a:r>
              <a:rPr lang="pt-BR" altLang="pt-BR" sz="1600" dirty="0">
                <a:solidFill>
                  <a:srgbClr val="009900"/>
                </a:solidFill>
                <a:latin typeface="Verdana" panose="020B0604030504040204" pitchFamily="34" charset="0"/>
              </a:rPr>
              <a:t>Clientes ativos</a:t>
            </a:r>
          </a:p>
          <a:p>
            <a:pPr lvl="2"/>
            <a:r>
              <a:rPr lang="pt-BR" altLang="pt-BR" sz="1600" dirty="0">
                <a:solidFill>
                  <a:srgbClr val="009900"/>
                </a:solidFill>
                <a:latin typeface="Verdana" panose="020B0604030504040204" pitchFamily="34" charset="0"/>
              </a:rPr>
              <a:t>Clientes potenciais e efetivos</a:t>
            </a:r>
          </a:p>
          <a:p>
            <a:pPr lvl="2"/>
            <a:r>
              <a:rPr lang="pt-BR" altLang="pt-BR" sz="1600" dirty="0">
                <a:solidFill>
                  <a:srgbClr val="009900"/>
                </a:solidFill>
                <a:latin typeface="Verdana" panose="020B0604030504040204" pitchFamily="34" charset="0"/>
              </a:rPr>
              <a:t>Clientes comerciais</a:t>
            </a:r>
          </a:p>
          <a:p>
            <a:pPr lvl="1"/>
            <a:r>
              <a:rPr lang="pt-BR" altLang="pt-BR" sz="1600" dirty="0">
                <a:latin typeface="Verdana" panose="020B0604030504040204" pitchFamily="34" charset="0"/>
              </a:rPr>
              <a:t>Não há um entendimento comum sobre quem é o cliente</a:t>
            </a:r>
          </a:p>
          <a:p>
            <a:pPr lvl="2"/>
            <a:r>
              <a:rPr lang="pt-BR" altLang="pt-BR" sz="1600" dirty="0">
                <a:solidFill>
                  <a:srgbClr val="3333CC"/>
                </a:solidFill>
                <a:latin typeface="Verdana" panose="020B0604030504040204" pitchFamily="34" charset="0"/>
              </a:rPr>
              <a:t>Do ponto de vista corporativo, quem é o cliente?</a:t>
            </a:r>
          </a:p>
          <a:p>
            <a:r>
              <a:rPr lang="pt-BR" altLang="pt-BR" sz="1600" dirty="0">
                <a:latin typeface="Verdana" panose="020B0604030504040204" pitchFamily="34" charset="0"/>
              </a:rPr>
              <a:t>Como obter a informação necessária?</a:t>
            </a:r>
          </a:p>
        </p:txBody>
      </p:sp>
      <p:grpSp>
        <p:nvGrpSpPr>
          <p:cNvPr id="1588269" name="Group 45">
            <a:extLst>
              <a:ext uri="{FF2B5EF4-FFF2-40B4-BE49-F238E27FC236}">
                <a16:creationId xmlns:a16="http://schemas.microsoft.com/office/drawing/2014/main" id="{8BF0CCC5-82FA-9E4F-9CD0-4D87281040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7394" y="4495800"/>
            <a:ext cx="4181103" cy="1103542"/>
            <a:chOff x="1814" y="1680"/>
            <a:chExt cx="2293" cy="1263"/>
          </a:xfrm>
        </p:grpSpPr>
        <p:sp>
          <p:nvSpPr>
            <p:cNvPr id="1588270" name="AutoShape 46">
              <a:extLst>
                <a:ext uri="{FF2B5EF4-FFF2-40B4-BE49-F238E27FC236}">
                  <a16:creationId xmlns:a16="http://schemas.microsoft.com/office/drawing/2014/main" id="{52ACA9F2-FFBD-CE46-8A7B-DE5DFC239D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14" y="1680"/>
              <a:ext cx="2293" cy="1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88271" name="Freeform 47">
              <a:extLst>
                <a:ext uri="{FF2B5EF4-FFF2-40B4-BE49-F238E27FC236}">
                  <a16:creationId xmlns:a16="http://schemas.microsoft.com/office/drawing/2014/main" id="{4EB80467-CE77-2A44-BA7D-C83625A80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1689"/>
              <a:ext cx="940" cy="416"/>
            </a:xfrm>
            <a:custGeom>
              <a:avLst/>
              <a:gdLst>
                <a:gd name="T0" fmla="*/ 334 w 1880"/>
                <a:gd name="T1" fmla="*/ 0 h 833"/>
                <a:gd name="T2" fmla="*/ 320 w 1880"/>
                <a:gd name="T3" fmla="*/ 53 h 833"/>
                <a:gd name="T4" fmla="*/ 346 w 1880"/>
                <a:gd name="T5" fmla="*/ 106 h 833"/>
                <a:gd name="T6" fmla="*/ 375 w 1880"/>
                <a:gd name="T7" fmla="*/ 152 h 833"/>
                <a:gd name="T8" fmla="*/ 392 w 1880"/>
                <a:gd name="T9" fmla="*/ 206 h 833"/>
                <a:gd name="T10" fmla="*/ 388 w 1880"/>
                <a:gd name="T11" fmla="*/ 250 h 833"/>
                <a:gd name="T12" fmla="*/ 367 w 1880"/>
                <a:gd name="T13" fmla="*/ 293 h 833"/>
                <a:gd name="T14" fmla="*/ 318 w 1880"/>
                <a:gd name="T15" fmla="*/ 317 h 833"/>
                <a:gd name="T16" fmla="*/ 258 w 1880"/>
                <a:gd name="T17" fmla="*/ 299 h 833"/>
                <a:gd name="T18" fmla="*/ 201 w 1880"/>
                <a:gd name="T19" fmla="*/ 266 h 833"/>
                <a:gd name="T20" fmla="*/ 155 w 1880"/>
                <a:gd name="T21" fmla="*/ 239 h 833"/>
                <a:gd name="T22" fmla="*/ 101 w 1880"/>
                <a:gd name="T23" fmla="*/ 236 h 833"/>
                <a:gd name="T24" fmla="*/ 52 w 1880"/>
                <a:gd name="T25" fmla="*/ 263 h 833"/>
                <a:gd name="T26" fmla="*/ 11 w 1880"/>
                <a:gd name="T27" fmla="*/ 320 h 833"/>
                <a:gd name="T28" fmla="*/ 2 w 1880"/>
                <a:gd name="T29" fmla="*/ 385 h 833"/>
                <a:gd name="T30" fmla="*/ 18 w 1880"/>
                <a:gd name="T31" fmla="*/ 448 h 833"/>
                <a:gd name="T32" fmla="*/ 57 w 1880"/>
                <a:gd name="T33" fmla="*/ 498 h 833"/>
                <a:gd name="T34" fmla="*/ 125 w 1880"/>
                <a:gd name="T35" fmla="*/ 535 h 833"/>
                <a:gd name="T36" fmla="*/ 223 w 1880"/>
                <a:gd name="T37" fmla="*/ 543 h 833"/>
                <a:gd name="T38" fmla="*/ 302 w 1880"/>
                <a:gd name="T39" fmla="*/ 544 h 833"/>
                <a:gd name="T40" fmla="*/ 345 w 1880"/>
                <a:gd name="T41" fmla="*/ 592 h 833"/>
                <a:gd name="T42" fmla="*/ 339 w 1880"/>
                <a:gd name="T43" fmla="*/ 650 h 833"/>
                <a:gd name="T44" fmla="*/ 305 w 1880"/>
                <a:gd name="T45" fmla="*/ 720 h 833"/>
                <a:gd name="T46" fmla="*/ 294 w 1880"/>
                <a:gd name="T47" fmla="*/ 778 h 833"/>
                <a:gd name="T48" fmla="*/ 381 w 1880"/>
                <a:gd name="T49" fmla="*/ 789 h 833"/>
                <a:gd name="T50" fmla="*/ 484 w 1880"/>
                <a:gd name="T51" fmla="*/ 800 h 833"/>
                <a:gd name="T52" fmla="*/ 628 w 1880"/>
                <a:gd name="T53" fmla="*/ 800 h 833"/>
                <a:gd name="T54" fmla="*/ 710 w 1880"/>
                <a:gd name="T55" fmla="*/ 786 h 833"/>
                <a:gd name="T56" fmla="*/ 756 w 1880"/>
                <a:gd name="T57" fmla="*/ 754 h 833"/>
                <a:gd name="T58" fmla="*/ 756 w 1880"/>
                <a:gd name="T59" fmla="*/ 701 h 833"/>
                <a:gd name="T60" fmla="*/ 740 w 1880"/>
                <a:gd name="T61" fmla="*/ 639 h 833"/>
                <a:gd name="T62" fmla="*/ 785 w 1880"/>
                <a:gd name="T63" fmla="*/ 593 h 833"/>
                <a:gd name="T64" fmla="*/ 862 w 1880"/>
                <a:gd name="T65" fmla="*/ 571 h 833"/>
                <a:gd name="T66" fmla="*/ 952 w 1880"/>
                <a:gd name="T67" fmla="*/ 563 h 833"/>
                <a:gd name="T68" fmla="*/ 1030 w 1880"/>
                <a:gd name="T69" fmla="*/ 579 h 833"/>
                <a:gd name="T70" fmla="*/ 1090 w 1880"/>
                <a:gd name="T71" fmla="*/ 618 h 833"/>
                <a:gd name="T72" fmla="*/ 1096 w 1880"/>
                <a:gd name="T73" fmla="*/ 669 h 833"/>
                <a:gd name="T74" fmla="*/ 1064 w 1880"/>
                <a:gd name="T75" fmla="*/ 731 h 833"/>
                <a:gd name="T76" fmla="*/ 1064 w 1880"/>
                <a:gd name="T77" fmla="*/ 791 h 833"/>
                <a:gd name="T78" fmla="*/ 1117 w 1880"/>
                <a:gd name="T79" fmla="*/ 821 h 833"/>
                <a:gd name="T80" fmla="*/ 1202 w 1880"/>
                <a:gd name="T81" fmla="*/ 833 h 833"/>
                <a:gd name="T82" fmla="*/ 1313 w 1880"/>
                <a:gd name="T83" fmla="*/ 826 h 833"/>
                <a:gd name="T84" fmla="*/ 1433 w 1880"/>
                <a:gd name="T85" fmla="*/ 807 h 833"/>
                <a:gd name="T86" fmla="*/ 1604 w 1880"/>
                <a:gd name="T87" fmla="*/ 772 h 833"/>
                <a:gd name="T88" fmla="*/ 1575 w 1880"/>
                <a:gd name="T89" fmla="*/ 715 h 833"/>
                <a:gd name="T90" fmla="*/ 1556 w 1880"/>
                <a:gd name="T91" fmla="*/ 641 h 833"/>
                <a:gd name="T92" fmla="*/ 1574 w 1880"/>
                <a:gd name="T93" fmla="*/ 558 h 833"/>
                <a:gd name="T94" fmla="*/ 1629 w 1880"/>
                <a:gd name="T95" fmla="*/ 484 h 833"/>
                <a:gd name="T96" fmla="*/ 1703 w 1880"/>
                <a:gd name="T97" fmla="*/ 443 h 833"/>
                <a:gd name="T98" fmla="*/ 1786 w 1880"/>
                <a:gd name="T99" fmla="*/ 407 h 833"/>
                <a:gd name="T100" fmla="*/ 1842 w 1880"/>
                <a:gd name="T101" fmla="*/ 367 h 833"/>
                <a:gd name="T102" fmla="*/ 1877 w 1880"/>
                <a:gd name="T103" fmla="*/ 307 h 833"/>
                <a:gd name="T104" fmla="*/ 1865 w 1880"/>
                <a:gd name="T105" fmla="*/ 233 h 833"/>
                <a:gd name="T106" fmla="*/ 1805 w 1880"/>
                <a:gd name="T107" fmla="*/ 192 h 833"/>
                <a:gd name="T108" fmla="*/ 1738 w 1880"/>
                <a:gd name="T109" fmla="*/ 214 h 833"/>
                <a:gd name="T110" fmla="*/ 1689 w 1880"/>
                <a:gd name="T111" fmla="*/ 268 h 833"/>
                <a:gd name="T112" fmla="*/ 1621 w 1880"/>
                <a:gd name="T113" fmla="*/ 283 h 833"/>
                <a:gd name="T114" fmla="*/ 1564 w 1880"/>
                <a:gd name="T115" fmla="*/ 250 h 833"/>
                <a:gd name="T116" fmla="*/ 1537 w 1880"/>
                <a:gd name="T117" fmla="*/ 190 h 833"/>
                <a:gd name="T118" fmla="*/ 1542 w 1880"/>
                <a:gd name="T119" fmla="*/ 117 h 833"/>
                <a:gd name="T120" fmla="*/ 1566 w 1880"/>
                <a:gd name="T121" fmla="*/ 41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80" h="833">
                  <a:moveTo>
                    <a:pt x="1575" y="23"/>
                  </a:moveTo>
                  <a:lnTo>
                    <a:pt x="1591" y="0"/>
                  </a:lnTo>
                  <a:lnTo>
                    <a:pt x="334" y="0"/>
                  </a:lnTo>
                  <a:lnTo>
                    <a:pt x="324" y="13"/>
                  </a:lnTo>
                  <a:lnTo>
                    <a:pt x="320" y="32"/>
                  </a:lnTo>
                  <a:lnTo>
                    <a:pt x="320" y="53"/>
                  </a:lnTo>
                  <a:lnTo>
                    <a:pt x="324" y="70"/>
                  </a:lnTo>
                  <a:lnTo>
                    <a:pt x="335" y="89"/>
                  </a:lnTo>
                  <a:lnTo>
                    <a:pt x="346" y="106"/>
                  </a:lnTo>
                  <a:lnTo>
                    <a:pt x="356" y="121"/>
                  </a:lnTo>
                  <a:lnTo>
                    <a:pt x="367" y="136"/>
                  </a:lnTo>
                  <a:lnTo>
                    <a:pt x="375" y="152"/>
                  </a:lnTo>
                  <a:lnTo>
                    <a:pt x="384" y="171"/>
                  </a:lnTo>
                  <a:lnTo>
                    <a:pt x="389" y="188"/>
                  </a:lnTo>
                  <a:lnTo>
                    <a:pt x="392" y="206"/>
                  </a:lnTo>
                  <a:lnTo>
                    <a:pt x="392" y="222"/>
                  </a:lnTo>
                  <a:lnTo>
                    <a:pt x="391" y="239"/>
                  </a:lnTo>
                  <a:lnTo>
                    <a:pt x="388" y="250"/>
                  </a:lnTo>
                  <a:lnTo>
                    <a:pt x="383" y="268"/>
                  </a:lnTo>
                  <a:lnTo>
                    <a:pt x="377" y="282"/>
                  </a:lnTo>
                  <a:lnTo>
                    <a:pt x="367" y="293"/>
                  </a:lnTo>
                  <a:lnTo>
                    <a:pt x="356" y="304"/>
                  </a:lnTo>
                  <a:lnTo>
                    <a:pt x="342" y="312"/>
                  </a:lnTo>
                  <a:lnTo>
                    <a:pt x="318" y="317"/>
                  </a:lnTo>
                  <a:lnTo>
                    <a:pt x="299" y="315"/>
                  </a:lnTo>
                  <a:lnTo>
                    <a:pt x="280" y="309"/>
                  </a:lnTo>
                  <a:lnTo>
                    <a:pt x="258" y="299"/>
                  </a:lnTo>
                  <a:lnTo>
                    <a:pt x="234" y="288"/>
                  </a:lnTo>
                  <a:lnTo>
                    <a:pt x="218" y="277"/>
                  </a:lnTo>
                  <a:lnTo>
                    <a:pt x="201" y="266"/>
                  </a:lnTo>
                  <a:lnTo>
                    <a:pt x="185" y="256"/>
                  </a:lnTo>
                  <a:lnTo>
                    <a:pt x="171" y="247"/>
                  </a:lnTo>
                  <a:lnTo>
                    <a:pt x="155" y="239"/>
                  </a:lnTo>
                  <a:lnTo>
                    <a:pt x="138" y="234"/>
                  </a:lnTo>
                  <a:lnTo>
                    <a:pt x="119" y="233"/>
                  </a:lnTo>
                  <a:lnTo>
                    <a:pt x="101" y="236"/>
                  </a:lnTo>
                  <a:lnTo>
                    <a:pt x="82" y="242"/>
                  </a:lnTo>
                  <a:lnTo>
                    <a:pt x="68" y="252"/>
                  </a:lnTo>
                  <a:lnTo>
                    <a:pt x="52" y="263"/>
                  </a:lnTo>
                  <a:lnTo>
                    <a:pt x="37" y="279"/>
                  </a:lnTo>
                  <a:lnTo>
                    <a:pt x="24" y="296"/>
                  </a:lnTo>
                  <a:lnTo>
                    <a:pt x="11" y="320"/>
                  </a:lnTo>
                  <a:lnTo>
                    <a:pt x="5" y="340"/>
                  </a:lnTo>
                  <a:lnTo>
                    <a:pt x="0" y="361"/>
                  </a:lnTo>
                  <a:lnTo>
                    <a:pt x="2" y="385"/>
                  </a:lnTo>
                  <a:lnTo>
                    <a:pt x="3" y="405"/>
                  </a:lnTo>
                  <a:lnTo>
                    <a:pt x="10" y="429"/>
                  </a:lnTo>
                  <a:lnTo>
                    <a:pt x="18" y="448"/>
                  </a:lnTo>
                  <a:lnTo>
                    <a:pt x="29" y="468"/>
                  </a:lnTo>
                  <a:lnTo>
                    <a:pt x="41" y="484"/>
                  </a:lnTo>
                  <a:lnTo>
                    <a:pt x="57" y="498"/>
                  </a:lnTo>
                  <a:lnTo>
                    <a:pt x="74" y="513"/>
                  </a:lnTo>
                  <a:lnTo>
                    <a:pt x="100" y="525"/>
                  </a:lnTo>
                  <a:lnTo>
                    <a:pt x="125" y="535"/>
                  </a:lnTo>
                  <a:lnTo>
                    <a:pt x="154" y="541"/>
                  </a:lnTo>
                  <a:lnTo>
                    <a:pt x="185" y="544"/>
                  </a:lnTo>
                  <a:lnTo>
                    <a:pt x="223" y="543"/>
                  </a:lnTo>
                  <a:lnTo>
                    <a:pt x="250" y="541"/>
                  </a:lnTo>
                  <a:lnTo>
                    <a:pt x="277" y="539"/>
                  </a:lnTo>
                  <a:lnTo>
                    <a:pt x="302" y="544"/>
                  </a:lnTo>
                  <a:lnTo>
                    <a:pt x="320" y="554"/>
                  </a:lnTo>
                  <a:lnTo>
                    <a:pt x="335" y="571"/>
                  </a:lnTo>
                  <a:lnTo>
                    <a:pt x="345" y="592"/>
                  </a:lnTo>
                  <a:lnTo>
                    <a:pt x="346" y="612"/>
                  </a:lnTo>
                  <a:lnTo>
                    <a:pt x="345" y="630"/>
                  </a:lnTo>
                  <a:lnTo>
                    <a:pt x="339" y="650"/>
                  </a:lnTo>
                  <a:lnTo>
                    <a:pt x="327" y="675"/>
                  </a:lnTo>
                  <a:lnTo>
                    <a:pt x="318" y="696"/>
                  </a:lnTo>
                  <a:lnTo>
                    <a:pt x="305" y="720"/>
                  </a:lnTo>
                  <a:lnTo>
                    <a:pt x="293" y="743"/>
                  </a:lnTo>
                  <a:lnTo>
                    <a:pt x="275" y="775"/>
                  </a:lnTo>
                  <a:lnTo>
                    <a:pt x="294" y="778"/>
                  </a:lnTo>
                  <a:lnTo>
                    <a:pt x="321" y="781"/>
                  </a:lnTo>
                  <a:lnTo>
                    <a:pt x="350" y="784"/>
                  </a:lnTo>
                  <a:lnTo>
                    <a:pt x="381" y="789"/>
                  </a:lnTo>
                  <a:lnTo>
                    <a:pt x="413" y="792"/>
                  </a:lnTo>
                  <a:lnTo>
                    <a:pt x="448" y="797"/>
                  </a:lnTo>
                  <a:lnTo>
                    <a:pt x="484" y="800"/>
                  </a:lnTo>
                  <a:lnTo>
                    <a:pt x="524" y="802"/>
                  </a:lnTo>
                  <a:lnTo>
                    <a:pt x="601" y="802"/>
                  </a:lnTo>
                  <a:lnTo>
                    <a:pt x="628" y="800"/>
                  </a:lnTo>
                  <a:lnTo>
                    <a:pt x="655" y="799"/>
                  </a:lnTo>
                  <a:lnTo>
                    <a:pt x="685" y="794"/>
                  </a:lnTo>
                  <a:lnTo>
                    <a:pt x="710" y="786"/>
                  </a:lnTo>
                  <a:lnTo>
                    <a:pt x="729" y="777"/>
                  </a:lnTo>
                  <a:lnTo>
                    <a:pt x="745" y="765"/>
                  </a:lnTo>
                  <a:lnTo>
                    <a:pt x="756" y="754"/>
                  </a:lnTo>
                  <a:lnTo>
                    <a:pt x="761" y="742"/>
                  </a:lnTo>
                  <a:lnTo>
                    <a:pt x="761" y="723"/>
                  </a:lnTo>
                  <a:lnTo>
                    <a:pt x="756" y="701"/>
                  </a:lnTo>
                  <a:lnTo>
                    <a:pt x="748" y="679"/>
                  </a:lnTo>
                  <a:lnTo>
                    <a:pt x="740" y="658"/>
                  </a:lnTo>
                  <a:lnTo>
                    <a:pt x="740" y="639"/>
                  </a:lnTo>
                  <a:lnTo>
                    <a:pt x="750" y="622"/>
                  </a:lnTo>
                  <a:lnTo>
                    <a:pt x="764" y="606"/>
                  </a:lnTo>
                  <a:lnTo>
                    <a:pt x="785" y="593"/>
                  </a:lnTo>
                  <a:lnTo>
                    <a:pt x="808" y="584"/>
                  </a:lnTo>
                  <a:lnTo>
                    <a:pt x="835" y="576"/>
                  </a:lnTo>
                  <a:lnTo>
                    <a:pt x="862" y="571"/>
                  </a:lnTo>
                  <a:lnTo>
                    <a:pt x="895" y="566"/>
                  </a:lnTo>
                  <a:lnTo>
                    <a:pt x="922" y="563"/>
                  </a:lnTo>
                  <a:lnTo>
                    <a:pt x="952" y="563"/>
                  </a:lnTo>
                  <a:lnTo>
                    <a:pt x="977" y="565"/>
                  </a:lnTo>
                  <a:lnTo>
                    <a:pt x="1004" y="571"/>
                  </a:lnTo>
                  <a:lnTo>
                    <a:pt x="1030" y="579"/>
                  </a:lnTo>
                  <a:lnTo>
                    <a:pt x="1053" y="590"/>
                  </a:lnTo>
                  <a:lnTo>
                    <a:pt x="1072" y="603"/>
                  </a:lnTo>
                  <a:lnTo>
                    <a:pt x="1090" y="618"/>
                  </a:lnTo>
                  <a:lnTo>
                    <a:pt x="1098" y="634"/>
                  </a:lnTo>
                  <a:lnTo>
                    <a:pt x="1101" y="650"/>
                  </a:lnTo>
                  <a:lnTo>
                    <a:pt x="1096" y="669"/>
                  </a:lnTo>
                  <a:lnTo>
                    <a:pt x="1088" y="685"/>
                  </a:lnTo>
                  <a:lnTo>
                    <a:pt x="1074" y="710"/>
                  </a:lnTo>
                  <a:lnTo>
                    <a:pt x="1064" y="731"/>
                  </a:lnTo>
                  <a:lnTo>
                    <a:pt x="1057" y="753"/>
                  </a:lnTo>
                  <a:lnTo>
                    <a:pt x="1057" y="772"/>
                  </a:lnTo>
                  <a:lnTo>
                    <a:pt x="1064" y="791"/>
                  </a:lnTo>
                  <a:lnTo>
                    <a:pt x="1080" y="805"/>
                  </a:lnTo>
                  <a:lnTo>
                    <a:pt x="1094" y="813"/>
                  </a:lnTo>
                  <a:lnTo>
                    <a:pt x="1117" y="821"/>
                  </a:lnTo>
                  <a:lnTo>
                    <a:pt x="1143" y="827"/>
                  </a:lnTo>
                  <a:lnTo>
                    <a:pt x="1169" y="830"/>
                  </a:lnTo>
                  <a:lnTo>
                    <a:pt x="1202" y="833"/>
                  </a:lnTo>
                  <a:lnTo>
                    <a:pt x="1238" y="833"/>
                  </a:lnTo>
                  <a:lnTo>
                    <a:pt x="1268" y="829"/>
                  </a:lnTo>
                  <a:lnTo>
                    <a:pt x="1313" y="826"/>
                  </a:lnTo>
                  <a:lnTo>
                    <a:pt x="1357" y="819"/>
                  </a:lnTo>
                  <a:lnTo>
                    <a:pt x="1395" y="813"/>
                  </a:lnTo>
                  <a:lnTo>
                    <a:pt x="1433" y="807"/>
                  </a:lnTo>
                  <a:lnTo>
                    <a:pt x="1477" y="797"/>
                  </a:lnTo>
                  <a:lnTo>
                    <a:pt x="1529" y="786"/>
                  </a:lnTo>
                  <a:lnTo>
                    <a:pt x="1604" y="772"/>
                  </a:lnTo>
                  <a:lnTo>
                    <a:pt x="1594" y="754"/>
                  </a:lnTo>
                  <a:lnTo>
                    <a:pt x="1585" y="735"/>
                  </a:lnTo>
                  <a:lnTo>
                    <a:pt x="1575" y="715"/>
                  </a:lnTo>
                  <a:lnTo>
                    <a:pt x="1567" y="694"/>
                  </a:lnTo>
                  <a:lnTo>
                    <a:pt x="1561" y="669"/>
                  </a:lnTo>
                  <a:lnTo>
                    <a:pt x="1556" y="641"/>
                  </a:lnTo>
                  <a:lnTo>
                    <a:pt x="1558" y="614"/>
                  </a:lnTo>
                  <a:lnTo>
                    <a:pt x="1563" y="587"/>
                  </a:lnTo>
                  <a:lnTo>
                    <a:pt x="1574" y="558"/>
                  </a:lnTo>
                  <a:lnTo>
                    <a:pt x="1589" y="530"/>
                  </a:lnTo>
                  <a:lnTo>
                    <a:pt x="1607" y="505"/>
                  </a:lnTo>
                  <a:lnTo>
                    <a:pt x="1629" y="484"/>
                  </a:lnTo>
                  <a:lnTo>
                    <a:pt x="1653" y="468"/>
                  </a:lnTo>
                  <a:lnTo>
                    <a:pt x="1678" y="456"/>
                  </a:lnTo>
                  <a:lnTo>
                    <a:pt x="1703" y="443"/>
                  </a:lnTo>
                  <a:lnTo>
                    <a:pt x="1729" y="434"/>
                  </a:lnTo>
                  <a:lnTo>
                    <a:pt x="1754" y="422"/>
                  </a:lnTo>
                  <a:lnTo>
                    <a:pt x="1786" y="407"/>
                  </a:lnTo>
                  <a:lnTo>
                    <a:pt x="1806" y="397"/>
                  </a:lnTo>
                  <a:lnTo>
                    <a:pt x="1825" y="383"/>
                  </a:lnTo>
                  <a:lnTo>
                    <a:pt x="1842" y="367"/>
                  </a:lnTo>
                  <a:lnTo>
                    <a:pt x="1858" y="350"/>
                  </a:lnTo>
                  <a:lnTo>
                    <a:pt x="1869" y="329"/>
                  </a:lnTo>
                  <a:lnTo>
                    <a:pt x="1877" y="307"/>
                  </a:lnTo>
                  <a:lnTo>
                    <a:pt x="1880" y="282"/>
                  </a:lnTo>
                  <a:lnTo>
                    <a:pt x="1876" y="258"/>
                  </a:lnTo>
                  <a:lnTo>
                    <a:pt x="1865" y="233"/>
                  </a:lnTo>
                  <a:lnTo>
                    <a:pt x="1849" y="214"/>
                  </a:lnTo>
                  <a:lnTo>
                    <a:pt x="1828" y="200"/>
                  </a:lnTo>
                  <a:lnTo>
                    <a:pt x="1805" y="192"/>
                  </a:lnTo>
                  <a:lnTo>
                    <a:pt x="1782" y="192"/>
                  </a:lnTo>
                  <a:lnTo>
                    <a:pt x="1760" y="200"/>
                  </a:lnTo>
                  <a:lnTo>
                    <a:pt x="1738" y="214"/>
                  </a:lnTo>
                  <a:lnTo>
                    <a:pt x="1722" y="231"/>
                  </a:lnTo>
                  <a:lnTo>
                    <a:pt x="1705" y="250"/>
                  </a:lnTo>
                  <a:lnTo>
                    <a:pt x="1689" y="268"/>
                  </a:lnTo>
                  <a:lnTo>
                    <a:pt x="1672" y="279"/>
                  </a:lnTo>
                  <a:lnTo>
                    <a:pt x="1650" y="283"/>
                  </a:lnTo>
                  <a:lnTo>
                    <a:pt x="1621" y="283"/>
                  </a:lnTo>
                  <a:lnTo>
                    <a:pt x="1597" y="279"/>
                  </a:lnTo>
                  <a:lnTo>
                    <a:pt x="1580" y="264"/>
                  </a:lnTo>
                  <a:lnTo>
                    <a:pt x="1564" y="250"/>
                  </a:lnTo>
                  <a:lnTo>
                    <a:pt x="1551" y="233"/>
                  </a:lnTo>
                  <a:lnTo>
                    <a:pt x="1542" y="211"/>
                  </a:lnTo>
                  <a:lnTo>
                    <a:pt x="1537" y="190"/>
                  </a:lnTo>
                  <a:lnTo>
                    <a:pt x="1536" y="166"/>
                  </a:lnTo>
                  <a:lnTo>
                    <a:pt x="1537" y="141"/>
                  </a:lnTo>
                  <a:lnTo>
                    <a:pt x="1542" y="117"/>
                  </a:lnTo>
                  <a:lnTo>
                    <a:pt x="1550" y="86"/>
                  </a:lnTo>
                  <a:lnTo>
                    <a:pt x="1559" y="59"/>
                  </a:lnTo>
                  <a:lnTo>
                    <a:pt x="1566" y="41"/>
                  </a:lnTo>
                  <a:lnTo>
                    <a:pt x="1575" y="23"/>
                  </a:lnTo>
                  <a:close/>
                </a:path>
              </a:pathLst>
            </a:custGeom>
            <a:solidFill>
              <a:srgbClr val="CCFF99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88272" name="Freeform 48">
              <a:extLst>
                <a:ext uri="{FF2B5EF4-FFF2-40B4-BE49-F238E27FC236}">
                  <a16:creationId xmlns:a16="http://schemas.microsoft.com/office/drawing/2014/main" id="{E10E8B18-7AF7-6346-A8BE-CAEA43488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" y="2050"/>
              <a:ext cx="752" cy="533"/>
            </a:xfrm>
            <a:custGeom>
              <a:avLst/>
              <a:gdLst>
                <a:gd name="T0" fmla="*/ 125 w 1504"/>
                <a:gd name="T1" fmla="*/ 861 h 1065"/>
                <a:gd name="T2" fmla="*/ 215 w 1504"/>
                <a:gd name="T3" fmla="*/ 879 h 1065"/>
                <a:gd name="T4" fmla="*/ 304 w 1504"/>
                <a:gd name="T5" fmla="*/ 877 h 1065"/>
                <a:gd name="T6" fmla="*/ 392 w 1504"/>
                <a:gd name="T7" fmla="*/ 844 h 1065"/>
                <a:gd name="T8" fmla="*/ 482 w 1504"/>
                <a:gd name="T9" fmla="*/ 820 h 1065"/>
                <a:gd name="T10" fmla="*/ 558 w 1504"/>
                <a:gd name="T11" fmla="*/ 853 h 1065"/>
                <a:gd name="T12" fmla="*/ 546 w 1504"/>
                <a:gd name="T13" fmla="*/ 948 h 1065"/>
                <a:gd name="T14" fmla="*/ 564 w 1504"/>
                <a:gd name="T15" fmla="*/ 1032 h 1065"/>
                <a:gd name="T16" fmla="*/ 659 w 1504"/>
                <a:gd name="T17" fmla="*/ 1060 h 1065"/>
                <a:gd name="T18" fmla="*/ 783 w 1504"/>
                <a:gd name="T19" fmla="*/ 1057 h 1065"/>
                <a:gd name="T20" fmla="*/ 881 w 1504"/>
                <a:gd name="T21" fmla="*/ 1016 h 1065"/>
                <a:gd name="T22" fmla="*/ 920 w 1504"/>
                <a:gd name="T23" fmla="*/ 928 h 1065"/>
                <a:gd name="T24" fmla="*/ 949 w 1504"/>
                <a:gd name="T25" fmla="*/ 844 h 1065"/>
                <a:gd name="T26" fmla="*/ 1034 w 1504"/>
                <a:gd name="T27" fmla="*/ 800 h 1065"/>
                <a:gd name="T28" fmla="*/ 1151 w 1504"/>
                <a:gd name="T29" fmla="*/ 790 h 1065"/>
                <a:gd name="T30" fmla="*/ 1262 w 1504"/>
                <a:gd name="T31" fmla="*/ 800 h 1065"/>
                <a:gd name="T32" fmla="*/ 1311 w 1504"/>
                <a:gd name="T33" fmla="*/ 63 h 1065"/>
                <a:gd name="T34" fmla="*/ 1216 w 1504"/>
                <a:gd name="T35" fmla="*/ 19 h 1065"/>
                <a:gd name="T36" fmla="*/ 1088 w 1504"/>
                <a:gd name="T37" fmla="*/ 1 h 1065"/>
                <a:gd name="T38" fmla="*/ 938 w 1504"/>
                <a:gd name="T39" fmla="*/ 3 h 1065"/>
                <a:gd name="T40" fmla="*/ 822 w 1504"/>
                <a:gd name="T41" fmla="*/ 22 h 1065"/>
                <a:gd name="T42" fmla="*/ 770 w 1504"/>
                <a:gd name="T43" fmla="*/ 63 h 1065"/>
                <a:gd name="T44" fmla="*/ 794 w 1504"/>
                <a:gd name="T45" fmla="*/ 117 h 1065"/>
                <a:gd name="T46" fmla="*/ 753 w 1504"/>
                <a:gd name="T47" fmla="*/ 183 h 1065"/>
                <a:gd name="T48" fmla="*/ 675 w 1504"/>
                <a:gd name="T49" fmla="*/ 224 h 1065"/>
                <a:gd name="T50" fmla="*/ 590 w 1504"/>
                <a:gd name="T51" fmla="*/ 242 h 1065"/>
                <a:gd name="T52" fmla="*/ 503 w 1504"/>
                <a:gd name="T53" fmla="*/ 229 h 1065"/>
                <a:gd name="T54" fmla="*/ 449 w 1504"/>
                <a:gd name="T55" fmla="*/ 189 h 1065"/>
                <a:gd name="T56" fmla="*/ 465 w 1504"/>
                <a:gd name="T57" fmla="*/ 128 h 1065"/>
                <a:gd name="T58" fmla="*/ 504 w 1504"/>
                <a:gd name="T59" fmla="*/ 68 h 1065"/>
                <a:gd name="T60" fmla="*/ 478 w 1504"/>
                <a:gd name="T61" fmla="*/ 12 h 1065"/>
                <a:gd name="T62" fmla="*/ 359 w 1504"/>
                <a:gd name="T63" fmla="*/ 0 h 1065"/>
                <a:gd name="T64" fmla="*/ 193 w 1504"/>
                <a:gd name="T65" fmla="*/ 22 h 1065"/>
                <a:gd name="T66" fmla="*/ 73 w 1504"/>
                <a:gd name="T67" fmla="*/ 49 h 1065"/>
                <a:gd name="T68" fmla="*/ 88 w 1504"/>
                <a:gd name="T69" fmla="*/ 126 h 1065"/>
                <a:gd name="T70" fmla="*/ 68 w 1504"/>
                <a:gd name="T71" fmla="*/ 199 h 1065"/>
                <a:gd name="T72" fmla="*/ 28 w 1504"/>
                <a:gd name="T73" fmla="*/ 294 h 1065"/>
                <a:gd name="T74" fmla="*/ 2 w 1504"/>
                <a:gd name="T75" fmla="*/ 382 h 1065"/>
                <a:gd name="T76" fmla="*/ 20 w 1504"/>
                <a:gd name="T77" fmla="*/ 461 h 1065"/>
                <a:gd name="T78" fmla="*/ 101 w 1504"/>
                <a:gd name="T79" fmla="*/ 476 h 1065"/>
                <a:gd name="T80" fmla="*/ 172 w 1504"/>
                <a:gd name="T81" fmla="*/ 408 h 1065"/>
                <a:gd name="T82" fmla="*/ 212 w 1504"/>
                <a:gd name="T83" fmla="*/ 333 h 1065"/>
                <a:gd name="T84" fmla="*/ 289 w 1504"/>
                <a:gd name="T85" fmla="*/ 316 h 1065"/>
                <a:gd name="T86" fmla="*/ 367 w 1504"/>
                <a:gd name="T87" fmla="*/ 351 h 1065"/>
                <a:gd name="T88" fmla="*/ 392 w 1504"/>
                <a:gd name="T89" fmla="*/ 433 h 1065"/>
                <a:gd name="T90" fmla="*/ 346 w 1504"/>
                <a:gd name="T91" fmla="*/ 523 h 1065"/>
                <a:gd name="T92" fmla="*/ 274 w 1504"/>
                <a:gd name="T93" fmla="*/ 586 h 1065"/>
                <a:gd name="T94" fmla="*/ 190 w 1504"/>
                <a:gd name="T95" fmla="*/ 607 h 1065"/>
                <a:gd name="T96" fmla="*/ 111 w 1504"/>
                <a:gd name="T97" fmla="*/ 651 h 1065"/>
                <a:gd name="T98" fmla="*/ 58 w 1504"/>
                <a:gd name="T99" fmla="*/ 725 h 1065"/>
                <a:gd name="T100" fmla="*/ 51 w 1504"/>
                <a:gd name="T101" fmla="*/ 81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4" h="1065">
                  <a:moveTo>
                    <a:pt x="60" y="868"/>
                  </a:moveTo>
                  <a:lnTo>
                    <a:pt x="79" y="863"/>
                  </a:lnTo>
                  <a:lnTo>
                    <a:pt x="104" y="858"/>
                  </a:lnTo>
                  <a:lnTo>
                    <a:pt x="125" y="861"/>
                  </a:lnTo>
                  <a:lnTo>
                    <a:pt x="147" y="864"/>
                  </a:lnTo>
                  <a:lnTo>
                    <a:pt x="168" y="869"/>
                  </a:lnTo>
                  <a:lnTo>
                    <a:pt x="190" y="874"/>
                  </a:lnTo>
                  <a:lnTo>
                    <a:pt x="215" y="879"/>
                  </a:lnTo>
                  <a:lnTo>
                    <a:pt x="234" y="882"/>
                  </a:lnTo>
                  <a:lnTo>
                    <a:pt x="259" y="883"/>
                  </a:lnTo>
                  <a:lnTo>
                    <a:pt x="283" y="882"/>
                  </a:lnTo>
                  <a:lnTo>
                    <a:pt x="304" y="877"/>
                  </a:lnTo>
                  <a:lnTo>
                    <a:pt x="327" y="871"/>
                  </a:lnTo>
                  <a:lnTo>
                    <a:pt x="349" y="863"/>
                  </a:lnTo>
                  <a:lnTo>
                    <a:pt x="370" y="853"/>
                  </a:lnTo>
                  <a:lnTo>
                    <a:pt x="392" y="844"/>
                  </a:lnTo>
                  <a:lnTo>
                    <a:pt x="413" y="834"/>
                  </a:lnTo>
                  <a:lnTo>
                    <a:pt x="438" y="826"/>
                  </a:lnTo>
                  <a:lnTo>
                    <a:pt x="459" y="822"/>
                  </a:lnTo>
                  <a:lnTo>
                    <a:pt x="482" y="820"/>
                  </a:lnTo>
                  <a:lnTo>
                    <a:pt x="504" y="823"/>
                  </a:lnTo>
                  <a:lnTo>
                    <a:pt x="525" y="830"/>
                  </a:lnTo>
                  <a:lnTo>
                    <a:pt x="546" y="842"/>
                  </a:lnTo>
                  <a:lnTo>
                    <a:pt x="558" y="853"/>
                  </a:lnTo>
                  <a:lnTo>
                    <a:pt x="564" y="874"/>
                  </a:lnTo>
                  <a:lnTo>
                    <a:pt x="561" y="896"/>
                  </a:lnTo>
                  <a:lnTo>
                    <a:pt x="555" y="921"/>
                  </a:lnTo>
                  <a:lnTo>
                    <a:pt x="546" y="948"/>
                  </a:lnTo>
                  <a:lnTo>
                    <a:pt x="538" y="970"/>
                  </a:lnTo>
                  <a:lnTo>
                    <a:pt x="539" y="992"/>
                  </a:lnTo>
                  <a:lnTo>
                    <a:pt x="549" y="1015"/>
                  </a:lnTo>
                  <a:lnTo>
                    <a:pt x="564" y="1032"/>
                  </a:lnTo>
                  <a:lnTo>
                    <a:pt x="580" y="1043"/>
                  </a:lnTo>
                  <a:lnTo>
                    <a:pt x="602" y="1049"/>
                  </a:lnTo>
                  <a:lnTo>
                    <a:pt x="626" y="1056"/>
                  </a:lnTo>
                  <a:lnTo>
                    <a:pt x="659" y="1060"/>
                  </a:lnTo>
                  <a:lnTo>
                    <a:pt x="688" y="1064"/>
                  </a:lnTo>
                  <a:lnTo>
                    <a:pt x="723" y="1065"/>
                  </a:lnTo>
                  <a:lnTo>
                    <a:pt x="754" y="1062"/>
                  </a:lnTo>
                  <a:lnTo>
                    <a:pt x="783" y="1057"/>
                  </a:lnTo>
                  <a:lnTo>
                    <a:pt x="813" y="1049"/>
                  </a:lnTo>
                  <a:lnTo>
                    <a:pt x="840" y="1040"/>
                  </a:lnTo>
                  <a:lnTo>
                    <a:pt x="860" y="1029"/>
                  </a:lnTo>
                  <a:lnTo>
                    <a:pt x="881" y="1016"/>
                  </a:lnTo>
                  <a:lnTo>
                    <a:pt x="897" y="1002"/>
                  </a:lnTo>
                  <a:lnTo>
                    <a:pt x="911" y="985"/>
                  </a:lnTo>
                  <a:lnTo>
                    <a:pt x="919" y="962"/>
                  </a:lnTo>
                  <a:lnTo>
                    <a:pt x="920" y="928"/>
                  </a:lnTo>
                  <a:lnTo>
                    <a:pt x="920" y="901"/>
                  </a:lnTo>
                  <a:lnTo>
                    <a:pt x="925" y="877"/>
                  </a:lnTo>
                  <a:lnTo>
                    <a:pt x="935" y="860"/>
                  </a:lnTo>
                  <a:lnTo>
                    <a:pt x="949" y="844"/>
                  </a:lnTo>
                  <a:lnTo>
                    <a:pt x="965" y="830"/>
                  </a:lnTo>
                  <a:lnTo>
                    <a:pt x="985" y="817"/>
                  </a:lnTo>
                  <a:lnTo>
                    <a:pt x="1006" y="808"/>
                  </a:lnTo>
                  <a:lnTo>
                    <a:pt x="1034" y="800"/>
                  </a:lnTo>
                  <a:lnTo>
                    <a:pt x="1061" y="796"/>
                  </a:lnTo>
                  <a:lnTo>
                    <a:pt x="1089" y="793"/>
                  </a:lnTo>
                  <a:lnTo>
                    <a:pt x="1120" y="792"/>
                  </a:lnTo>
                  <a:lnTo>
                    <a:pt x="1151" y="790"/>
                  </a:lnTo>
                  <a:lnTo>
                    <a:pt x="1186" y="792"/>
                  </a:lnTo>
                  <a:lnTo>
                    <a:pt x="1213" y="793"/>
                  </a:lnTo>
                  <a:lnTo>
                    <a:pt x="1237" y="796"/>
                  </a:lnTo>
                  <a:lnTo>
                    <a:pt x="1262" y="800"/>
                  </a:lnTo>
                  <a:lnTo>
                    <a:pt x="1286" y="803"/>
                  </a:lnTo>
                  <a:lnTo>
                    <a:pt x="1311" y="804"/>
                  </a:lnTo>
                  <a:lnTo>
                    <a:pt x="1504" y="809"/>
                  </a:lnTo>
                  <a:lnTo>
                    <a:pt x="1311" y="63"/>
                  </a:lnTo>
                  <a:lnTo>
                    <a:pt x="1284" y="49"/>
                  </a:lnTo>
                  <a:lnTo>
                    <a:pt x="1265" y="38"/>
                  </a:lnTo>
                  <a:lnTo>
                    <a:pt x="1243" y="28"/>
                  </a:lnTo>
                  <a:lnTo>
                    <a:pt x="1216" y="19"/>
                  </a:lnTo>
                  <a:lnTo>
                    <a:pt x="1188" y="12"/>
                  </a:lnTo>
                  <a:lnTo>
                    <a:pt x="1157" y="8"/>
                  </a:lnTo>
                  <a:lnTo>
                    <a:pt x="1121" y="3"/>
                  </a:lnTo>
                  <a:lnTo>
                    <a:pt x="1088" y="1"/>
                  </a:lnTo>
                  <a:lnTo>
                    <a:pt x="1055" y="0"/>
                  </a:lnTo>
                  <a:lnTo>
                    <a:pt x="1017" y="0"/>
                  </a:lnTo>
                  <a:lnTo>
                    <a:pt x="972" y="0"/>
                  </a:lnTo>
                  <a:lnTo>
                    <a:pt x="938" y="3"/>
                  </a:lnTo>
                  <a:lnTo>
                    <a:pt x="903" y="6"/>
                  </a:lnTo>
                  <a:lnTo>
                    <a:pt x="873" y="9"/>
                  </a:lnTo>
                  <a:lnTo>
                    <a:pt x="844" y="16"/>
                  </a:lnTo>
                  <a:lnTo>
                    <a:pt x="822" y="22"/>
                  </a:lnTo>
                  <a:lnTo>
                    <a:pt x="803" y="30"/>
                  </a:lnTo>
                  <a:lnTo>
                    <a:pt x="787" y="39"/>
                  </a:lnTo>
                  <a:lnTo>
                    <a:pt x="776" y="49"/>
                  </a:lnTo>
                  <a:lnTo>
                    <a:pt x="770" y="63"/>
                  </a:lnTo>
                  <a:lnTo>
                    <a:pt x="770" y="77"/>
                  </a:lnTo>
                  <a:lnTo>
                    <a:pt x="778" y="91"/>
                  </a:lnTo>
                  <a:lnTo>
                    <a:pt x="787" y="104"/>
                  </a:lnTo>
                  <a:lnTo>
                    <a:pt x="794" y="117"/>
                  </a:lnTo>
                  <a:lnTo>
                    <a:pt x="794" y="136"/>
                  </a:lnTo>
                  <a:lnTo>
                    <a:pt x="784" y="152"/>
                  </a:lnTo>
                  <a:lnTo>
                    <a:pt x="772" y="167"/>
                  </a:lnTo>
                  <a:lnTo>
                    <a:pt x="753" y="183"/>
                  </a:lnTo>
                  <a:lnTo>
                    <a:pt x="734" y="197"/>
                  </a:lnTo>
                  <a:lnTo>
                    <a:pt x="715" y="207"/>
                  </a:lnTo>
                  <a:lnTo>
                    <a:pt x="696" y="215"/>
                  </a:lnTo>
                  <a:lnTo>
                    <a:pt x="675" y="224"/>
                  </a:lnTo>
                  <a:lnTo>
                    <a:pt x="653" y="231"/>
                  </a:lnTo>
                  <a:lnTo>
                    <a:pt x="631" y="235"/>
                  </a:lnTo>
                  <a:lnTo>
                    <a:pt x="609" y="238"/>
                  </a:lnTo>
                  <a:lnTo>
                    <a:pt x="590" y="242"/>
                  </a:lnTo>
                  <a:lnTo>
                    <a:pt x="564" y="242"/>
                  </a:lnTo>
                  <a:lnTo>
                    <a:pt x="542" y="238"/>
                  </a:lnTo>
                  <a:lnTo>
                    <a:pt x="522" y="235"/>
                  </a:lnTo>
                  <a:lnTo>
                    <a:pt x="503" y="229"/>
                  </a:lnTo>
                  <a:lnTo>
                    <a:pt x="482" y="221"/>
                  </a:lnTo>
                  <a:lnTo>
                    <a:pt x="465" y="212"/>
                  </a:lnTo>
                  <a:lnTo>
                    <a:pt x="454" y="201"/>
                  </a:lnTo>
                  <a:lnTo>
                    <a:pt x="449" y="189"/>
                  </a:lnTo>
                  <a:lnTo>
                    <a:pt x="447" y="178"/>
                  </a:lnTo>
                  <a:lnTo>
                    <a:pt x="449" y="163"/>
                  </a:lnTo>
                  <a:lnTo>
                    <a:pt x="454" y="147"/>
                  </a:lnTo>
                  <a:lnTo>
                    <a:pt x="465" y="128"/>
                  </a:lnTo>
                  <a:lnTo>
                    <a:pt x="479" y="110"/>
                  </a:lnTo>
                  <a:lnTo>
                    <a:pt x="490" y="96"/>
                  </a:lnTo>
                  <a:lnTo>
                    <a:pt x="498" y="85"/>
                  </a:lnTo>
                  <a:lnTo>
                    <a:pt x="504" y="68"/>
                  </a:lnTo>
                  <a:lnTo>
                    <a:pt x="509" y="50"/>
                  </a:lnTo>
                  <a:lnTo>
                    <a:pt x="504" y="36"/>
                  </a:lnTo>
                  <a:lnTo>
                    <a:pt x="495" y="23"/>
                  </a:lnTo>
                  <a:lnTo>
                    <a:pt x="478" y="12"/>
                  </a:lnTo>
                  <a:lnTo>
                    <a:pt x="459" y="8"/>
                  </a:lnTo>
                  <a:lnTo>
                    <a:pt x="440" y="3"/>
                  </a:lnTo>
                  <a:lnTo>
                    <a:pt x="413" y="0"/>
                  </a:lnTo>
                  <a:lnTo>
                    <a:pt x="359" y="0"/>
                  </a:lnTo>
                  <a:lnTo>
                    <a:pt x="319" y="3"/>
                  </a:lnTo>
                  <a:lnTo>
                    <a:pt x="283" y="8"/>
                  </a:lnTo>
                  <a:lnTo>
                    <a:pt x="236" y="14"/>
                  </a:lnTo>
                  <a:lnTo>
                    <a:pt x="193" y="22"/>
                  </a:lnTo>
                  <a:lnTo>
                    <a:pt x="145" y="30"/>
                  </a:lnTo>
                  <a:lnTo>
                    <a:pt x="114" y="36"/>
                  </a:lnTo>
                  <a:lnTo>
                    <a:pt x="87" y="42"/>
                  </a:lnTo>
                  <a:lnTo>
                    <a:pt x="73" y="49"/>
                  </a:lnTo>
                  <a:lnTo>
                    <a:pt x="77" y="63"/>
                  </a:lnTo>
                  <a:lnTo>
                    <a:pt x="84" y="87"/>
                  </a:lnTo>
                  <a:lnTo>
                    <a:pt x="87" y="109"/>
                  </a:lnTo>
                  <a:lnTo>
                    <a:pt x="88" y="126"/>
                  </a:lnTo>
                  <a:lnTo>
                    <a:pt x="85" y="147"/>
                  </a:lnTo>
                  <a:lnTo>
                    <a:pt x="81" y="164"/>
                  </a:lnTo>
                  <a:lnTo>
                    <a:pt x="74" y="183"/>
                  </a:lnTo>
                  <a:lnTo>
                    <a:pt x="68" y="199"/>
                  </a:lnTo>
                  <a:lnTo>
                    <a:pt x="60" y="223"/>
                  </a:lnTo>
                  <a:lnTo>
                    <a:pt x="51" y="246"/>
                  </a:lnTo>
                  <a:lnTo>
                    <a:pt x="41" y="270"/>
                  </a:lnTo>
                  <a:lnTo>
                    <a:pt x="28" y="294"/>
                  </a:lnTo>
                  <a:lnTo>
                    <a:pt x="20" y="316"/>
                  </a:lnTo>
                  <a:lnTo>
                    <a:pt x="14" y="335"/>
                  </a:lnTo>
                  <a:lnTo>
                    <a:pt x="8" y="355"/>
                  </a:lnTo>
                  <a:lnTo>
                    <a:pt x="2" y="382"/>
                  </a:lnTo>
                  <a:lnTo>
                    <a:pt x="0" y="406"/>
                  </a:lnTo>
                  <a:lnTo>
                    <a:pt x="3" y="427"/>
                  </a:lnTo>
                  <a:lnTo>
                    <a:pt x="9" y="447"/>
                  </a:lnTo>
                  <a:lnTo>
                    <a:pt x="20" y="461"/>
                  </a:lnTo>
                  <a:lnTo>
                    <a:pt x="35" y="474"/>
                  </a:lnTo>
                  <a:lnTo>
                    <a:pt x="54" y="480"/>
                  </a:lnTo>
                  <a:lnTo>
                    <a:pt x="74" y="480"/>
                  </a:lnTo>
                  <a:lnTo>
                    <a:pt x="101" y="476"/>
                  </a:lnTo>
                  <a:lnTo>
                    <a:pt x="125" y="465"/>
                  </a:lnTo>
                  <a:lnTo>
                    <a:pt x="145" y="452"/>
                  </a:lnTo>
                  <a:lnTo>
                    <a:pt x="161" y="431"/>
                  </a:lnTo>
                  <a:lnTo>
                    <a:pt x="172" y="408"/>
                  </a:lnTo>
                  <a:lnTo>
                    <a:pt x="175" y="384"/>
                  </a:lnTo>
                  <a:lnTo>
                    <a:pt x="183" y="365"/>
                  </a:lnTo>
                  <a:lnTo>
                    <a:pt x="196" y="348"/>
                  </a:lnTo>
                  <a:lnTo>
                    <a:pt x="212" y="333"/>
                  </a:lnTo>
                  <a:lnTo>
                    <a:pt x="231" y="322"/>
                  </a:lnTo>
                  <a:lnTo>
                    <a:pt x="251" y="318"/>
                  </a:lnTo>
                  <a:lnTo>
                    <a:pt x="269" y="316"/>
                  </a:lnTo>
                  <a:lnTo>
                    <a:pt x="289" y="316"/>
                  </a:lnTo>
                  <a:lnTo>
                    <a:pt x="313" y="319"/>
                  </a:lnTo>
                  <a:lnTo>
                    <a:pt x="332" y="325"/>
                  </a:lnTo>
                  <a:lnTo>
                    <a:pt x="349" y="335"/>
                  </a:lnTo>
                  <a:lnTo>
                    <a:pt x="367" y="351"/>
                  </a:lnTo>
                  <a:lnTo>
                    <a:pt x="379" y="367"/>
                  </a:lnTo>
                  <a:lnTo>
                    <a:pt x="391" y="390"/>
                  </a:lnTo>
                  <a:lnTo>
                    <a:pt x="394" y="412"/>
                  </a:lnTo>
                  <a:lnTo>
                    <a:pt x="392" y="433"/>
                  </a:lnTo>
                  <a:lnTo>
                    <a:pt x="386" y="457"/>
                  </a:lnTo>
                  <a:lnTo>
                    <a:pt x="376" y="480"/>
                  </a:lnTo>
                  <a:lnTo>
                    <a:pt x="364" y="501"/>
                  </a:lnTo>
                  <a:lnTo>
                    <a:pt x="346" y="523"/>
                  </a:lnTo>
                  <a:lnTo>
                    <a:pt x="330" y="540"/>
                  </a:lnTo>
                  <a:lnTo>
                    <a:pt x="310" y="559"/>
                  </a:lnTo>
                  <a:lnTo>
                    <a:pt x="292" y="574"/>
                  </a:lnTo>
                  <a:lnTo>
                    <a:pt x="274" y="586"/>
                  </a:lnTo>
                  <a:lnTo>
                    <a:pt x="256" y="593"/>
                  </a:lnTo>
                  <a:lnTo>
                    <a:pt x="231" y="599"/>
                  </a:lnTo>
                  <a:lnTo>
                    <a:pt x="212" y="602"/>
                  </a:lnTo>
                  <a:lnTo>
                    <a:pt x="190" y="607"/>
                  </a:lnTo>
                  <a:lnTo>
                    <a:pt x="171" y="613"/>
                  </a:lnTo>
                  <a:lnTo>
                    <a:pt x="147" y="624"/>
                  </a:lnTo>
                  <a:lnTo>
                    <a:pt x="126" y="637"/>
                  </a:lnTo>
                  <a:lnTo>
                    <a:pt x="111" y="651"/>
                  </a:lnTo>
                  <a:lnTo>
                    <a:pt x="93" y="668"/>
                  </a:lnTo>
                  <a:lnTo>
                    <a:pt x="81" y="684"/>
                  </a:lnTo>
                  <a:lnTo>
                    <a:pt x="66" y="706"/>
                  </a:lnTo>
                  <a:lnTo>
                    <a:pt x="58" y="725"/>
                  </a:lnTo>
                  <a:lnTo>
                    <a:pt x="51" y="747"/>
                  </a:lnTo>
                  <a:lnTo>
                    <a:pt x="47" y="770"/>
                  </a:lnTo>
                  <a:lnTo>
                    <a:pt x="47" y="789"/>
                  </a:lnTo>
                  <a:lnTo>
                    <a:pt x="51" y="812"/>
                  </a:lnTo>
                  <a:lnTo>
                    <a:pt x="55" y="841"/>
                  </a:lnTo>
                  <a:lnTo>
                    <a:pt x="60" y="86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88273" name="Freeform 49">
              <a:extLst>
                <a:ext uri="{FF2B5EF4-FFF2-40B4-BE49-F238E27FC236}">
                  <a16:creationId xmlns:a16="http://schemas.microsoft.com/office/drawing/2014/main" id="{CC377B71-53CE-D346-9B38-E1586D4A1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1968"/>
              <a:ext cx="898" cy="567"/>
            </a:xfrm>
            <a:custGeom>
              <a:avLst/>
              <a:gdLst>
                <a:gd name="T0" fmla="*/ 1485 w 1797"/>
                <a:gd name="T1" fmla="*/ 311 h 1133"/>
                <a:gd name="T2" fmla="*/ 1436 w 1797"/>
                <a:gd name="T3" fmla="*/ 444 h 1133"/>
                <a:gd name="T4" fmla="*/ 1400 w 1797"/>
                <a:gd name="T5" fmla="*/ 564 h 1133"/>
                <a:gd name="T6" fmla="*/ 1468 w 1797"/>
                <a:gd name="T7" fmla="*/ 643 h 1133"/>
                <a:gd name="T8" fmla="*/ 1567 w 1797"/>
                <a:gd name="T9" fmla="*/ 591 h 1133"/>
                <a:gd name="T10" fmla="*/ 1624 w 1797"/>
                <a:gd name="T11" fmla="*/ 490 h 1133"/>
                <a:gd name="T12" fmla="*/ 1729 w 1797"/>
                <a:gd name="T13" fmla="*/ 487 h 1133"/>
                <a:gd name="T14" fmla="*/ 1795 w 1797"/>
                <a:gd name="T15" fmla="*/ 561 h 1133"/>
                <a:gd name="T16" fmla="*/ 1775 w 1797"/>
                <a:gd name="T17" fmla="*/ 651 h 1133"/>
                <a:gd name="T18" fmla="*/ 1680 w 1797"/>
                <a:gd name="T19" fmla="*/ 746 h 1133"/>
                <a:gd name="T20" fmla="*/ 1571 w 1797"/>
                <a:gd name="T21" fmla="*/ 776 h 1133"/>
                <a:gd name="T22" fmla="*/ 1487 w 1797"/>
                <a:gd name="T23" fmla="*/ 839 h 1133"/>
                <a:gd name="T24" fmla="*/ 1449 w 1797"/>
                <a:gd name="T25" fmla="*/ 953 h 1133"/>
                <a:gd name="T26" fmla="*/ 1433 w 1797"/>
                <a:gd name="T27" fmla="*/ 1012 h 1133"/>
                <a:gd name="T28" fmla="*/ 1325 w 1797"/>
                <a:gd name="T29" fmla="*/ 1005 h 1133"/>
                <a:gd name="T30" fmla="*/ 1178 w 1797"/>
                <a:gd name="T31" fmla="*/ 1048 h 1133"/>
                <a:gd name="T32" fmla="*/ 1031 w 1797"/>
                <a:gd name="T33" fmla="*/ 1105 h 1133"/>
                <a:gd name="T34" fmla="*/ 867 w 1797"/>
                <a:gd name="T35" fmla="*/ 1130 h 1133"/>
                <a:gd name="T36" fmla="*/ 777 w 1797"/>
                <a:gd name="T37" fmla="*/ 1069 h 1133"/>
                <a:gd name="T38" fmla="*/ 826 w 1797"/>
                <a:gd name="T39" fmla="*/ 980 h 1133"/>
                <a:gd name="T40" fmla="*/ 952 w 1797"/>
                <a:gd name="T41" fmla="*/ 928 h 1133"/>
                <a:gd name="T42" fmla="*/ 1044 w 1797"/>
                <a:gd name="T43" fmla="*/ 868 h 1133"/>
                <a:gd name="T44" fmla="*/ 982 w 1797"/>
                <a:gd name="T45" fmla="*/ 811 h 1133"/>
                <a:gd name="T46" fmla="*/ 842 w 1797"/>
                <a:gd name="T47" fmla="*/ 817 h 1133"/>
                <a:gd name="T48" fmla="*/ 712 w 1797"/>
                <a:gd name="T49" fmla="*/ 866 h 1133"/>
                <a:gd name="T50" fmla="*/ 563 w 1797"/>
                <a:gd name="T51" fmla="*/ 953 h 1133"/>
                <a:gd name="T52" fmla="*/ 389 w 1797"/>
                <a:gd name="T53" fmla="*/ 1005 h 1133"/>
                <a:gd name="T54" fmla="*/ 217 w 1797"/>
                <a:gd name="T55" fmla="*/ 1016 h 1133"/>
                <a:gd name="T56" fmla="*/ 301 w 1797"/>
                <a:gd name="T57" fmla="*/ 914 h 1133"/>
                <a:gd name="T58" fmla="*/ 366 w 1797"/>
                <a:gd name="T59" fmla="*/ 805 h 1133"/>
                <a:gd name="T60" fmla="*/ 337 w 1797"/>
                <a:gd name="T61" fmla="*/ 711 h 1133"/>
                <a:gd name="T62" fmla="*/ 255 w 1797"/>
                <a:gd name="T63" fmla="*/ 714 h 1133"/>
                <a:gd name="T64" fmla="*/ 187 w 1797"/>
                <a:gd name="T65" fmla="*/ 797 h 1133"/>
                <a:gd name="T66" fmla="*/ 86 w 1797"/>
                <a:gd name="T67" fmla="*/ 828 h 1133"/>
                <a:gd name="T68" fmla="*/ 7 w 1797"/>
                <a:gd name="T69" fmla="*/ 756 h 1133"/>
                <a:gd name="T70" fmla="*/ 26 w 1797"/>
                <a:gd name="T71" fmla="*/ 656 h 1133"/>
                <a:gd name="T72" fmla="*/ 133 w 1797"/>
                <a:gd name="T73" fmla="*/ 590 h 1133"/>
                <a:gd name="T74" fmla="*/ 203 w 1797"/>
                <a:gd name="T75" fmla="*/ 482 h 1133"/>
                <a:gd name="T76" fmla="*/ 160 w 1797"/>
                <a:gd name="T77" fmla="*/ 345 h 1133"/>
                <a:gd name="T78" fmla="*/ 144 w 1797"/>
                <a:gd name="T79" fmla="*/ 212 h 1133"/>
                <a:gd name="T80" fmla="*/ 282 w 1797"/>
                <a:gd name="T81" fmla="*/ 229 h 1133"/>
                <a:gd name="T82" fmla="*/ 497 w 1797"/>
                <a:gd name="T83" fmla="*/ 237 h 1133"/>
                <a:gd name="T84" fmla="*/ 614 w 1797"/>
                <a:gd name="T85" fmla="*/ 202 h 1133"/>
                <a:gd name="T86" fmla="*/ 617 w 1797"/>
                <a:gd name="T87" fmla="*/ 115 h 1133"/>
                <a:gd name="T88" fmla="*/ 653 w 1797"/>
                <a:gd name="T89" fmla="*/ 30 h 1133"/>
                <a:gd name="T90" fmla="*/ 791 w 1797"/>
                <a:gd name="T91" fmla="*/ 0 h 1133"/>
                <a:gd name="T92" fmla="*/ 922 w 1797"/>
                <a:gd name="T93" fmla="*/ 27 h 1133"/>
                <a:gd name="T94" fmla="*/ 965 w 1797"/>
                <a:gd name="T95" fmla="*/ 106 h 1133"/>
                <a:gd name="T96" fmla="*/ 925 w 1797"/>
                <a:gd name="T97" fmla="*/ 209 h 1133"/>
                <a:gd name="T98" fmla="*/ 1012 w 1797"/>
                <a:gd name="T99" fmla="*/ 264 h 1133"/>
                <a:gd name="T100" fmla="*/ 1182 w 1797"/>
                <a:gd name="T101" fmla="*/ 262 h 1133"/>
                <a:gd name="T102" fmla="*/ 1398 w 1797"/>
                <a:gd name="T103" fmla="*/ 22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97" h="1133">
                  <a:moveTo>
                    <a:pt x="1477" y="224"/>
                  </a:moveTo>
                  <a:lnTo>
                    <a:pt x="1484" y="253"/>
                  </a:lnTo>
                  <a:lnTo>
                    <a:pt x="1488" y="275"/>
                  </a:lnTo>
                  <a:lnTo>
                    <a:pt x="1490" y="292"/>
                  </a:lnTo>
                  <a:lnTo>
                    <a:pt x="1485" y="311"/>
                  </a:lnTo>
                  <a:lnTo>
                    <a:pt x="1477" y="338"/>
                  </a:lnTo>
                  <a:lnTo>
                    <a:pt x="1468" y="365"/>
                  </a:lnTo>
                  <a:lnTo>
                    <a:pt x="1458" y="390"/>
                  </a:lnTo>
                  <a:lnTo>
                    <a:pt x="1449" y="414"/>
                  </a:lnTo>
                  <a:lnTo>
                    <a:pt x="1436" y="444"/>
                  </a:lnTo>
                  <a:lnTo>
                    <a:pt x="1425" y="468"/>
                  </a:lnTo>
                  <a:lnTo>
                    <a:pt x="1417" y="488"/>
                  </a:lnTo>
                  <a:lnTo>
                    <a:pt x="1409" y="517"/>
                  </a:lnTo>
                  <a:lnTo>
                    <a:pt x="1401" y="541"/>
                  </a:lnTo>
                  <a:lnTo>
                    <a:pt x="1400" y="564"/>
                  </a:lnTo>
                  <a:lnTo>
                    <a:pt x="1405" y="590"/>
                  </a:lnTo>
                  <a:lnTo>
                    <a:pt x="1412" y="612"/>
                  </a:lnTo>
                  <a:lnTo>
                    <a:pt x="1428" y="631"/>
                  </a:lnTo>
                  <a:lnTo>
                    <a:pt x="1444" y="642"/>
                  </a:lnTo>
                  <a:lnTo>
                    <a:pt x="1468" y="643"/>
                  </a:lnTo>
                  <a:lnTo>
                    <a:pt x="1495" y="642"/>
                  </a:lnTo>
                  <a:lnTo>
                    <a:pt x="1514" y="634"/>
                  </a:lnTo>
                  <a:lnTo>
                    <a:pt x="1536" y="624"/>
                  </a:lnTo>
                  <a:lnTo>
                    <a:pt x="1553" y="610"/>
                  </a:lnTo>
                  <a:lnTo>
                    <a:pt x="1567" y="591"/>
                  </a:lnTo>
                  <a:lnTo>
                    <a:pt x="1575" y="569"/>
                  </a:lnTo>
                  <a:lnTo>
                    <a:pt x="1578" y="545"/>
                  </a:lnTo>
                  <a:lnTo>
                    <a:pt x="1590" y="523"/>
                  </a:lnTo>
                  <a:lnTo>
                    <a:pt x="1604" y="504"/>
                  </a:lnTo>
                  <a:lnTo>
                    <a:pt x="1624" y="490"/>
                  </a:lnTo>
                  <a:lnTo>
                    <a:pt x="1645" y="482"/>
                  </a:lnTo>
                  <a:lnTo>
                    <a:pt x="1667" y="479"/>
                  </a:lnTo>
                  <a:lnTo>
                    <a:pt x="1684" y="477"/>
                  </a:lnTo>
                  <a:lnTo>
                    <a:pt x="1707" y="481"/>
                  </a:lnTo>
                  <a:lnTo>
                    <a:pt x="1729" y="487"/>
                  </a:lnTo>
                  <a:lnTo>
                    <a:pt x="1749" y="495"/>
                  </a:lnTo>
                  <a:lnTo>
                    <a:pt x="1763" y="511"/>
                  </a:lnTo>
                  <a:lnTo>
                    <a:pt x="1776" y="526"/>
                  </a:lnTo>
                  <a:lnTo>
                    <a:pt x="1789" y="541"/>
                  </a:lnTo>
                  <a:lnTo>
                    <a:pt x="1795" y="561"/>
                  </a:lnTo>
                  <a:lnTo>
                    <a:pt x="1797" y="580"/>
                  </a:lnTo>
                  <a:lnTo>
                    <a:pt x="1794" y="601"/>
                  </a:lnTo>
                  <a:lnTo>
                    <a:pt x="1787" y="618"/>
                  </a:lnTo>
                  <a:lnTo>
                    <a:pt x="1782" y="632"/>
                  </a:lnTo>
                  <a:lnTo>
                    <a:pt x="1775" y="651"/>
                  </a:lnTo>
                  <a:lnTo>
                    <a:pt x="1757" y="675"/>
                  </a:lnTo>
                  <a:lnTo>
                    <a:pt x="1741" y="694"/>
                  </a:lnTo>
                  <a:lnTo>
                    <a:pt x="1722" y="713"/>
                  </a:lnTo>
                  <a:lnTo>
                    <a:pt x="1702" y="730"/>
                  </a:lnTo>
                  <a:lnTo>
                    <a:pt x="1680" y="746"/>
                  </a:lnTo>
                  <a:lnTo>
                    <a:pt x="1661" y="754"/>
                  </a:lnTo>
                  <a:lnTo>
                    <a:pt x="1640" y="759"/>
                  </a:lnTo>
                  <a:lnTo>
                    <a:pt x="1613" y="763"/>
                  </a:lnTo>
                  <a:lnTo>
                    <a:pt x="1594" y="768"/>
                  </a:lnTo>
                  <a:lnTo>
                    <a:pt x="1571" y="776"/>
                  </a:lnTo>
                  <a:lnTo>
                    <a:pt x="1550" y="786"/>
                  </a:lnTo>
                  <a:lnTo>
                    <a:pt x="1531" y="797"/>
                  </a:lnTo>
                  <a:lnTo>
                    <a:pt x="1517" y="811"/>
                  </a:lnTo>
                  <a:lnTo>
                    <a:pt x="1501" y="824"/>
                  </a:lnTo>
                  <a:lnTo>
                    <a:pt x="1487" y="839"/>
                  </a:lnTo>
                  <a:lnTo>
                    <a:pt x="1473" y="860"/>
                  </a:lnTo>
                  <a:lnTo>
                    <a:pt x="1461" y="882"/>
                  </a:lnTo>
                  <a:lnTo>
                    <a:pt x="1454" y="906"/>
                  </a:lnTo>
                  <a:lnTo>
                    <a:pt x="1449" y="931"/>
                  </a:lnTo>
                  <a:lnTo>
                    <a:pt x="1449" y="953"/>
                  </a:lnTo>
                  <a:lnTo>
                    <a:pt x="1454" y="978"/>
                  </a:lnTo>
                  <a:lnTo>
                    <a:pt x="1458" y="1001"/>
                  </a:lnTo>
                  <a:lnTo>
                    <a:pt x="1461" y="1024"/>
                  </a:lnTo>
                  <a:lnTo>
                    <a:pt x="1450" y="1020"/>
                  </a:lnTo>
                  <a:lnTo>
                    <a:pt x="1433" y="1012"/>
                  </a:lnTo>
                  <a:lnTo>
                    <a:pt x="1416" y="1005"/>
                  </a:lnTo>
                  <a:lnTo>
                    <a:pt x="1397" y="1002"/>
                  </a:lnTo>
                  <a:lnTo>
                    <a:pt x="1376" y="999"/>
                  </a:lnTo>
                  <a:lnTo>
                    <a:pt x="1352" y="1001"/>
                  </a:lnTo>
                  <a:lnTo>
                    <a:pt x="1325" y="1005"/>
                  </a:lnTo>
                  <a:lnTo>
                    <a:pt x="1302" y="1010"/>
                  </a:lnTo>
                  <a:lnTo>
                    <a:pt x="1270" y="1018"/>
                  </a:lnTo>
                  <a:lnTo>
                    <a:pt x="1238" y="1027"/>
                  </a:lnTo>
                  <a:lnTo>
                    <a:pt x="1208" y="1037"/>
                  </a:lnTo>
                  <a:lnTo>
                    <a:pt x="1178" y="1048"/>
                  </a:lnTo>
                  <a:lnTo>
                    <a:pt x="1153" y="1059"/>
                  </a:lnTo>
                  <a:lnTo>
                    <a:pt x="1126" y="1072"/>
                  </a:lnTo>
                  <a:lnTo>
                    <a:pt x="1096" y="1083"/>
                  </a:lnTo>
                  <a:lnTo>
                    <a:pt x="1068" y="1092"/>
                  </a:lnTo>
                  <a:lnTo>
                    <a:pt x="1031" y="1105"/>
                  </a:lnTo>
                  <a:lnTo>
                    <a:pt x="995" y="1118"/>
                  </a:lnTo>
                  <a:lnTo>
                    <a:pt x="968" y="1125"/>
                  </a:lnTo>
                  <a:lnTo>
                    <a:pt x="933" y="1130"/>
                  </a:lnTo>
                  <a:lnTo>
                    <a:pt x="903" y="1133"/>
                  </a:lnTo>
                  <a:lnTo>
                    <a:pt x="867" y="1130"/>
                  </a:lnTo>
                  <a:lnTo>
                    <a:pt x="840" y="1125"/>
                  </a:lnTo>
                  <a:lnTo>
                    <a:pt x="815" y="1118"/>
                  </a:lnTo>
                  <a:lnTo>
                    <a:pt x="797" y="1106"/>
                  </a:lnTo>
                  <a:lnTo>
                    <a:pt x="785" y="1091"/>
                  </a:lnTo>
                  <a:lnTo>
                    <a:pt x="777" y="1069"/>
                  </a:lnTo>
                  <a:lnTo>
                    <a:pt x="777" y="1050"/>
                  </a:lnTo>
                  <a:lnTo>
                    <a:pt x="783" y="1032"/>
                  </a:lnTo>
                  <a:lnTo>
                    <a:pt x="793" y="1015"/>
                  </a:lnTo>
                  <a:lnTo>
                    <a:pt x="807" y="997"/>
                  </a:lnTo>
                  <a:lnTo>
                    <a:pt x="826" y="980"/>
                  </a:lnTo>
                  <a:lnTo>
                    <a:pt x="849" y="963"/>
                  </a:lnTo>
                  <a:lnTo>
                    <a:pt x="875" y="952"/>
                  </a:lnTo>
                  <a:lnTo>
                    <a:pt x="905" y="942"/>
                  </a:lnTo>
                  <a:lnTo>
                    <a:pt x="929" y="936"/>
                  </a:lnTo>
                  <a:lnTo>
                    <a:pt x="952" y="928"/>
                  </a:lnTo>
                  <a:lnTo>
                    <a:pt x="979" y="918"/>
                  </a:lnTo>
                  <a:lnTo>
                    <a:pt x="1004" y="906"/>
                  </a:lnTo>
                  <a:lnTo>
                    <a:pt x="1025" y="895"/>
                  </a:lnTo>
                  <a:lnTo>
                    <a:pt x="1039" y="882"/>
                  </a:lnTo>
                  <a:lnTo>
                    <a:pt x="1044" y="868"/>
                  </a:lnTo>
                  <a:lnTo>
                    <a:pt x="1041" y="852"/>
                  </a:lnTo>
                  <a:lnTo>
                    <a:pt x="1030" y="836"/>
                  </a:lnTo>
                  <a:lnTo>
                    <a:pt x="1012" y="824"/>
                  </a:lnTo>
                  <a:lnTo>
                    <a:pt x="998" y="816"/>
                  </a:lnTo>
                  <a:lnTo>
                    <a:pt x="982" y="811"/>
                  </a:lnTo>
                  <a:lnTo>
                    <a:pt x="957" y="808"/>
                  </a:lnTo>
                  <a:lnTo>
                    <a:pt x="927" y="808"/>
                  </a:lnTo>
                  <a:lnTo>
                    <a:pt x="897" y="809"/>
                  </a:lnTo>
                  <a:lnTo>
                    <a:pt x="868" y="812"/>
                  </a:lnTo>
                  <a:lnTo>
                    <a:pt x="842" y="817"/>
                  </a:lnTo>
                  <a:lnTo>
                    <a:pt x="818" y="824"/>
                  </a:lnTo>
                  <a:lnTo>
                    <a:pt x="793" y="831"/>
                  </a:lnTo>
                  <a:lnTo>
                    <a:pt x="762" y="842"/>
                  </a:lnTo>
                  <a:lnTo>
                    <a:pt x="736" y="855"/>
                  </a:lnTo>
                  <a:lnTo>
                    <a:pt x="712" y="866"/>
                  </a:lnTo>
                  <a:lnTo>
                    <a:pt x="680" y="884"/>
                  </a:lnTo>
                  <a:lnTo>
                    <a:pt x="650" y="903"/>
                  </a:lnTo>
                  <a:lnTo>
                    <a:pt x="622" y="918"/>
                  </a:lnTo>
                  <a:lnTo>
                    <a:pt x="595" y="936"/>
                  </a:lnTo>
                  <a:lnTo>
                    <a:pt x="563" y="953"/>
                  </a:lnTo>
                  <a:lnTo>
                    <a:pt x="533" y="967"/>
                  </a:lnTo>
                  <a:lnTo>
                    <a:pt x="500" y="980"/>
                  </a:lnTo>
                  <a:lnTo>
                    <a:pt x="465" y="991"/>
                  </a:lnTo>
                  <a:lnTo>
                    <a:pt x="430" y="999"/>
                  </a:lnTo>
                  <a:lnTo>
                    <a:pt x="389" y="1005"/>
                  </a:lnTo>
                  <a:lnTo>
                    <a:pt x="356" y="1010"/>
                  </a:lnTo>
                  <a:lnTo>
                    <a:pt x="309" y="1015"/>
                  </a:lnTo>
                  <a:lnTo>
                    <a:pt x="274" y="1018"/>
                  </a:lnTo>
                  <a:lnTo>
                    <a:pt x="239" y="1016"/>
                  </a:lnTo>
                  <a:lnTo>
                    <a:pt x="217" y="1016"/>
                  </a:lnTo>
                  <a:lnTo>
                    <a:pt x="225" y="999"/>
                  </a:lnTo>
                  <a:lnTo>
                    <a:pt x="239" y="978"/>
                  </a:lnTo>
                  <a:lnTo>
                    <a:pt x="258" y="959"/>
                  </a:lnTo>
                  <a:lnTo>
                    <a:pt x="277" y="939"/>
                  </a:lnTo>
                  <a:lnTo>
                    <a:pt x="301" y="914"/>
                  </a:lnTo>
                  <a:lnTo>
                    <a:pt x="320" y="896"/>
                  </a:lnTo>
                  <a:lnTo>
                    <a:pt x="335" y="877"/>
                  </a:lnTo>
                  <a:lnTo>
                    <a:pt x="350" y="854"/>
                  </a:lnTo>
                  <a:lnTo>
                    <a:pt x="359" y="830"/>
                  </a:lnTo>
                  <a:lnTo>
                    <a:pt x="366" y="805"/>
                  </a:lnTo>
                  <a:lnTo>
                    <a:pt x="370" y="781"/>
                  </a:lnTo>
                  <a:lnTo>
                    <a:pt x="367" y="754"/>
                  </a:lnTo>
                  <a:lnTo>
                    <a:pt x="361" y="737"/>
                  </a:lnTo>
                  <a:lnTo>
                    <a:pt x="348" y="721"/>
                  </a:lnTo>
                  <a:lnTo>
                    <a:pt x="337" y="711"/>
                  </a:lnTo>
                  <a:lnTo>
                    <a:pt x="323" y="703"/>
                  </a:lnTo>
                  <a:lnTo>
                    <a:pt x="307" y="700"/>
                  </a:lnTo>
                  <a:lnTo>
                    <a:pt x="290" y="699"/>
                  </a:lnTo>
                  <a:lnTo>
                    <a:pt x="272" y="703"/>
                  </a:lnTo>
                  <a:lnTo>
                    <a:pt x="255" y="714"/>
                  </a:lnTo>
                  <a:lnTo>
                    <a:pt x="241" y="729"/>
                  </a:lnTo>
                  <a:lnTo>
                    <a:pt x="226" y="746"/>
                  </a:lnTo>
                  <a:lnTo>
                    <a:pt x="214" y="765"/>
                  </a:lnTo>
                  <a:lnTo>
                    <a:pt x="201" y="781"/>
                  </a:lnTo>
                  <a:lnTo>
                    <a:pt x="187" y="797"/>
                  </a:lnTo>
                  <a:lnTo>
                    <a:pt x="171" y="812"/>
                  </a:lnTo>
                  <a:lnTo>
                    <a:pt x="150" y="824"/>
                  </a:lnTo>
                  <a:lnTo>
                    <a:pt x="130" y="828"/>
                  </a:lnTo>
                  <a:lnTo>
                    <a:pt x="108" y="831"/>
                  </a:lnTo>
                  <a:lnTo>
                    <a:pt x="86" y="828"/>
                  </a:lnTo>
                  <a:lnTo>
                    <a:pt x="63" y="822"/>
                  </a:lnTo>
                  <a:lnTo>
                    <a:pt x="43" y="809"/>
                  </a:lnTo>
                  <a:lnTo>
                    <a:pt x="27" y="797"/>
                  </a:lnTo>
                  <a:lnTo>
                    <a:pt x="14" y="778"/>
                  </a:lnTo>
                  <a:lnTo>
                    <a:pt x="7" y="756"/>
                  </a:lnTo>
                  <a:lnTo>
                    <a:pt x="2" y="735"/>
                  </a:lnTo>
                  <a:lnTo>
                    <a:pt x="0" y="713"/>
                  </a:lnTo>
                  <a:lnTo>
                    <a:pt x="3" y="694"/>
                  </a:lnTo>
                  <a:lnTo>
                    <a:pt x="11" y="677"/>
                  </a:lnTo>
                  <a:lnTo>
                    <a:pt x="26" y="656"/>
                  </a:lnTo>
                  <a:lnTo>
                    <a:pt x="45" y="639"/>
                  </a:lnTo>
                  <a:lnTo>
                    <a:pt x="67" y="624"/>
                  </a:lnTo>
                  <a:lnTo>
                    <a:pt x="86" y="615"/>
                  </a:lnTo>
                  <a:lnTo>
                    <a:pt x="111" y="602"/>
                  </a:lnTo>
                  <a:lnTo>
                    <a:pt x="133" y="590"/>
                  </a:lnTo>
                  <a:lnTo>
                    <a:pt x="155" y="574"/>
                  </a:lnTo>
                  <a:lnTo>
                    <a:pt x="176" y="555"/>
                  </a:lnTo>
                  <a:lnTo>
                    <a:pt x="192" y="534"/>
                  </a:lnTo>
                  <a:lnTo>
                    <a:pt x="199" y="507"/>
                  </a:lnTo>
                  <a:lnTo>
                    <a:pt x="203" y="482"/>
                  </a:lnTo>
                  <a:lnTo>
                    <a:pt x="201" y="458"/>
                  </a:lnTo>
                  <a:lnTo>
                    <a:pt x="196" y="432"/>
                  </a:lnTo>
                  <a:lnTo>
                    <a:pt x="187" y="405"/>
                  </a:lnTo>
                  <a:lnTo>
                    <a:pt x="173" y="373"/>
                  </a:lnTo>
                  <a:lnTo>
                    <a:pt x="160" y="345"/>
                  </a:lnTo>
                  <a:lnTo>
                    <a:pt x="146" y="315"/>
                  </a:lnTo>
                  <a:lnTo>
                    <a:pt x="139" y="281"/>
                  </a:lnTo>
                  <a:lnTo>
                    <a:pt x="139" y="258"/>
                  </a:lnTo>
                  <a:lnTo>
                    <a:pt x="143" y="231"/>
                  </a:lnTo>
                  <a:lnTo>
                    <a:pt x="144" y="212"/>
                  </a:lnTo>
                  <a:lnTo>
                    <a:pt x="163" y="215"/>
                  </a:lnTo>
                  <a:lnTo>
                    <a:pt x="190" y="218"/>
                  </a:lnTo>
                  <a:lnTo>
                    <a:pt x="218" y="221"/>
                  </a:lnTo>
                  <a:lnTo>
                    <a:pt x="250" y="226"/>
                  </a:lnTo>
                  <a:lnTo>
                    <a:pt x="282" y="229"/>
                  </a:lnTo>
                  <a:lnTo>
                    <a:pt x="317" y="234"/>
                  </a:lnTo>
                  <a:lnTo>
                    <a:pt x="353" y="237"/>
                  </a:lnTo>
                  <a:lnTo>
                    <a:pt x="392" y="239"/>
                  </a:lnTo>
                  <a:lnTo>
                    <a:pt x="470" y="239"/>
                  </a:lnTo>
                  <a:lnTo>
                    <a:pt x="497" y="237"/>
                  </a:lnTo>
                  <a:lnTo>
                    <a:pt x="524" y="235"/>
                  </a:lnTo>
                  <a:lnTo>
                    <a:pt x="554" y="231"/>
                  </a:lnTo>
                  <a:lnTo>
                    <a:pt x="579" y="223"/>
                  </a:lnTo>
                  <a:lnTo>
                    <a:pt x="598" y="213"/>
                  </a:lnTo>
                  <a:lnTo>
                    <a:pt x="614" y="202"/>
                  </a:lnTo>
                  <a:lnTo>
                    <a:pt x="625" y="191"/>
                  </a:lnTo>
                  <a:lnTo>
                    <a:pt x="630" y="179"/>
                  </a:lnTo>
                  <a:lnTo>
                    <a:pt x="630" y="160"/>
                  </a:lnTo>
                  <a:lnTo>
                    <a:pt x="625" y="137"/>
                  </a:lnTo>
                  <a:lnTo>
                    <a:pt x="617" y="115"/>
                  </a:lnTo>
                  <a:lnTo>
                    <a:pt x="609" y="95"/>
                  </a:lnTo>
                  <a:lnTo>
                    <a:pt x="609" y="76"/>
                  </a:lnTo>
                  <a:lnTo>
                    <a:pt x="619" y="58"/>
                  </a:lnTo>
                  <a:lnTo>
                    <a:pt x="633" y="43"/>
                  </a:lnTo>
                  <a:lnTo>
                    <a:pt x="653" y="30"/>
                  </a:lnTo>
                  <a:lnTo>
                    <a:pt x="677" y="21"/>
                  </a:lnTo>
                  <a:lnTo>
                    <a:pt x="704" y="13"/>
                  </a:lnTo>
                  <a:lnTo>
                    <a:pt x="731" y="8"/>
                  </a:lnTo>
                  <a:lnTo>
                    <a:pt x="764" y="3"/>
                  </a:lnTo>
                  <a:lnTo>
                    <a:pt x="791" y="0"/>
                  </a:lnTo>
                  <a:lnTo>
                    <a:pt x="821" y="0"/>
                  </a:lnTo>
                  <a:lnTo>
                    <a:pt x="846" y="2"/>
                  </a:lnTo>
                  <a:lnTo>
                    <a:pt x="873" y="8"/>
                  </a:lnTo>
                  <a:lnTo>
                    <a:pt x="898" y="16"/>
                  </a:lnTo>
                  <a:lnTo>
                    <a:pt x="922" y="27"/>
                  </a:lnTo>
                  <a:lnTo>
                    <a:pt x="941" y="39"/>
                  </a:lnTo>
                  <a:lnTo>
                    <a:pt x="959" y="55"/>
                  </a:lnTo>
                  <a:lnTo>
                    <a:pt x="966" y="71"/>
                  </a:lnTo>
                  <a:lnTo>
                    <a:pt x="970" y="87"/>
                  </a:lnTo>
                  <a:lnTo>
                    <a:pt x="965" y="106"/>
                  </a:lnTo>
                  <a:lnTo>
                    <a:pt x="957" y="122"/>
                  </a:lnTo>
                  <a:lnTo>
                    <a:pt x="943" y="147"/>
                  </a:lnTo>
                  <a:lnTo>
                    <a:pt x="933" y="168"/>
                  </a:lnTo>
                  <a:lnTo>
                    <a:pt x="925" y="190"/>
                  </a:lnTo>
                  <a:lnTo>
                    <a:pt x="925" y="209"/>
                  </a:lnTo>
                  <a:lnTo>
                    <a:pt x="933" y="228"/>
                  </a:lnTo>
                  <a:lnTo>
                    <a:pt x="949" y="242"/>
                  </a:lnTo>
                  <a:lnTo>
                    <a:pt x="963" y="250"/>
                  </a:lnTo>
                  <a:lnTo>
                    <a:pt x="985" y="258"/>
                  </a:lnTo>
                  <a:lnTo>
                    <a:pt x="1012" y="264"/>
                  </a:lnTo>
                  <a:lnTo>
                    <a:pt x="1038" y="267"/>
                  </a:lnTo>
                  <a:lnTo>
                    <a:pt x="1071" y="270"/>
                  </a:lnTo>
                  <a:lnTo>
                    <a:pt x="1107" y="270"/>
                  </a:lnTo>
                  <a:lnTo>
                    <a:pt x="1137" y="266"/>
                  </a:lnTo>
                  <a:lnTo>
                    <a:pt x="1182" y="262"/>
                  </a:lnTo>
                  <a:lnTo>
                    <a:pt x="1226" y="256"/>
                  </a:lnTo>
                  <a:lnTo>
                    <a:pt x="1264" y="250"/>
                  </a:lnTo>
                  <a:lnTo>
                    <a:pt x="1302" y="243"/>
                  </a:lnTo>
                  <a:lnTo>
                    <a:pt x="1346" y="234"/>
                  </a:lnTo>
                  <a:lnTo>
                    <a:pt x="1398" y="223"/>
                  </a:lnTo>
                  <a:lnTo>
                    <a:pt x="1473" y="209"/>
                  </a:lnTo>
                  <a:lnTo>
                    <a:pt x="1477" y="224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88274" name="Freeform 50">
              <a:extLst>
                <a:ext uri="{FF2B5EF4-FFF2-40B4-BE49-F238E27FC236}">
                  <a16:creationId xmlns:a16="http://schemas.microsoft.com/office/drawing/2014/main" id="{AFDB28E2-47F2-A144-957D-19A41691C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" y="1689"/>
              <a:ext cx="661" cy="502"/>
            </a:xfrm>
            <a:custGeom>
              <a:avLst/>
              <a:gdLst>
                <a:gd name="T0" fmla="*/ 1264 w 1322"/>
                <a:gd name="T1" fmla="*/ 0 h 1006"/>
                <a:gd name="T2" fmla="*/ 1250 w 1322"/>
                <a:gd name="T3" fmla="*/ 53 h 1006"/>
                <a:gd name="T4" fmla="*/ 1276 w 1322"/>
                <a:gd name="T5" fmla="*/ 106 h 1006"/>
                <a:gd name="T6" fmla="*/ 1305 w 1322"/>
                <a:gd name="T7" fmla="*/ 152 h 1006"/>
                <a:gd name="T8" fmla="*/ 1322 w 1322"/>
                <a:gd name="T9" fmla="*/ 206 h 1006"/>
                <a:gd name="T10" fmla="*/ 1318 w 1322"/>
                <a:gd name="T11" fmla="*/ 250 h 1006"/>
                <a:gd name="T12" fmla="*/ 1297 w 1322"/>
                <a:gd name="T13" fmla="*/ 293 h 1006"/>
                <a:gd name="T14" fmla="*/ 1248 w 1322"/>
                <a:gd name="T15" fmla="*/ 317 h 1006"/>
                <a:gd name="T16" fmla="*/ 1188 w 1322"/>
                <a:gd name="T17" fmla="*/ 299 h 1006"/>
                <a:gd name="T18" fmla="*/ 1131 w 1322"/>
                <a:gd name="T19" fmla="*/ 266 h 1006"/>
                <a:gd name="T20" fmla="*/ 1085 w 1322"/>
                <a:gd name="T21" fmla="*/ 239 h 1006"/>
                <a:gd name="T22" fmla="*/ 1031 w 1322"/>
                <a:gd name="T23" fmla="*/ 236 h 1006"/>
                <a:gd name="T24" fmla="*/ 982 w 1322"/>
                <a:gd name="T25" fmla="*/ 263 h 1006"/>
                <a:gd name="T26" fmla="*/ 941 w 1322"/>
                <a:gd name="T27" fmla="*/ 320 h 1006"/>
                <a:gd name="T28" fmla="*/ 932 w 1322"/>
                <a:gd name="T29" fmla="*/ 385 h 1006"/>
                <a:gd name="T30" fmla="*/ 948 w 1322"/>
                <a:gd name="T31" fmla="*/ 448 h 1006"/>
                <a:gd name="T32" fmla="*/ 987 w 1322"/>
                <a:gd name="T33" fmla="*/ 498 h 1006"/>
                <a:gd name="T34" fmla="*/ 1055 w 1322"/>
                <a:gd name="T35" fmla="*/ 535 h 1006"/>
                <a:gd name="T36" fmla="*/ 1153 w 1322"/>
                <a:gd name="T37" fmla="*/ 543 h 1006"/>
                <a:gd name="T38" fmla="*/ 1232 w 1322"/>
                <a:gd name="T39" fmla="*/ 544 h 1006"/>
                <a:gd name="T40" fmla="*/ 1275 w 1322"/>
                <a:gd name="T41" fmla="*/ 592 h 1006"/>
                <a:gd name="T42" fmla="*/ 1269 w 1322"/>
                <a:gd name="T43" fmla="*/ 650 h 1006"/>
                <a:gd name="T44" fmla="*/ 1235 w 1322"/>
                <a:gd name="T45" fmla="*/ 720 h 1006"/>
                <a:gd name="T46" fmla="*/ 1112 w 1322"/>
                <a:gd name="T47" fmla="*/ 769 h 1006"/>
                <a:gd name="T48" fmla="*/ 997 w 1322"/>
                <a:gd name="T49" fmla="*/ 759 h 1006"/>
                <a:gd name="T50" fmla="*/ 859 w 1322"/>
                <a:gd name="T51" fmla="*/ 746 h 1006"/>
                <a:gd name="T52" fmla="*/ 783 w 1322"/>
                <a:gd name="T53" fmla="*/ 759 h 1006"/>
                <a:gd name="T54" fmla="*/ 753 w 1322"/>
                <a:gd name="T55" fmla="*/ 795 h 1006"/>
                <a:gd name="T56" fmla="*/ 774 w 1322"/>
                <a:gd name="T57" fmla="*/ 844 h 1006"/>
                <a:gd name="T58" fmla="*/ 788 w 1322"/>
                <a:gd name="T59" fmla="*/ 900 h 1006"/>
                <a:gd name="T60" fmla="*/ 759 w 1322"/>
                <a:gd name="T61" fmla="*/ 952 h 1006"/>
                <a:gd name="T62" fmla="*/ 699 w 1322"/>
                <a:gd name="T63" fmla="*/ 988 h 1006"/>
                <a:gd name="T64" fmla="*/ 630 w 1322"/>
                <a:gd name="T65" fmla="*/ 1003 h 1006"/>
                <a:gd name="T66" fmla="*/ 566 w 1322"/>
                <a:gd name="T67" fmla="*/ 1003 h 1006"/>
                <a:gd name="T68" fmla="*/ 516 w 1322"/>
                <a:gd name="T69" fmla="*/ 990 h 1006"/>
                <a:gd name="T70" fmla="*/ 476 w 1322"/>
                <a:gd name="T71" fmla="*/ 957 h 1006"/>
                <a:gd name="T72" fmla="*/ 440 w 1322"/>
                <a:gd name="T73" fmla="*/ 911 h 1006"/>
                <a:gd name="T74" fmla="*/ 399 w 1322"/>
                <a:gd name="T75" fmla="*/ 857 h 1006"/>
                <a:gd name="T76" fmla="*/ 345 w 1322"/>
                <a:gd name="T77" fmla="*/ 816 h 1006"/>
                <a:gd name="T78" fmla="*/ 274 w 1322"/>
                <a:gd name="T79" fmla="*/ 797 h 1006"/>
                <a:gd name="T80" fmla="*/ 190 w 1322"/>
                <a:gd name="T81" fmla="*/ 794 h 1006"/>
                <a:gd name="T82" fmla="*/ 105 w 1322"/>
                <a:gd name="T83" fmla="*/ 805 h 1006"/>
                <a:gd name="T84" fmla="*/ 0 w 1322"/>
                <a:gd name="T85" fmla="*/ 82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2" h="1006">
                  <a:moveTo>
                    <a:pt x="0" y="826"/>
                  </a:moveTo>
                  <a:lnTo>
                    <a:pt x="174" y="0"/>
                  </a:lnTo>
                  <a:lnTo>
                    <a:pt x="1264" y="0"/>
                  </a:lnTo>
                  <a:lnTo>
                    <a:pt x="1254" y="13"/>
                  </a:lnTo>
                  <a:lnTo>
                    <a:pt x="1250" y="32"/>
                  </a:lnTo>
                  <a:lnTo>
                    <a:pt x="1250" y="53"/>
                  </a:lnTo>
                  <a:lnTo>
                    <a:pt x="1254" y="70"/>
                  </a:lnTo>
                  <a:lnTo>
                    <a:pt x="1265" y="89"/>
                  </a:lnTo>
                  <a:lnTo>
                    <a:pt x="1276" y="106"/>
                  </a:lnTo>
                  <a:lnTo>
                    <a:pt x="1286" y="121"/>
                  </a:lnTo>
                  <a:lnTo>
                    <a:pt x="1297" y="136"/>
                  </a:lnTo>
                  <a:lnTo>
                    <a:pt x="1305" y="152"/>
                  </a:lnTo>
                  <a:lnTo>
                    <a:pt x="1314" y="171"/>
                  </a:lnTo>
                  <a:lnTo>
                    <a:pt x="1319" y="188"/>
                  </a:lnTo>
                  <a:lnTo>
                    <a:pt x="1322" y="206"/>
                  </a:lnTo>
                  <a:lnTo>
                    <a:pt x="1322" y="222"/>
                  </a:lnTo>
                  <a:lnTo>
                    <a:pt x="1321" y="239"/>
                  </a:lnTo>
                  <a:lnTo>
                    <a:pt x="1318" y="250"/>
                  </a:lnTo>
                  <a:lnTo>
                    <a:pt x="1313" y="268"/>
                  </a:lnTo>
                  <a:lnTo>
                    <a:pt x="1307" y="282"/>
                  </a:lnTo>
                  <a:lnTo>
                    <a:pt x="1297" y="293"/>
                  </a:lnTo>
                  <a:lnTo>
                    <a:pt x="1286" y="304"/>
                  </a:lnTo>
                  <a:lnTo>
                    <a:pt x="1272" y="312"/>
                  </a:lnTo>
                  <a:lnTo>
                    <a:pt x="1248" y="317"/>
                  </a:lnTo>
                  <a:lnTo>
                    <a:pt x="1229" y="315"/>
                  </a:lnTo>
                  <a:lnTo>
                    <a:pt x="1210" y="309"/>
                  </a:lnTo>
                  <a:lnTo>
                    <a:pt x="1188" y="299"/>
                  </a:lnTo>
                  <a:lnTo>
                    <a:pt x="1164" y="288"/>
                  </a:lnTo>
                  <a:lnTo>
                    <a:pt x="1148" y="277"/>
                  </a:lnTo>
                  <a:lnTo>
                    <a:pt x="1131" y="266"/>
                  </a:lnTo>
                  <a:lnTo>
                    <a:pt x="1115" y="256"/>
                  </a:lnTo>
                  <a:lnTo>
                    <a:pt x="1101" y="247"/>
                  </a:lnTo>
                  <a:lnTo>
                    <a:pt x="1085" y="239"/>
                  </a:lnTo>
                  <a:lnTo>
                    <a:pt x="1068" y="234"/>
                  </a:lnTo>
                  <a:lnTo>
                    <a:pt x="1049" y="233"/>
                  </a:lnTo>
                  <a:lnTo>
                    <a:pt x="1031" y="236"/>
                  </a:lnTo>
                  <a:lnTo>
                    <a:pt x="1012" y="242"/>
                  </a:lnTo>
                  <a:lnTo>
                    <a:pt x="998" y="252"/>
                  </a:lnTo>
                  <a:lnTo>
                    <a:pt x="982" y="263"/>
                  </a:lnTo>
                  <a:lnTo>
                    <a:pt x="967" y="279"/>
                  </a:lnTo>
                  <a:lnTo>
                    <a:pt x="954" y="296"/>
                  </a:lnTo>
                  <a:lnTo>
                    <a:pt x="941" y="320"/>
                  </a:lnTo>
                  <a:lnTo>
                    <a:pt x="935" y="340"/>
                  </a:lnTo>
                  <a:lnTo>
                    <a:pt x="930" y="361"/>
                  </a:lnTo>
                  <a:lnTo>
                    <a:pt x="932" y="385"/>
                  </a:lnTo>
                  <a:lnTo>
                    <a:pt x="933" y="405"/>
                  </a:lnTo>
                  <a:lnTo>
                    <a:pt x="940" y="429"/>
                  </a:lnTo>
                  <a:lnTo>
                    <a:pt x="948" y="448"/>
                  </a:lnTo>
                  <a:lnTo>
                    <a:pt x="959" y="468"/>
                  </a:lnTo>
                  <a:lnTo>
                    <a:pt x="971" y="484"/>
                  </a:lnTo>
                  <a:lnTo>
                    <a:pt x="987" y="498"/>
                  </a:lnTo>
                  <a:lnTo>
                    <a:pt x="1004" y="513"/>
                  </a:lnTo>
                  <a:lnTo>
                    <a:pt x="1030" y="525"/>
                  </a:lnTo>
                  <a:lnTo>
                    <a:pt x="1055" y="535"/>
                  </a:lnTo>
                  <a:lnTo>
                    <a:pt x="1084" y="541"/>
                  </a:lnTo>
                  <a:lnTo>
                    <a:pt x="1115" y="544"/>
                  </a:lnTo>
                  <a:lnTo>
                    <a:pt x="1153" y="543"/>
                  </a:lnTo>
                  <a:lnTo>
                    <a:pt x="1180" y="541"/>
                  </a:lnTo>
                  <a:lnTo>
                    <a:pt x="1207" y="539"/>
                  </a:lnTo>
                  <a:lnTo>
                    <a:pt x="1232" y="544"/>
                  </a:lnTo>
                  <a:lnTo>
                    <a:pt x="1250" y="554"/>
                  </a:lnTo>
                  <a:lnTo>
                    <a:pt x="1265" y="571"/>
                  </a:lnTo>
                  <a:lnTo>
                    <a:pt x="1275" y="592"/>
                  </a:lnTo>
                  <a:lnTo>
                    <a:pt x="1276" y="612"/>
                  </a:lnTo>
                  <a:lnTo>
                    <a:pt x="1275" y="630"/>
                  </a:lnTo>
                  <a:lnTo>
                    <a:pt x="1269" y="650"/>
                  </a:lnTo>
                  <a:lnTo>
                    <a:pt x="1257" y="675"/>
                  </a:lnTo>
                  <a:lnTo>
                    <a:pt x="1248" y="696"/>
                  </a:lnTo>
                  <a:lnTo>
                    <a:pt x="1235" y="720"/>
                  </a:lnTo>
                  <a:lnTo>
                    <a:pt x="1223" y="743"/>
                  </a:lnTo>
                  <a:lnTo>
                    <a:pt x="1208" y="769"/>
                  </a:lnTo>
                  <a:lnTo>
                    <a:pt x="1112" y="769"/>
                  </a:lnTo>
                  <a:lnTo>
                    <a:pt x="1076" y="765"/>
                  </a:lnTo>
                  <a:lnTo>
                    <a:pt x="1039" y="762"/>
                  </a:lnTo>
                  <a:lnTo>
                    <a:pt x="997" y="759"/>
                  </a:lnTo>
                  <a:lnTo>
                    <a:pt x="952" y="754"/>
                  </a:lnTo>
                  <a:lnTo>
                    <a:pt x="900" y="750"/>
                  </a:lnTo>
                  <a:lnTo>
                    <a:pt x="859" y="746"/>
                  </a:lnTo>
                  <a:lnTo>
                    <a:pt x="829" y="748"/>
                  </a:lnTo>
                  <a:lnTo>
                    <a:pt x="800" y="753"/>
                  </a:lnTo>
                  <a:lnTo>
                    <a:pt x="783" y="759"/>
                  </a:lnTo>
                  <a:lnTo>
                    <a:pt x="769" y="769"/>
                  </a:lnTo>
                  <a:lnTo>
                    <a:pt x="758" y="781"/>
                  </a:lnTo>
                  <a:lnTo>
                    <a:pt x="753" y="795"/>
                  </a:lnTo>
                  <a:lnTo>
                    <a:pt x="756" y="810"/>
                  </a:lnTo>
                  <a:lnTo>
                    <a:pt x="763" y="826"/>
                  </a:lnTo>
                  <a:lnTo>
                    <a:pt x="774" y="844"/>
                  </a:lnTo>
                  <a:lnTo>
                    <a:pt x="783" y="862"/>
                  </a:lnTo>
                  <a:lnTo>
                    <a:pt x="788" y="881"/>
                  </a:lnTo>
                  <a:lnTo>
                    <a:pt x="788" y="900"/>
                  </a:lnTo>
                  <a:lnTo>
                    <a:pt x="783" y="919"/>
                  </a:lnTo>
                  <a:lnTo>
                    <a:pt x="772" y="936"/>
                  </a:lnTo>
                  <a:lnTo>
                    <a:pt x="759" y="952"/>
                  </a:lnTo>
                  <a:lnTo>
                    <a:pt x="742" y="966"/>
                  </a:lnTo>
                  <a:lnTo>
                    <a:pt x="721" y="979"/>
                  </a:lnTo>
                  <a:lnTo>
                    <a:pt x="699" y="988"/>
                  </a:lnTo>
                  <a:lnTo>
                    <a:pt x="676" y="995"/>
                  </a:lnTo>
                  <a:lnTo>
                    <a:pt x="653" y="999"/>
                  </a:lnTo>
                  <a:lnTo>
                    <a:pt x="630" y="1003"/>
                  </a:lnTo>
                  <a:lnTo>
                    <a:pt x="608" y="1006"/>
                  </a:lnTo>
                  <a:lnTo>
                    <a:pt x="587" y="1006"/>
                  </a:lnTo>
                  <a:lnTo>
                    <a:pt x="566" y="1003"/>
                  </a:lnTo>
                  <a:lnTo>
                    <a:pt x="547" y="999"/>
                  </a:lnTo>
                  <a:lnTo>
                    <a:pt x="530" y="995"/>
                  </a:lnTo>
                  <a:lnTo>
                    <a:pt x="516" y="990"/>
                  </a:lnTo>
                  <a:lnTo>
                    <a:pt x="500" y="980"/>
                  </a:lnTo>
                  <a:lnTo>
                    <a:pt x="487" y="971"/>
                  </a:lnTo>
                  <a:lnTo>
                    <a:pt x="476" y="957"/>
                  </a:lnTo>
                  <a:lnTo>
                    <a:pt x="462" y="941"/>
                  </a:lnTo>
                  <a:lnTo>
                    <a:pt x="451" y="925"/>
                  </a:lnTo>
                  <a:lnTo>
                    <a:pt x="440" y="911"/>
                  </a:lnTo>
                  <a:lnTo>
                    <a:pt x="427" y="892"/>
                  </a:lnTo>
                  <a:lnTo>
                    <a:pt x="415" y="875"/>
                  </a:lnTo>
                  <a:lnTo>
                    <a:pt x="399" y="857"/>
                  </a:lnTo>
                  <a:lnTo>
                    <a:pt x="381" y="840"/>
                  </a:lnTo>
                  <a:lnTo>
                    <a:pt x="364" y="827"/>
                  </a:lnTo>
                  <a:lnTo>
                    <a:pt x="345" y="816"/>
                  </a:lnTo>
                  <a:lnTo>
                    <a:pt x="324" y="808"/>
                  </a:lnTo>
                  <a:lnTo>
                    <a:pt x="302" y="802"/>
                  </a:lnTo>
                  <a:lnTo>
                    <a:pt x="274" y="797"/>
                  </a:lnTo>
                  <a:lnTo>
                    <a:pt x="242" y="795"/>
                  </a:lnTo>
                  <a:lnTo>
                    <a:pt x="215" y="794"/>
                  </a:lnTo>
                  <a:lnTo>
                    <a:pt x="190" y="794"/>
                  </a:lnTo>
                  <a:lnTo>
                    <a:pt x="160" y="795"/>
                  </a:lnTo>
                  <a:lnTo>
                    <a:pt x="133" y="800"/>
                  </a:lnTo>
                  <a:lnTo>
                    <a:pt x="105" y="805"/>
                  </a:lnTo>
                  <a:lnTo>
                    <a:pt x="73" y="811"/>
                  </a:lnTo>
                  <a:lnTo>
                    <a:pt x="41" y="818"/>
                  </a:lnTo>
                  <a:lnTo>
                    <a:pt x="0" y="826"/>
                  </a:lnTo>
                  <a:close/>
                </a:path>
              </a:pathLst>
            </a:custGeom>
            <a:solidFill>
              <a:srgbClr val="FEFFE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88275" name="Freeform 51">
              <a:extLst>
                <a:ext uri="{FF2B5EF4-FFF2-40B4-BE49-F238E27FC236}">
                  <a16:creationId xmlns:a16="http://schemas.microsoft.com/office/drawing/2014/main" id="{3C0B4D6A-C5EA-C24E-AC48-9876A31BE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" y="1689"/>
              <a:ext cx="653" cy="482"/>
            </a:xfrm>
            <a:custGeom>
              <a:avLst/>
              <a:gdLst>
                <a:gd name="T0" fmla="*/ 55 w 1306"/>
                <a:gd name="T1" fmla="*/ 0 h 965"/>
                <a:gd name="T2" fmla="*/ 1306 w 1306"/>
                <a:gd name="T3" fmla="*/ 786 h 965"/>
                <a:gd name="T4" fmla="*/ 1260 w 1306"/>
                <a:gd name="T5" fmla="*/ 761 h 965"/>
                <a:gd name="T6" fmla="*/ 1211 w 1306"/>
                <a:gd name="T7" fmla="*/ 742 h 965"/>
                <a:gd name="T8" fmla="*/ 1152 w 1306"/>
                <a:gd name="T9" fmla="*/ 731 h 965"/>
                <a:gd name="T10" fmla="*/ 1083 w 1306"/>
                <a:gd name="T11" fmla="*/ 724 h 965"/>
                <a:gd name="T12" fmla="*/ 1012 w 1306"/>
                <a:gd name="T13" fmla="*/ 723 h 965"/>
                <a:gd name="T14" fmla="*/ 933 w 1306"/>
                <a:gd name="T15" fmla="*/ 726 h 965"/>
                <a:gd name="T16" fmla="*/ 868 w 1306"/>
                <a:gd name="T17" fmla="*/ 732 h 965"/>
                <a:gd name="T18" fmla="*/ 817 w 1306"/>
                <a:gd name="T19" fmla="*/ 745 h 965"/>
                <a:gd name="T20" fmla="*/ 782 w 1306"/>
                <a:gd name="T21" fmla="*/ 762 h 965"/>
                <a:gd name="T22" fmla="*/ 765 w 1306"/>
                <a:gd name="T23" fmla="*/ 786 h 965"/>
                <a:gd name="T24" fmla="*/ 773 w 1306"/>
                <a:gd name="T25" fmla="*/ 814 h 965"/>
                <a:gd name="T26" fmla="*/ 789 w 1306"/>
                <a:gd name="T27" fmla="*/ 840 h 965"/>
                <a:gd name="T28" fmla="*/ 779 w 1306"/>
                <a:gd name="T29" fmla="*/ 875 h 965"/>
                <a:gd name="T30" fmla="*/ 748 w 1306"/>
                <a:gd name="T31" fmla="*/ 906 h 965"/>
                <a:gd name="T32" fmla="*/ 710 w 1306"/>
                <a:gd name="T33" fmla="*/ 930 h 965"/>
                <a:gd name="T34" fmla="*/ 670 w 1306"/>
                <a:gd name="T35" fmla="*/ 947 h 965"/>
                <a:gd name="T36" fmla="*/ 626 w 1306"/>
                <a:gd name="T37" fmla="*/ 958 h 965"/>
                <a:gd name="T38" fmla="*/ 585 w 1306"/>
                <a:gd name="T39" fmla="*/ 965 h 965"/>
                <a:gd name="T40" fmla="*/ 537 w 1306"/>
                <a:gd name="T41" fmla="*/ 961 h 965"/>
                <a:gd name="T42" fmla="*/ 498 w 1306"/>
                <a:gd name="T43" fmla="*/ 952 h 965"/>
                <a:gd name="T44" fmla="*/ 460 w 1306"/>
                <a:gd name="T45" fmla="*/ 935 h 965"/>
                <a:gd name="T46" fmla="*/ 444 w 1306"/>
                <a:gd name="T47" fmla="*/ 912 h 965"/>
                <a:gd name="T48" fmla="*/ 444 w 1306"/>
                <a:gd name="T49" fmla="*/ 886 h 965"/>
                <a:gd name="T50" fmla="*/ 460 w 1306"/>
                <a:gd name="T51" fmla="*/ 851 h 965"/>
                <a:gd name="T52" fmla="*/ 485 w 1306"/>
                <a:gd name="T53" fmla="*/ 819 h 965"/>
                <a:gd name="T54" fmla="*/ 499 w 1306"/>
                <a:gd name="T55" fmla="*/ 791 h 965"/>
                <a:gd name="T56" fmla="*/ 499 w 1306"/>
                <a:gd name="T57" fmla="*/ 759 h 965"/>
                <a:gd name="T58" fmla="*/ 473 w 1306"/>
                <a:gd name="T59" fmla="*/ 735 h 965"/>
                <a:gd name="T60" fmla="*/ 435 w 1306"/>
                <a:gd name="T61" fmla="*/ 726 h 965"/>
                <a:gd name="T62" fmla="*/ 354 w 1306"/>
                <a:gd name="T63" fmla="*/ 723 h 965"/>
                <a:gd name="T64" fmla="*/ 278 w 1306"/>
                <a:gd name="T65" fmla="*/ 731 h 965"/>
                <a:gd name="T66" fmla="*/ 188 w 1306"/>
                <a:gd name="T67" fmla="*/ 745 h 965"/>
                <a:gd name="T68" fmla="*/ 106 w 1306"/>
                <a:gd name="T69" fmla="*/ 759 h 965"/>
                <a:gd name="T70" fmla="*/ 68 w 1306"/>
                <a:gd name="T71" fmla="*/ 772 h 965"/>
                <a:gd name="T72" fmla="*/ 49 w 1306"/>
                <a:gd name="T73" fmla="*/ 735 h 965"/>
                <a:gd name="T74" fmla="*/ 31 w 1306"/>
                <a:gd name="T75" fmla="*/ 694 h 965"/>
                <a:gd name="T76" fmla="*/ 20 w 1306"/>
                <a:gd name="T77" fmla="*/ 641 h 965"/>
                <a:gd name="T78" fmla="*/ 27 w 1306"/>
                <a:gd name="T79" fmla="*/ 587 h 965"/>
                <a:gd name="T80" fmla="*/ 53 w 1306"/>
                <a:gd name="T81" fmla="*/ 530 h 965"/>
                <a:gd name="T82" fmla="*/ 93 w 1306"/>
                <a:gd name="T83" fmla="*/ 484 h 965"/>
                <a:gd name="T84" fmla="*/ 142 w 1306"/>
                <a:gd name="T85" fmla="*/ 456 h 965"/>
                <a:gd name="T86" fmla="*/ 193 w 1306"/>
                <a:gd name="T87" fmla="*/ 434 h 965"/>
                <a:gd name="T88" fmla="*/ 250 w 1306"/>
                <a:gd name="T89" fmla="*/ 407 h 965"/>
                <a:gd name="T90" fmla="*/ 289 w 1306"/>
                <a:gd name="T91" fmla="*/ 383 h 965"/>
                <a:gd name="T92" fmla="*/ 322 w 1306"/>
                <a:gd name="T93" fmla="*/ 350 h 965"/>
                <a:gd name="T94" fmla="*/ 341 w 1306"/>
                <a:gd name="T95" fmla="*/ 307 h 965"/>
                <a:gd name="T96" fmla="*/ 340 w 1306"/>
                <a:gd name="T97" fmla="*/ 258 h 965"/>
                <a:gd name="T98" fmla="*/ 313 w 1306"/>
                <a:gd name="T99" fmla="*/ 214 h 965"/>
                <a:gd name="T100" fmla="*/ 269 w 1306"/>
                <a:gd name="T101" fmla="*/ 192 h 965"/>
                <a:gd name="T102" fmla="*/ 224 w 1306"/>
                <a:gd name="T103" fmla="*/ 200 h 965"/>
                <a:gd name="T104" fmla="*/ 186 w 1306"/>
                <a:gd name="T105" fmla="*/ 231 h 965"/>
                <a:gd name="T106" fmla="*/ 153 w 1306"/>
                <a:gd name="T107" fmla="*/ 268 h 965"/>
                <a:gd name="T108" fmla="*/ 114 w 1306"/>
                <a:gd name="T109" fmla="*/ 283 h 965"/>
                <a:gd name="T110" fmla="*/ 61 w 1306"/>
                <a:gd name="T111" fmla="*/ 279 h 965"/>
                <a:gd name="T112" fmla="*/ 28 w 1306"/>
                <a:gd name="T113" fmla="*/ 250 h 965"/>
                <a:gd name="T114" fmla="*/ 6 w 1306"/>
                <a:gd name="T115" fmla="*/ 211 h 965"/>
                <a:gd name="T116" fmla="*/ 0 w 1306"/>
                <a:gd name="T117" fmla="*/ 166 h 965"/>
                <a:gd name="T118" fmla="*/ 6 w 1306"/>
                <a:gd name="T119" fmla="*/ 117 h 965"/>
                <a:gd name="T120" fmla="*/ 23 w 1306"/>
                <a:gd name="T121" fmla="*/ 59 h 965"/>
                <a:gd name="T122" fmla="*/ 39 w 1306"/>
                <a:gd name="T123" fmla="*/ 23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6" h="965">
                  <a:moveTo>
                    <a:pt x="39" y="23"/>
                  </a:moveTo>
                  <a:lnTo>
                    <a:pt x="55" y="0"/>
                  </a:lnTo>
                  <a:lnTo>
                    <a:pt x="1089" y="0"/>
                  </a:lnTo>
                  <a:lnTo>
                    <a:pt x="1306" y="786"/>
                  </a:lnTo>
                  <a:lnTo>
                    <a:pt x="1279" y="772"/>
                  </a:lnTo>
                  <a:lnTo>
                    <a:pt x="1260" y="761"/>
                  </a:lnTo>
                  <a:lnTo>
                    <a:pt x="1238" y="751"/>
                  </a:lnTo>
                  <a:lnTo>
                    <a:pt x="1211" y="742"/>
                  </a:lnTo>
                  <a:lnTo>
                    <a:pt x="1183" y="735"/>
                  </a:lnTo>
                  <a:lnTo>
                    <a:pt x="1152" y="731"/>
                  </a:lnTo>
                  <a:lnTo>
                    <a:pt x="1116" y="726"/>
                  </a:lnTo>
                  <a:lnTo>
                    <a:pt x="1083" y="724"/>
                  </a:lnTo>
                  <a:lnTo>
                    <a:pt x="1050" y="723"/>
                  </a:lnTo>
                  <a:lnTo>
                    <a:pt x="1012" y="723"/>
                  </a:lnTo>
                  <a:lnTo>
                    <a:pt x="967" y="723"/>
                  </a:lnTo>
                  <a:lnTo>
                    <a:pt x="933" y="726"/>
                  </a:lnTo>
                  <a:lnTo>
                    <a:pt x="898" y="729"/>
                  </a:lnTo>
                  <a:lnTo>
                    <a:pt x="868" y="732"/>
                  </a:lnTo>
                  <a:lnTo>
                    <a:pt x="839" y="739"/>
                  </a:lnTo>
                  <a:lnTo>
                    <a:pt x="817" y="745"/>
                  </a:lnTo>
                  <a:lnTo>
                    <a:pt x="798" y="753"/>
                  </a:lnTo>
                  <a:lnTo>
                    <a:pt x="782" y="762"/>
                  </a:lnTo>
                  <a:lnTo>
                    <a:pt x="771" y="772"/>
                  </a:lnTo>
                  <a:lnTo>
                    <a:pt x="765" y="786"/>
                  </a:lnTo>
                  <a:lnTo>
                    <a:pt x="765" y="800"/>
                  </a:lnTo>
                  <a:lnTo>
                    <a:pt x="773" y="814"/>
                  </a:lnTo>
                  <a:lnTo>
                    <a:pt x="782" y="827"/>
                  </a:lnTo>
                  <a:lnTo>
                    <a:pt x="789" y="840"/>
                  </a:lnTo>
                  <a:lnTo>
                    <a:pt x="789" y="859"/>
                  </a:lnTo>
                  <a:lnTo>
                    <a:pt x="779" y="875"/>
                  </a:lnTo>
                  <a:lnTo>
                    <a:pt x="767" y="890"/>
                  </a:lnTo>
                  <a:lnTo>
                    <a:pt x="748" y="906"/>
                  </a:lnTo>
                  <a:lnTo>
                    <a:pt x="729" y="920"/>
                  </a:lnTo>
                  <a:lnTo>
                    <a:pt x="710" y="930"/>
                  </a:lnTo>
                  <a:lnTo>
                    <a:pt x="691" y="938"/>
                  </a:lnTo>
                  <a:lnTo>
                    <a:pt x="670" y="947"/>
                  </a:lnTo>
                  <a:lnTo>
                    <a:pt x="648" y="954"/>
                  </a:lnTo>
                  <a:lnTo>
                    <a:pt x="626" y="958"/>
                  </a:lnTo>
                  <a:lnTo>
                    <a:pt x="604" y="961"/>
                  </a:lnTo>
                  <a:lnTo>
                    <a:pt x="585" y="965"/>
                  </a:lnTo>
                  <a:lnTo>
                    <a:pt x="559" y="965"/>
                  </a:lnTo>
                  <a:lnTo>
                    <a:pt x="537" y="961"/>
                  </a:lnTo>
                  <a:lnTo>
                    <a:pt x="517" y="958"/>
                  </a:lnTo>
                  <a:lnTo>
                    <a:pt x="498" y="952"/>
                  </a:lnTo>
                  <a:lnTo>
                    <a:pt x="477" y="944"/>
                  </a:lnTo>
                  <a:lnTo>
                    <a:pt x="460" y="935"/>
                  </a:lnTo>
                  <a:lnTo>
                    <a:pt x="449" y="924"/>
                  </a:lnTo>
                  <a:lnTo>
                    <a:pt x="444" y="912"/>
                  </a:lnTo>
                  <a:lnTo>
                    <a:pt x="442" y="901"/>
                  </a:lnTo>
                  <a:lnTo>
                    <a:pt x="444" y="886"/>
                  </a:lnTo>
                  <a:lnTo>
                    <a:pt x="449" y="870"/>
                  </a:lnTo>
                  <a:lnTo>
                    <a:pt x="460" y="851"/>
                  </a:lnTo>
                  <a:lnTo>
                    <a:pt x="474" y="833"/>
                  </a:lnTo>
                  <a:lnTo>
                    <a:pt x="485" y="819"/>
                  </a:lnTo>
                  <a:lnTo>
                    <a:pt x="493" y="808"/>
                  </a:lnTo>
                  <a:lnTo>
                    <a:pt x="499" y="791"/>
                  </a:lnTo>
                  <a:lnTo>
                    <a:pt x="504" y="773"/>
                  </a:lnTo>
                  <a:lnTo>
                    <a:pt x="499" y="759"/>
                  </a:lnTo>
                  <a:lnTo>
                    <a:pt x="490" y="746"/>
                  </a:lnTo>
                  <a:lnTo>
                    <a:pt x="473" y="735"/>
                  </a:lnTo>
                  <a:lnTo>
                    <a:pt x="454" y="731"/>
                  </a:lnTo>
                  <a:lnTo>
                    <a:pt x="435" y="726"/>
                  </a:lnTo>
                  <a:lnTo>
                    <a:pt x="408" y="723"/>
                  </a:lnTo>
                  <a:lnTo>
                    <a:pt x="354" y="723"/>
                  </a:lnTo>
                  <a:lnTo>
                    <a:pt x="314" y="726"/>
                  </a:lnTo>
                  <a:lnTo>
                    <a:pt x="278" y="731"/>
                  </a:lnTo>
                  <a:lnTo>
                    <a:pt x="231" y="737"/>
                  </a:lnTo>
                  <a:lnTo>
                    <a:pt x="188" y="745"/>
                  </a:lnTo>
                  <a:lnTo>
                    <a:pt x="140" y="753"/>
                  </a:lnTo>
                  <a:lnTo>
                    <a:pt x="106" y="759"/>
                  </a:lnTo>
                  <a:lnTo>
                    <a:pt x="82" y="764"/>
                  </a:lnTo>
                  <a:lnTo>
                    <a:pt x="68" y="772"/>
                  </a:lnTo>
                  <a:lnTo>
                    <a:pt x="58" y="754"/>
                  </a:lnTo>
                  <a:lnTo>
                    <a:pt x="49" y="735"/>
                  </a:lnTo>
                  <a:lnTo>
                    <a:pt x="39" y="715"/>
                  </a:lnTo>
                  <a:lnTo>
                    <a:pt x="31" y="694"/>
                  </a:lnTo>
                  <a:lnTo>
                    <a:pt x="25" y="669"/>
                  </a:lnTo>
                  <a:lnTo>
                    <a:pt x="20" y="641"/>
                  </a:lnTo>
                  <a:lnTo>
                    <a:pt x="22" y="614"/>
                  </a:lnTo>
                  <a:lnTo>
                    <a:pt x="27" y="587"/>
                  </a:lnTo>
                  <a:lnTo>
                    <a:pt x="38" y="558"/>
                  </a:lnTo>
                  <a:lnTo>
                    <a:pt x="53" y="530"/>
                  </a:lnTo>
                  <a:lnTo>
                    <a:pt x="71" y="505"/>
                  </a:lnTo>
                  <a:lnTo>
                    <a:pt x="93" y="484"/>
                  </a:lnTo>
                  <a:lnTo>
                    <a:pt x="117" y="468"/>
                  </a:lnTo>
                  <a:lnTo>
                    <a:pt x="142" y="456"/>
                  </a:lnTo>
                  <a:lnTo>
                    <a:pt x="167" y="443"/>
                  </a:lnTo>
                  <a:lnTo>
                    <a:pt x="193" y="434"/>
                  </a:lnTo>
                  <a:lnTo>
                    <a:pt x="218" y="422"/>
                  </a:lnTo>
                  <a:lnTo>
                    <a:pt x="250" y="407"/>
                  </a:lnTo>
                  <a:lnTo>
                    <a:pt x="270" y="397"/>
                  </a:lnTo>
                  <a:lnTo>
                    <a:pt x="289" y="383"/>
                  </a:lnTo>
                  <a:lnTo>
                    <a:pt x="306" y="367"/>
                  </a:lnTo>
                  <a:lnTo>
                    <a:pt x="322" y="350"/>
                  </a:lnTo>
                  <a:lnTo>
                    <a:pt x="333" y="329"/>
                  </a:lnTo>
                  <a:lnTo>
                    <a:pt x="341" y="307"/>
                  </a:lnTo>
                  <a:lnTo>
                    <a:pt x="344" y="282"/>
                  </a:lnTo>
                  <a:lnTo>
                    <a:pt x="340" y="258"/>
                  </a:lnTo>
                  <a:lnTo>
                    <a:pt x="329" y="233"/>
                  </a:lnTo>
                  <a:lnTo>
                    <a:pt x="313" y="214"/>
                  </a:lnTo>
                  <a:lnTo>
                    <a:pt x="292" y="200"/>
                  </a:lnTo>
                  <a:lnTo>
                    <a:pt x="269" y="192"/>
                  </a:lnTo>
                  <a:lnTo>
                    <a:pt x="246" y="192"/>
                  </a:lnTo>
                  <a:lnTo>
                    <a:pt x="224" y="200"/>
                  </a:lnTo>
                  <a:lnTo>
                    <a:pt x="202" y="214"/>
                  </a:lnTo>
                  <a:lnTo>
                    <a:pt x="186" y="231"/>
                  </a:lnTo>
                  <a:lnTo>
                    <a:pt x="169" y="250"/>
                  </a:lnTo>
                  <a:lnTo>
                    <a:pt x="153" y="268"/>
                  </a:lnTo>
                  <a:lnTo>
                    <a:pt x="136" y="279"/>
                  </a:lnTo>
                  <a:lnTo>
                    <a:pt x="114" y="283"/>
                  </a:lnTo>
                  <a:lnTo>
                    <a:pt x="85" y="283"/>
                  </a:lnTo>
                  <a:lnTo>
                    <a:pt x="61" y="279"/>
                  </a:lnTo>
                  <a:lnTo>
                    <a:pt x="44" y="264"/>
                  </a:lnTo>
                  <a:lnTo>
                    <a:pt x="28" y="250"/>
                  </a:lnTo>
                  <a:lnTo>
                    <a:pt x="15" y="233"/>
                  </a:lnTo>
                  <a:lnTo>
                    <a:pt x="6" y="211"/>
                  </a:lnTo>
                  <a:lnTo>
                    <a:pt x="1" y="190"/>
                  </a:lnTo>
                  <a:lnTo>
                    <a:pt x="0" y="166"/>
                  </a:lnTo>
                  <a:lnTo>
                    <a:pt x="1" y="141"/>
                  </a:lnTo>
                  <a:lnTo>
                    <a:pt x="6" y="117"/>
                  </a:lnTo>
                  <a:lnTo>
                    <a:pt x="14" y="86"/>
                  </a:lnTo>
                  <a:lnTo>
                    <a:pt x="23" y="59"/>
                  </a:lnTo>
                  <a:lnTo>
                    <a:pt x="30" y="41"/>
                  </a:lnTo>
                  <a:lnTo>
                    <a:pt x="39" y="23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88276" name="Freeform 52">
              <a:extLst>
                <a:ext uri="{FF2B5EF4-FFF2-40B4-BE49-F238E27FC236}">
                  <a16:creationId xmlns:a16="http://schemas.microsoft.com/office/drawing/2014/main" id="{5B85789A-15E5-A34E-91FB-F7A404DB8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2" y="2062"/>
              <a:ext cx="809" cy="547"/>
            </a:xfrm>
            <a:custGeom>
              <a:avLst/>
              <a:gdLst>
                <a:gd name="T0" fmla="*/ 23 w 1617"/>
                <a:gd name="T1" fmla="*/ 892 h 1094"/>
                <a:gd name="T2" fmla="*/ 136 w 1617"/>
                <a:gd name="T3" fmla="*/ 871 h 1094"/>
                <a:gd name="T4" fmla="*/ 279 w 1617"/>
                <a:gd name="T5" fmla="*/ 835 h 1094"/>
                <a:gd name="T6" fmla="*/ 408 w 1617"/>
                <a:gd name="T7" fmla="*/ 794 h 1094"/>
                <a:gd name="T8" fmla="*/ 485 w 1617"/>
                <a:gd name="T9" fmla="*/ 788 h 1094"/>
                <a:gd name="T10" fmla="*/ 569 w 1617"/>
                <a:gd name="T11" fmla="*/ 805 h 1094"/>
                <a:gd name="T12" fmla="*/ 608 w 1617"/>
                <a:gd name="T13" fmla="*/ 843 h 1094"/>
                <a:gd name="T14" fmla="*/ 604 w 1617"/>
                <a:gd name="T15" fmla="*/ 890 h 1094"/>
                <a:gd name="T16" fmla="*/ 563 w 1617"/>
                <a:gd name="T17" fmla="*/ 962 h 1094"/>
                <a:gd name="T18" fmla="*/ 558 w 1617"/>
                <a:gd name="T19" fmla="*/ 1012 h 1094"/>
                <a:gd name="T20" fmla="*/ 599 w 1617"/>
                <a:gd name="T21" fmla="*/ 1066 h 1094"/>
                <a:gd name="T22" fmla="*/ 668 w 1617"/>
                <a:gd name="T23" fmla="*/ 1091 h 1094"/>
                <a:gd name="T24" fmla="*/ 735 w 1617"/>
                <a:gd name="T25" fmla="*/ 1086 h 1094"/>
                <a:gd name="T26" fmla="*/ 806 w 1617"/>
                <a:gd name="T27" fmla="*/ 1053 h 1094"/>
                <a:gd name="T28" fmla="*/ 858 w 1617"/>
                <a:gd name="T29" fmla="*/ 1007 h 1094"/>
                <a:gd name="T30" fmla="*/ 879 w 1617"/>
                <a:gd name="T31" fmla="*/ 938 h 1094"/>
                <a:gd name="T32" fmla="*/ 907 w 1617"/>
                <a:gd name="T33" fmla="*/ 897 h 1094"/>
                <a:gd name="T34" fmla="*/ 996 w 1617"/>
                <a:gd name="T35" fmla="*/ 865 h 1094"/>
                <a:gd name="T36" fmla="*/ 1103 w 1617"/>
                <a:gd name="T37" fmla="*/ 840 h 1094"/>
                <a:gd name="T38" fmla="*/ 1315 w 1617"/>
                <a:gd name="T39" fmla="*/ 822 h 1094"/>
                <a:gd name="T40" fmla="*/ 1470 w 1617"/>
                <a:gd name="T41" fmla="*/ 816 h 1094"/>
                <a:gd name="T42" fmla="*/ 1510 w 1617"/>
                <a:gd name="T43" fmla="*/ 769 h 1094"/>
                <a:gd name="T44" fmla="*/ 1557 w 1617"/>
                <a:gd name="T45" fmla="*/ 718 h 1094"/>
                <a:gd name="T46" fmla="*/ 1598 w 1617"/>
                <a:gd name="T47" fmla="*/ 664 h 1094"/>
                <a:gd name="T48" fmla="*/ 1616 w 1617"/>
                <a:gd name="T49" fmla="*/ 607 h 1094"/>
                <a:gd name="T50" fmla="*/ 1601 w 1617"/>
                <a:gd name="T51" fmla="*/ 541 h 1094"/>
                <a:gd name="T52" fmla="*/ 1559 w 1617"/>
                <a:gd name="T53" fmla="*/ 514 h 1094"/>
                <a:gd name="T54" fmla="*/ 1503 w 1617"/>
                <a:gd name="T55" fmla="*/ 527 h 1094"/>
                <a:gd name="T56" fmla="*/ 1454 w 1617"/>
                <a:gd name="T57" fmla="*/ 590 h 1094"/>
                <a:gd name="T58" fmla="*/ 1393 w 1617"/>
                <a:gd name="T59" fmla="*/ 638 h 1094"/>
                <a:gd name="T60" fmla="*/ 1328 w 1617"/>
                <a:gd name="T61" fmla="*/ 641 h 1094"/>
                <a:gd name="T62" fmla="*/ 1279 w 1617"/>
                <a:gd name="T63" fmla="*/ 615 h 1094"/>
                <a:gd name="T64" fmla="*/ 1254 w 1617"/>
                <a:gd name="T65" fmla="*/ 571 h 1094"/>
                <a:gd name="T66" fmla="*/ 1250 w 1617"/>
                <a:gd name="T67" fmla="*/ 506 h 1094"/>
                <a:gd name="T68" fmla="*/ 1288 w 1617"/>
                <a:gd name="T69" fmla="*/ 453 h 1094"/>
                <a:gd name="T70" fmla="*/ 1360 w 1617"/>
                <a:gd name="T71" fmla="*/ 415 h 1094"/>
                <a:gd name="T72" fmla="*/ 1421 w 1617"/>
                <a:gd name="T73" fmla="*/ 372 h 1094"/>
                <a:gd name="T74" fmla="*/ 1448 w 1617"/>
                <a:gd name="T75" fmla="*/ 298 h 1094"/>
                <a:gd name="T76" fmla="*/ 1435 w 1617"/>
                <a:gd name="T77" fmla="*/ 225 h 1094"/>
                <a:gd name="T78" fmla="*/ 1401 w 1617"/>
                <a:gd name="T79" fmla="*/ 146 h 1094"/>
                <a:gd name="T80" fmla="*/ 1385 w 1617"/>
                <a:gd name="T81" fmla="*/ 73 h 1094"/>
                <a:gd name="T82" fmla="*/ 1344 w 1617"/>
                <a:gd name="T83" fmla="*/ 21 h 1094"/>
                <a:gd name="T84" fmla="*/ 1186 w 1617"/>
                <a:gd name="T85" fmla="*/ 13 h 1094"/>
                <a:gd name="T86" fmla="*/ 1048 w 1617"/>
                <a:gd name="T87" fmla="*/ 0 h 1094"/>
                <a:gd name="T88" fmla="*/ 972 w 1617"/>
                <a:gd name="T89" fmla="*/ 13 h 1094"/>
                <a:gd name="T90" fmla="*/ 942 w 1617"/>
                <a:gd name="T91" fmla="*/ 49 h 1094"/>
                <a:gd name="T92" fmla="*/ 963 w 1617"/>
                <a:gd name="T93" fmla="*/ 98 h 1094"/>
                <a:gd name="T94" fmla="*/ 977 w 1617"/>
                <a:gd name="T95" fmla="*/ 154 h 1094"/>
                <a:gd name="T96" fmla="*/ 948 w 1617"/>
                <a:gd name="T97" fmla="*/ 206 h 1094"/>
                <a:gd name="T98" fmla="*/ 888 w 1617"/>
                <a:gd name="T99" fmla="*/ 242 h 1094"/>
                <a:gd name="T100" fmla="*/ 819 w 1617"/>
                <a:gd name="T101" fmla="*/ 257 h 1094"/>
                <a:gd name="T102" fmla="*/ 755 w 1617"/>
                <a:gd name="T103" fmla="*/ 257 h 1094"/>
                <a:gd name="T104" fmla="*/ 705 w 1617"/>
                <a:gd name="T105" fmla="*/ 244 h 1094"/>
                <a:gd name="T106" fmla="*/ 665 w 1617"/>
                <a:gd name="T107" fmla="*/ 211 h 1094"/>
                <a:gd name="T108" fmla="*/ 629 w 1617"/>
                <a:gd name="T109" fmla="*/ 165 h 1094"/>
                <a:gd name="T110" fmla="*/ 588 w 1617"/>
                <a:gd name="T111" fmla="*/ 111 h 1094"/>
                <a:gd name="T112" fmla="*/ 534 w 1617"/>
                <a:gd name="T113" fmla="*/ 70 h 1094"/>
                <a:gd name="T114" fmla="*/ 463 w 1617"/>
                <a:gd name="T115" fmla="*/ 51 h 1094"/>
                <a:gd name="T116" fmla="*/ 379 w 1617"/>
                <a:gd name="T117" fmla="*/ 48 h 1094"/>
                <a:gd name="T118" fmla="*/ 294 w 1617"/>
                <a:gd name="T119" fmla="*/ 59 h 1094"/>
                <a:gd name="T120" fmla="*/ 189 w 1617"/>
                <a:gd name="T121" fmla="*/ 8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7" h="1094">
                  <a:moveTo>
                    <a:pt x="189" y="80"/>
                  </a:moveTo>
                  <a:lnTo>
                    <a:pt x="0" y="894"/>
                  </a:lnTo>
                  <a:lnTo>
                    <a:pt x="23" y="892"/>
                  </a:lnTo>
                  <a:lnTo>
                    <a:pt x="50" y="889"/>
                  </a:lnTo>
                  <a:lnTo>
                    <a:pt x="99" y="879"/>
                  </a:lnTo>
                  <a:lnTo>
                    <a:pt x="136" y="871"/>
                  </a:lnTo>
                  <a:lnTo>
                    <a:pt x="181" y="862"/>
                  </a:lnTo>
                  <a:lnTo>
                    <a:pt x="232" y="849"/>
                  </a:lnTo>
                  <a:lnTo>
                    <a:pt x="279" y="835"/>
                  </a:lnTo>
                  <a:lnTo>
                    <a:pt x="324" y="819"/>
                  </a:lnTo>
                  <a:lnTo>
                    <a:pt x="374" y="802"/>
                  </a:lnTo>
                  <a:lnTo>
                    <a:pt x="408" y="794"/>
                  </a:lnTo>
                  <a:lnTo>
                    <a:pt x="436" y="789"/>
                  </a:lnTo>
                  <a:lnTo>
                    <a:pt x="461" y="788"/>
                  </a:lnTo>
                  <a:lnTo>
                    <a:pt x="485" y="788"/>
                  </a:lnTo>
                  <a:lnTo>
                    <a:pt x="520" y="792"/>
                  </a:lnTo>
                  <a:lnTo>
                    <a:pt x="544" y="797"/>
                  </a:lnTo>
                  <a:lnTo>
                    <a:pt x="569" y="805"/>
                  </a:lnTo>
                  <a:lnTo>
                    <a:pt x="586" y="815"/>
                  </a:lnTo>
                  <a:lnTo>
                    <a:pt x="599" y="826"/>
                  </a:lnTo>
                  <a:lnTo>
                    <a:pt x="608" y="843"/>
                  </a:lnTo>
                  <a:lnTo>
                    <a:pt x="612" y="856"/>
                  </a:lnTo>
                  <a:lnTo>
                    <a:pt x="610" y="873"/>
                  </a:lnTo>
                  <a:lnTo>
                    <a:pt x="604" y="890"/>
                  </a:lnTo>
                  <a:lnTo>
                    <a:pt x="588" y="913"/>
                  </a:lnTo>
                  <a:lnTo>
                    <a:pt x="572" y="938"/>
                  </a:lnTo>
                  <a:lnTo>
                    <a:pt x="563" y="962"/>
                  </a:lnTo>
                  <a:lnTo>
                    <a:pt x="558" y="979"/>
                  </a:lnTo>
                  <a:lnTo>
                    <a:pt x="556" y="998"/>
                  </a:lnTo>
                  <a:lnTo>
                    <a:pt x="558" y="1012"/>
                  </a:lnTo>
                  <a:lnTo>
                    <a:pt x="566" y="1031"/>
                  </a:lnTo>
                  <a:lnTo>
                    <a:pt x="580" y="1050"/>
                  </a:lnTo>
                  <a:lnTo>
                    <a:pt x="599" y="1066"/>
                  </a:lnTo>
                  <a:lnTo>
                    <a:pt x="618" y="1077"/>
                  </a:lnTo>
                  <a:lnTo>
                    <a:pt x="642" y="1085"/>
                  </a:lnTo>
                  <a:lnTo>
                    <a:pt x="668" y="1091"/>
                  </a:lnTo>
                  <a:lnTo>
                    <a:pt x="689" y="1094"/>
                  </a:lnTo>
                  <a:lnTo>
                    <a:pt x="711" y="1091"/>
                  </a:lnTo>
                  <a:lnTo>
                    <a:pt x="735" y="1086"/>
                  </a:lnTo>
                  <a:lnTo>
                    <a:pt x="757" y="1079"/>
                  </a:lnTo>
                  <a:lnTo>
                    <a:pt x="781" y="1067"/>
                  </a:lnTo>
                  <a:lnTo>
                    <a:pt x="806" y="1053"/>
                  </a:lnTo>
                  <a:lnTo>
                    <a:pt x="827" y="1039"/>
                  </a:lnTo>
                  <a:lnTo>
                    <a:pt x="844" y="1025"/>
                  </a:lnTo>
                  <a:lnTo>
                    <a:pt x="858" y="1007"/>
                  </a:lnTo>
                  <a:lnTo>
                    <a:pt x="869" y="987"/>
                  </a:lnTo>
                  <a:lnTo>
                    <a:pt x="876" y="965"/>
                  </a:lnTo>
                  <a:lnTo>
                    <a:pt x="879" y="938"/>
                  </a:lnTo>
                  <a:lnTo>
                    <a:pt x="887" y="917"/>
                  </a:lnTo>
                  <a:lnTo>
                    <a:pt x="893" y="908"/>
                  </a:lnTo>
                  <a:lnTo>
                    <a:pt x="907" y="897"/>
                  </a:lnTo>
                  <a:lnTo>
                    <a:pt x="931" y="886"/>
                  </a:lnTo>
                  <a:lnTo>
                    <a:pt x="963" y="875"/>
                  </a:lnTo>
                  <a:lnTo>
                    <a:pt x="996" y="865"/>
                  </a:lnTo>
                  <a:lnTo>
                    <a:pt x="1026" y="856"/>
                  </a:lnTo>
                  <a:lnTo>
                    <a:pt x="1057" y="848"/>
                  </a:lnTo>
                  <a:lnTo>
                    <a:pt x="1103" y="840"/>
                  </a:lnTo>
                  <a:lnTo>
                    <a:pt x="1167" y="829"/>
                  </a:lnTo>
                  <a:lnTo>
                    <a:pt x="1238" y="822"/>
                  </a:lnTo>
                  <a:lnTo>
                    <a:pt x="1315" y="822"/>
                  </a:lnTo>
                  <a:lnTo>
                    <a:pt x="1391" y="822"/>
                  </a:lnTo>
                  <a:lnTo>
                    <a:pt x="1461" y="830"/>
                  </a:lnTo>
                  <a:lnTo>
                    <a:pt x="1470" y="816"/>
                  </a:lnTo>
                  <a:lnTo>
                    <a:pt x="1480" y="800"/>
                  </a:lnTo>
                  <a:lnTo>
                    <a:pt x="1492" y="786"/>
                  </a:lnTo>
                  <a:lnTo>
                    <a:pt x="1510" y="769"/>
                  </a:lnTo>
                  <a:lnTo>
                    <a:pt x="1522" y="756"/>
                  </a:lnTo>
                  <a:lnTo>
                    <a:pt x="1541" y="736"/>
                  </a:lnTo>
                  <a:lnTo>
                    <a:pt x="1557" y="718"/>
                  </a:lnTo>
                  <a:lnTo>
                    <a:pt x="1571" y="704"/>
                  </a:lnTo>
                  <a:lnTo>
                    <a:pt x="1586" y="687"/>
                  </a:lnTo>
                  <a:lnTo>
                    <a:pt x="1598" y="664"/>
                  </a:lnTo>
                  <a:lnTo>
                    <a:pt x="1603" y="650"/>
                  </a:lnTo>
                  <a:lnTo>
                    <a:pt x="1609" y="626"/>
                  </a:lnTo>
                  <a:lnTo>
                    <a:pt x="1616" y="607"/>
                  </a:lnTo>
                  <a:lnTo>
                    <a:pt x="1617" y="582"/>
                  </a:lnTo>
                  <a:lnTo>
                    <a:pt x="1611" y="562"/>
                  </a:lnTo>
                  <a:lnTo>
                    <a:pt x="1601" y="541"/>
                  </a:lnTo>
                  <a:lnTo>
                    <a:pt x="1590" y="528"/>
                  </a:lnTo>
                  <a:lnTo>
                    <a:pt x="1575" y="521"/>
                  </a:lnTo>
                  <a:lnTo>
                    <a:pt x="1559" y="514"/>
                  </a:lnTo>
                  <a:lnTo>
                    <a:pt x="1541" y="514"/>
                  </a:lnTo>
                  <a:lnTo>
                    <a:pt x="1524" y="514"/>
                  </a:lnTo>
                  <a:lnTo>
                    <a:pt x="1503" y="527"/>
                  </a:lnTo>
                  <a:lnTo>
                    <a:pt x="1488" y="544"/>
                  </a:lnTo>
                  <a:lnTo>
                    <a:pt x="1472" y="565"/>
                  </a:lnTo>
                  <a:lnTo>
                    <a:pt x="1454" y="590"/>
                  </a:lnTo>
                  <a:lnTo>
                    <a:pt x="1435" y="611"/>
                  </a:lnTo>
                  <a:lnTo>
                    <a:pt x="1416" y="626"/>
                  </a:lnTo>
                  <a:lnTo>
                    <a:pt x="1393" y="638"/>
                  </a:lnTo>
                  <a:lnTo>
                    <a:pt x="1366" y="645"/>
                  </a:lnTo>
                  <a:lnTo>
                    <a:pt x="1348" y="645"/>
                  </a:lnTo>
                  <a:lnTo>
                    <a:pt x="1328" y="641"/>
                  </a:lnTo>
                  <a:lnTo>
                    <a:pt x="1312" y="636"/>
                  </a:lnTo>
                  <a:lnTo>
                    <a:pt x="1296" y="630"/>
                  </a:lnTo>
                  <a:lnTo>
                    <a:pt x="1279" y="615"/>
                  </a:lnTo>
                  <a:lnTo>
                    <a:pt x="1268" y="603"/>
                  </a:lnTo>
                  <a:lnTo>
                    <a:pt x="1258" y="587"/>
                  </a:lnTo>
                  <a:lnTo>
                    <a:pt x="1254" y="571"/>
                  </a:lnTo>
                  <a:lnTo>
                    <a:pt x="1247" y="546"/>
                  </a:lnTo>
                  <a:lnTo>
                    <a:pt x="1246" y="524"/>
                  </a:lnTo>
                  <a:lnTo>
                    <a:pt x="1250" y="506"/>
                  </a:lnTo>
                  <a:lnTo>
                    <a:pt x="1261" y="487"/>
                  </a:lnTo>
                  <a:lnTo>
                    <a:pt x="1271" y="472"/>
                  </a:lnTo>
                  <a:lnTo>
                    <a:pt x="1288" y="453"/>
                  </a:lnTo>
                  <a:lnTo>
                    <a:pt x="1312" y="440"/>
                  </a:lnTo>
                  <a:lnTo>
                    <a:pt x="1329" y="430"/>
                  </a:lnTo>
                  <a:lnTo>
                    <a:pt x="1360" y="415"/>
                  </a:lnTo>
                  <a:lnTo>
                    <a:pt x="1388" y="399"/>
                  </a:lnTo>
                  <a:lnTo>
                    <a:pt x="1405" y="385"/>
                  </a:lnTo>
                  <a:lnTo>
                    <a:pt x="1421" y="372"/>
                  </a:lnTo>
                  <a:lnTo>
                    <a:pt x="1439" y="348"/>
                  </a:lnTo>
                  <a:lnTo>
                    <a:pt x="1445" y="323"/>
                  </a:lnTo>
                  <a:lnTo>
                    <a:pt x="1448" y="298"/>
                  </a:lnTo>
                  <a:lnTo>
                    <a:pt x="1450" y="277"/>
                  </a:lnTo>
                  <a:lnTo>
                    <a:pt x="1443" y="247"/>
                  </a:lnTo>
                  <a:lnTo>
                    <a:pt x="1435" y="225"/>
                  </a:lnTo>
                  <a:lnTo>
                    <a:pt x="1424" y="200"/>
                  </a:lnTo>
                  <a:lnTo>
                    <a:pt x="1413" y="176"/>
                  </a:lnTo>
                  <a:lnTo>
                    <a:pt x="1401" y="146"/>
                  </a:lnTo>
                  <a:lnTo>
                    <a:pt x="1390" y="121"/>
                  </a:lnTo>
                  <a:lnTo>
                    <a:pt x="1386" y="97"/>
                  </a:lnTo>
                  <a:lnTo>
                    <a:pt x="1385" y="73"/>
                  </a:lnTo>
                  <a:lnTo>
                    <a:pt x="1388" y="49"/>
                  </a:lnTo>
                  <a:lnTo>
                    <a:pt x="1388" y="24"/>
                  </a:lnTo>
                  <a:lnTo>
                    <a:pt x="1344" y="21"/>
                  </a:lnTo>
                  <a:lnTo>
                    <a:pt x="1284" y="21"/>
                  </a:lnTo>
                  <a:lnTo>
                    <a:pt x="1228" y="16"/>
                  </a:lnTo>
                  <a:lnTo>
                    <a:pt x="1186" y="13"/>
                  </a:lnTo>
                  <a:lnTo>
                    <a:pt x="1141" y="8"/>
                  </a:lnTo>
                  <a:lnTo>
                    <a:pt x="1089" y="4"/>
                  </a:lnTo>
                  <a:lnTo>
                    <a:pt x="1048" y="0"/>
                  </a:lnTo>
                  <a:lnTo>
                    <a:pt x="1018" y="2"/>
                  </a:lnTo>
                  <a:lnTo>
                    <a:pt x="989" y="7"/>
                  </a:lnTo>
                  <a:lnTo>
                    <a:pt x="972" y="13"/>
                  </a:lnTo>
                  <a:lnTo>
                    <a:pt x="958" y="23"/>
                  </a:lnTo>
                  <a:lnTo>
                    <a:pt x="947" y="35"/>
                  </a:lnTo>
                  <a:lnTo>
                    <a:pt x="942" y="49"/>
                  </a:lnTo>
                  <a:lnTo>
                    <a:pt x="945" y="64"/>
                  </a:lnTo>
                  <a:lnTo>
                    <a:pt x="952" y="80"/>
                  </a:lnTo>
                  <a:lnTo>
                    <a:pt x="963" y="98"/>
                  </a:lnTo>
                  <a:lnTo>
                    <a:pt x="972" y="116"/>
                  </a:lnTo>
                  <a:lnTo>
                    <a:pt x="977" y="135"/>
                  </a:lnTo>
                  <a:lnTo>
                    <a:pt x="977" y="154"/>
                  </a:lnTo>
                  <a:lnTo>
                    <a:pt x="972" y="173"/>
                  </a:lnTo>
                  <a:lnTo>
                    <a:pt x="961" y="190"/>
                  </a:lnTo>
                  <a:lnTo>
                    <a:pt x="948" y="206"/>
                  </a:lnTo>
                  <a:lnTo>
                    <a:pt x="931" y="220"/>
                  </a:lnTo>
                  <a:lnTo>
                    <a:pt x="910" y="233"/>
                  </a:lnTo>
                  <a:lnTo>
                    <a:pt x="888" y="242"/>
                  </a:lnTo>
                  <a:lnTo>
                    <a:pt x="865" y="249"/>
                  </a:lnTo>
                  <a:lnTo>
                    <a:pt x="842" y="253"/>
                  </a:lnTo>
                  <a:lnTo>
                    <a:pt x="819" y="257"/>
                  </a:lnTo>
                  <a:lnTo>
                    <a:pt x="797" y="260"/>
                  </a:lnTo>
                  <a:lnTo>
                    <a:pt x="776" y="260"/>
                  </a:lnTo>
                  <a:lnTo>
                    <a:pt x="755" y="257"/>
                  </a:lnTo>
                  <a:lnTo>
                    <a:pt x="736" y="253"/>
                  </a:lnTo>
                  <a:lnTo>
                    <a:pt x="719" y="249"/>
                  </a:lnTo>
                  <a:lnTo>
                    <a:pt x="705" y="244"/>
                  </a:lnTo>
                  <a:lnTo>
                    <a:pt x="689" y="234"/>
                  </a:lnTo>
                  <a:lnTo>
                    <a:pt x="676" y="225"/>
                  </a:lnTo>
                  <a:lnTo>
                    <a:pt x="665" y="211"/>
                  </a:lnTo>
                  <a:lnTo>
                    <a:pt x="651" y="195"/>
                  </a:lnTo>
                  <a:lnTo>
                    <a:pt x="640" y="179"/>
                  </a:lnTo>
                  <a:lnTo>
                    <a:pt x="629" y="165"/>
                  </a:lnTo>
                  <a:lnTo>
                    <a:pt x="616" y="146"/>
                  </a:lnTo>
                  <a:lnTo>
                    <a:pt x="604" y="129"/>
                  </a:lnTo>
                  <a:lnTo>
                    <a:pt x="588" y="111"/>
                  </a:lnTo>
                  <a:lnTo>
                    <a:pt x="570" y="94"/>
                  </a:lnTo>
                  <a:lnTo>
                    <a:pt x="553" y="81"/>
                  </a:lnTo>
                  <a:lnTo>
                    <a:pt x="534" y="70"/>
                  </a:lnTo>
                  <a:lnTo>
                    <a:pt x="513" y="62"/>
                  </a:lnTo>
                  <a:lnTo>
                    <a:pt x="491" y="56"/>
                  </a:lnTo>
                  <a:lnTo>
                    <a:pt x="463" y="51"/>
                  </a:lnTo>
                  <a:lnTo>
                    <a:pt x="431" y="49"/>
                  </a:lnTo>
                  <a:lnTo>
                    <a:pt x="404" y="48"/>
                  </a:lnTo>
                  <a:lnTo>
                    <a:pt x="379" y="48"/>
                  </a:lnTo>
                  <a:lnTo>
                    <a:pt x="349" y="49"/>
                  </a:lnTo>
                  <a:lnTo>
                    <a:pt x="322" y="54"/>
                  </a:lnTo>
                  <a:lnTo>
                    <a:pt x="294" y="59"/>
                  </a:lnTo>
                  <a:lnTo>
                    <a:pt x="262" y="65"/>
                  </a:lnTo>
                  <a:lnTo>
                    <a:pt x="230" y="72"/>
                  </a:lnTo>
                  <a:lnTo>
                    <a:pt x="189" y="80"/>
                  </a:ln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588277" name="Group 53">
              <a:extLst>
                <a:ext uri="{FF2B5EF4-FFF2-40B4-BE49-F238E27FC236}">
                  <a16:creationId xmlns:a16="http://schemas.microsoft.com/office/drawing/2014/main" id="{6A660DDE-0CFE-3144-B32F-DB7D7F11E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" y="2372"/>
              <a:ext cx="778" cy="566"/>
              <a:chOff x="2524" y="2372"/>
              <a:chExt cx="778" cy="566"/>
            </a:xfrm>
          </p:grpSpPr>
          <p:sp>
            <p:nvSpPr>
              <p:cNvPr id="1588278" name="Rectangle 54">
                <a:extLst>
                  <a:ext uri="{FF2B5EF4-FFF2-40B4-BE49-F238E27FC236}">
                    <a16:creationId xmlns:a16="http://schemas.microsoft.com/office/drawing/2014/main" id="{7B73B61B-1514-2940-99C0-28898CC20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2865"/>
                <a:ext cx="636" cy="73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8279" name="Freeform 55">
                <a:extLst>
                  <a:ext uri="{FF2B5EF4-FFF2-40B4-BE49-F238E27FC236}">
                    <a16:creationId xmlns:a16="http://schemas.microsoft.com/office/drawing/2014/main" id="{792D633B-02EE-0E4C-9D6A-B0BCF2B5D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" y="2372"/>
                <a:ext cx="778" cy="490"/>
              </a:xfrm>
              <a:custGeom>
                <a:avLst/>
                <a:gdLst>
                  <a:gd name="T0" fmla="*/ 1384 w 1556"/>
                  <a:gd name="T1" fmla="*/ 191 h 980"/>
                  <a:gd name="T2" fmla="*/ 1273 w 1556"/>
                  <a:gd name="T3" fmla="*/ 210 h 980"/>
                  <a:gd name="T4" fmla="*/ 1150 w 1556"/>
                  <a:gd name="T5" fmla="*/ 254 h 980"/>
                  <a:gd name="T6" fmla="*/ 1009 w 1556"/>
                  <a:gd name="T7" fmla="*/ 305 h 980"/>
                  <a:gd name="T8" fmla="*/ 887 w 1556"/>
                  <a:gd name="T9" fmla="*/ 325 h 980"/>
                  <a:gd name="T10" fmla="*/ 802 w 1556"/>
                  <a:gd name="T11" fmla="*/ 298 h 980"/>
                  <a:gd name="T12" fmla="*/ 778 w 1556"/>
                  <a:gd name="T13" fmla="*/ 248 h 980"/>
                  <a:gd name="T14" fmla="*/ 816 w 1556"/>
                  <a:gd name="T15" fmla="*/ 181 h 980"/>
                  <a:gd name="T16" fmla="*/ 903 w 1556"/>
                  <a:gd name="T17" fmla="*/ 134 h 980"/>
                  <a:gd name="T18" fmla="*/ 1003 w 1556"/>
                  <a:gd name="T19" fmla="*/ 99 h 980"/>
                  <a:gd name="T20" fmla="*/ 1042 w 1556"/>
                  <a:gd name="T21" fmla="*/ 42 h 980"/>
                  <a:gd name="T22" fmla="*/ 985 w 1556"/>
                  <a:gd name="T23" fmla="*/ 1 h 980"/>
                  <a:gd name="T24" fmla="*/ 862 w 1556"/>
                  <a:gd name="T25" fmla="*/ 4 h 980"/>
                  <a:gd name="T26" fmla="*/ 742 w 1556"/>
                  <a:gd name="T27" fmla="*/ 46 h 980"/>
                  <a:gd name="T28" fmla="*/ 609 w 1556"/>
                  <a:gd name="T29" fmla="*/ 120 h 980"/>
                  <a:gd name="T30" fmla="*/ 479 w 1556"/>
                  <a:gd name="T31" fmla="*/ 180 h 980"/>
                  <a:gd name="T32" fmla="*/ 337 w 1556"/>
                  <a:gd name="T33" fmla="*/ 205 h 980"/>
                  <a:gd name="T34" fmla="*/ 215 w 1556"/>
                  <a:gd name="T35" fmla="*/ 208 h 980"/>
                  <a:gd name="T36" fmla="*/ 250 w 1556"/>
                  <a:gd name="T37" fmla="*/ 340 h 980"/>
                  <a:gd name="T38" fmla="*/ 285 w 1556"/>
                  <a:gd name="T39" fmla="*/ 449 h 980"/>
                  <a:gd name="T40" fmla="*/ 256 w 1556"/>
                  <a:gd name="T41" fmla="*/ 515 h 980"/>
                  <a:gd name="T42" fmla="*/ 198 w 1556"/>
                  <a:gd name="T43" fmla="*/ 531 h 980"/>
                  <a:gd name="T44" fmla="*/ 134 w 1556"/>
                  <a:gd name="T45" fmla="*/ 506 h 980"/>
                  <a:gd name="T46" fmla="*/ 60 w 1556"/>
                  <a:gd name="T47" fmla="*/ 485 h 980"/>
                  <a:gd name="T48" fmla="*/ 11 w 1556"/>
                  <a:gd name="T49" fmla="*/ 532 h 980"/>
                  <a:gd name="T50" fmla="*/ 3 w 1556"/>
                  <a:gd name="T51" fmla="*/ 610 h 980"/>
                  <a:gd name="T52" fmla="*/ 46 w 1556"/>
                  <a:gd name="T53" fmla="*/ 697 h 980"/>
                  <a:gd name="T54" fmla="*/ 130 w 1556"/>
                  <a:gd name="T55" fmla="*/ 738 h 980"/>
                  <a:gd name="T56" fmla="*/ 237 w 1556"/>
                  <a:gd name="T57" fmla="*/ 738 h 980"/>
                  <a:gd name="T58" fmla="*/ 278 w 1556"/>
                  <a:gd name="T59" fmla="*/ 781 h 980"/>
                  <a:gd name="T60" fmla="*/ 240 w 1556"/>
                  <a:gd name="T61" fmla="*/ 875 h 980"/>
                  <a:gd name="T62" fmla="*/ 182 w 1556"/>
                  <a:gd name="T63" fmla="*/ 961 h 980"/>
                  <a:gd name="T64" fmla="*/ 1444 w 1556"/>
                  <a:gd name="T65" fmla="*/ 939 h 980"/>
                  <a:gd name="T66" fmla="*/ 1479 w 1556"/>
                  <a:gd name="T67" fmla="*/ 874 h 980"/>
                  <a:gd name="T68" fmla="*/ 1534 w 1556"/>
                  <a:gd name="T69" fmla="*/ 817 h 980"/>
                  <a:gd name="T70" fmla="*/ 1555 w 1556"/>
                  <a:gd name="T71" fmla="*/ 739 h 980"/>
                  <a:gd name="T72" fmla="*/ 1517 w 1556"/>
                  <a:gd name="T73" fmla="*/ 687 h 980"/>
                  <a:gd name="T74" fmla="*/ 1434 w 1556"/>
                  <a:gd name="T75" fmla="*/ 676 h 980"/>
                  <a:gd name="T76" fmla="*/ 1338 w 1556"/>
                  <a:gd name="T77" fmla="*/ 698 h 980"/>
                  <a:gd name="T78" fmla="*/ 1238 w 1556"/>
                  <a:gd name="T79" fmla="*/ 702 h 980"/>
                  <a:gd name="T80" fmla="*/ 1172 w 1556"/>
                  <a:gd name="T81" fmla="*/ 654 h 980"/>
                  <a:gd name="T82" fmla="*/ 1186 w 1556"/>
                  <a:gd name="T83" fmla="*/ 577 h 980"/>
                  <a:gd name="T84" fmla="*/ 1251 w 1556"/>
                  <a:gd name="T85" fmla="*/ 526 h 980"/>
                  <a:gd name="T86" fmla="*/ 1340 w 1556"/>
                  <a:gd name="T87" fmla="*/ 507 h 980"/>
                  <a:gd name="T88" fmla="*/ 1431 w 1556"/>
                  <a:gd name="T89" fmla="*/ 479 h 980"/>
                  <a:gd name="T90" fmla="*/ 1468 w 1556"/>
                  <a:gd name="T91" fmla="*/ 412 h 980"/>
                  <a:gd name="T92" fmla="*/ 1463 w 1556"/>
                  <a:gd name="T93" fmla="*/ 310 h 980"/>
                  <a:gd name="T94" fmla="*/ 1445 w 1556"/>
                  <a:gd name="T95" fmla="*/ 207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56" h="980">
                    <a:moveTo>
                      <a:pt x="1445" y="207"/>
                    </a:moveTo>
                    <a:lnTo>
                      <a:pt x="1433" y="200"/>
                    </a:lnTo>
                    <a:lnTo>
                      <a:pt x="1408" y="194"/>
                    </a:lnTo>
                    <a:lnTo>
                      <a:pt x="1384" y="191"/>
                    </a:lnTo>
                    <a:lnTo>
                      <a:pt x="1358" y="194"/>
                    </a:lnTo>
                    <a:lnTo>
                      <a:pt x="1327" y="199"/>
                    </a:lnTo>
                    <a:lnTo>
                      <a:pt x="1303" y="202"/>
                    </a:lnTo>
                    <a:lnTo>
                      <a:pt x="1273" y="210"/>
                    </a:lnTo>
                    <a:lnTo>
                      <a:pt x="1246" y="218"/>
                    </a:lnTo>
                    <a:lnTo>
                      <a:pt x="1211" y="229"/>
                    </a:lnTo>
                    <a:lnTo>
                      <a:pt x="1180" y="240"/>
                    </a:lnTo>
                    <a:lnTo>
                      <a:pt x="1150" y="254"/>
                    </a:lnTo>
                    <a:lnTo>
                      <a:pt x="1120" y="267"/>
                    </a:lnTo>
                    <a:lnTo>
                      <a:pt x="1083" y="281"/>
                    </a:lnTo>
                    <a:lnTo>
                      <a:pt x="1049" y="292"/>
                    </a:lnTo>
                    <a:lnTo>
                      <a:pt x="1009" y="305"/>
                    </a:lnTo>
                    <a:lnTo>
                      <a:pt x="969" y="316"/>
                    </a:lnTo>
                    <a:lnTo>
                      <a:pt x="944" y="322"/>
                    </a:lnTo>
                    <a:lnTo>
                      <a:pt x="917" y="325"/>
                    </a:lnTo>
                    <a:lnTo>
                      <a:pt x="887" y="325"/>
                    </a:lnTo>
                    <a:lnTo>
                      <a:pt x="856" y="321"/>
                    </a:lnTo>
                    <a:lnTo>
                      <a:pt x="835" y="316"/>
                    </a:lnTo>
                    <a:lnTo>
                      <a:pt x="818" y="308"/>
                    </a:lnTo>
                    <a:lnTo>
                      <a:pt x="802" y="298"/>
                    </a:lnTo>
                    <a:lnTo>
                      <a:pt x="791" y="289"/>
                    </a:lnTo>
                    <a:lnTo>
                      <a:pt x="784" y="276"/>
                    </a:lnTo>
                    <a:lnTo>
                      <a:pt x="778" y="262"/>
                    </a:lnTo>
                    <a:lnTo>
                      <a:pt x="778" y="248"/>
                    </a:lnTo>
                    <a:lnTo>
                      <a:pt x="783" y="231"/>
                    </a:lnTo>
                    <a:lnTo>
                      <a:pt x="791" y="213"/>
                    </a:lnTo>
                    <a:lnTo>
                      <a:pt x="802" y="199"/>
                    </a:lnTo>
                    <a:lnTo>
                      <a:pt x="816" y="181"/>
                    </a:lnTo>
                    <a:lnTo>
                      <a:pt x="830" y="172"/>
                    </a:lnTo>
                    <a:lnTo>
                      <a:pt x="849" y="158"/>
                    </a:lnTo>
                    <a:lnTo>
                      <a:pt x="876" y="144"/>
                    </a:lnTo>
                    <a:lnTo>
                      <a:pt x="903" y="134"/>
                    </a:lnTo>
                    <a:lnTo>
                      <a:pt x="930" y="128"/>
                    </a:lnTo>
                    <a:lnTo>
                      <a:pt x="954" y="120"/>
                    </a:lnTo>
                    <a:lnTo>
                      <a:pt x="981" y="110"/>
                    </a:lnTo>
                    <a:lnTo>
                      <a:pt x="1003" y="99"/>
                    </a:lnTo>
                    <a:lnTo>
                      <a:pt x="1023" y="88"/>
                    </a:lnTo>
                    <a:lnTo>
                      <a:pt x="1039" y="76"/>
                    </a:lnTo>
                    <a:lnTo>
                      <a:pt x="1045" y="60"/>
                    </a:lnTo>
                    <a:lnTo>
                      <a:pt x="1042" y="42"/>
                    </a:lnTo>
                    <a:lnTo>
                      <a:pt x="1031" y="27"/>
                    </a:lnTo>
                    <a:lnTo>
                      <a:pt x="1020" y="16"/>
                    </a:lnTo>
                    <a:lnTo>
                      <a:pt x="1004" y="8"/>
                    </a:lnTo>
                    <a:lnTo>
                      <a:pt x="985" y="1"/>
                    </a:lnTo>
                    <a:lnTo>
                      <a:pt x="960" y="0"/>
                    </a:lnTo>
                    <a:lnTo>
                      <a:pt x="935" y="0"/>
                    </a:lnTo>
                    <a:lnTo>
                      <a:pt x="898" y="1"/>
                    </a:lnTo>
                    <a:lnTo>
                      <a:pt x="862" y="4"/>
                    </a:lnTo>
                    <a:lnTo>
                      <a:pt x="838" y="11"/>
                    </a:lnTo>
                    <a:lnTo>
                      <a:pt x="803" y="20"/>
                    </a:lnTo>
                    <a:lnTo>
                      <a:pt x="767" y="33"/>
                    </a:lnTo>
                    <a:lnTo>
                      <a:pt x="742" y="46"/>
                    </a:lnTo>
                    <a:lnTo>
                      <a:pt x="712" y="61"/>
                    </a:lnTo>
                    <a:lnTo>
                      <a:pt x="683" y="76"/>
                    </a:lnTo>
                    <a:lnTo>
                      <a:pt x="653" y="95"/>
                    </a:lnTo>
                    <a:lnTo>
                      <a:pt x="609" y="120"/>
                    </a:lnTo>
                    <a:lnTo>
                      <a:pt x="579" y="139"/>
                    </a:lnTo>
                    <a:lnTo>
                      <a:pt x="552" y="155"/>
                    </a:lnTo>
                    <a:lnTo>
                      <a:pt x="514" y="169"/>
                    </a:lnTo>
                    <a:lnTo>
                      <a:pt x="479" y="180"/>
                    </a:lnTo>
                    <a:lnTo>
                      <a:pt x="443" y="189"/>
                    </a:lnTo>
                    <a:lnTo>
                      <a:pt x="405" y="196"/>
                    </a:lnTo>
                    <a:lnTo>
                      <a:pt x="367" y="202"/>
                    </a:lnTo>
                    <a:lnTo>
                      <a:pt x="337" y="205"/>
                    </a:lnTo>
                    <a:lnTo>
                      <a:pt x="304" y="208"/>
                    </a:lnTo>
                    <a:lnTo>
                      <a:pt x="272" y="208"/>
                    </a:lnTo>
                    <a:lnTo>
                      <a:pt x="240" y="210"/>
                    </a:lnTo>
                    <a:lnTo>
                      <a:pt x="215" y="208"/>
                    </a:lnTo>
                    <a:lnTo>
                      <a:pt x="218" y="234"/>
                    </a:lnTo>
                    <a:lnTo>
                      <a:pt x="226" y="267"/>
                    </a:lnTo>
                    <a:lnTo>
                      <a:pt x="236" y="300"/>
                    </a:lnTo>
                    <a:lnTo>
                      <a:pt x="250" y="340"/>
                    </a:lnTo>
                    <a:lnTo>
                      <a:pt x="261" y="371"/>
                    </a:lnTo>
                    <a:lnTo>
                      <a:pt x="275" y="398"/>
                    </a:lnTo>
                    <a:lnTo>
                      <a:pt x="283" y="423"/>
                    </a:lnTo>
                    <a:lnTo>
                      <a:pt x="285" y="449"/>
                    </a:lnTo>
                    <a:lnTo>
                      <a:pt x="283" y="471"/>
                    </a:lnTo>
                    <a:lnTo>
                      <a:pt x="275" y="488"/>
                    </a:lnTo>
                    <a:lnTo>
                      <a:pt x="266" y="502"/>
                    </a:lnTo>
                    <a:lnTo>
                      <a:pt x="256" y="515"/>
                    </a:lnTo>
                    <a:lnTo>
                      <a:pt x="242" y="525"/>
                    </a:lnTo>
                    <a:lnTo>
                      <a:pt x="229" y="529"/>
                    </a:lnTo>
                    <a:lnTo>
                      <a:pt x="217" y="532"/>
                    </a:lnTo>
                    <a:lnTo>
                      <a:pt x="198" y="531"/>
                    </a:lnTo>
                    <a:lnTo>
                      <a:pt x="184" y="526"/>
                    </a:lnTo>
                    <a:lnTo>
                      <a:pt x="166" y="521"/>
                    </a:lnTo>
                    <a:lnTo>
                      <a:pt x="153" y="515"/>
                    </a:lnTo>
                    <a:lnTo>
                      <a:pt x="134" y="506"/>
                    </a:lnTo>
                    <a:lnTo>
                      <a:pt x="120" y="498"/>
                    </a:lnTo>
                    <a:lnTo>
                      <a:pt x="106" y="491"/>
                    </a:lnTo>
                    <a:lnTo>
                      <a:pt x="90" y="485"/>
                    </a:lnTo>
                    <a:lnTo>
                      <a:pt x="60" y="485"/>
                    </a:lnTo>
                    <a:lnTo>
                      <a:pt x="44" y="491"/>
                    </a:lnTo>
                    <a:lnTo>
                      <a:pt x="30" y="501"/>
                    </a:lnTo>
                    <a:lnTo>
                      <a:pt x="21" y="515"/>
                    </a:lnTo>
                    <a:lnTo>
                      <a:pt x="11" y="532"/>
                    </a:lnTo>
                    <a:lnTo>
                      <a:pt x="5" y="550"/>
                    </a:lnTo>
                    <a:lnTo>
                      <a:pt x="0" y="569"/>
                    </a:lnTo>
                    <a:lnTo>
                      <a:pt x="0" y="591"/>
                    </a:lnTo>
                    <a:lnTo>
                      <a:pt x="3" y="610"/>
                    </a:lnTo>
                    <a:lnTo>
                      <a:pt x="8" y="632"/>
                    </a:lnTo>
                    <a:lnTo>
                      <a:pt x="19" y="653"/>
                    </a:lnTo>
                    <a:lnTo>
                      <a:pt x="30" y="675"/>
                    </a:lnTo>
                    <a:lnTo>
                      <a:pt x="46" y="697"/>
                    </a:lnTo>
                    <a:lnTo>
                      <a:pt x="63" y="709"/>
                    </a:lnTo>
                    <a:lnTo>
                      <a:pt x="85" y="724"/>
                    </a:lnTo>
                    <a:lnTo>
                      <a:pt x="106" y="733"/>
                    </a:lnTo>
                    <a:lnTo>
                      <a:pt x="130" y="738"/>
                    </a:lnTo>
                    <a:lnTo>
                      <a:pt x="150" y="743"/>
                    </a:lnTo>
                    <a:lnTo>
                      <a:pt x="182" y="743"/>
                    </a:lnTo>
                    <a:lnTo>
                      <a:pt x="207" y="739"/>
                    </a:lnTo>
                    <a:lnTo>
                      <a:pt x="237" y="738"/>
                    </a:lnTo>
                    <a:lnTo>
                      <a:pt x="259" y="738"/>
                    </a:lnTo>
                    <a:lnTo>
                      <a:pt x="274" y="747"/>
                    </a:lnTo>
                    <a:lnTo>
                      <a:pt x="278" y="763"/>
                    </a:lnTo>
                    <a:lnTo>
                      <a:pt x="278" y="781"/>
                    </a:lnTo>
                    <a:lnTo>
                      <a:pt x="270" y="804"/>
                    </a:lnTo>
                    <a:lnTo>
                      <a:pt x="263" y="828"/>
                    </a:lnTo>
                    <a:lnTo>
                      <a:pt x="253" y="849"/>
                    </a:lnTo>
                    <a:lnTo>
                      <a:pt x="240" y="875"/>
                    </a:lnTo>
                    <a:lnTo>
                      <a:pt x="226" y="899"/>
                    </a:lnTo>
                    <a:lnTo>
                      <a:pt x="212" y="921"/>
                    </a:lnTo>
                    <a:lnTo>
                      <a:pt x="195" y="943"/>
                    </a:lnTo>
                    <a:lnTo>
                      <a:pt x="182" y="961"/>
                    </a:lnTo>
                    <a:lnTo>
                      <a:pt x="155" y="980"/>
                    </a:lnTo>
                    <a:lnTo>
                      <a:pt x="1438" y="978"/>
                    </a:lnTo>
                    <a:lnTo>
                      <a:pt x="1439" y="958"/>
                    </a:lnTo>
                    <a:lnTo>
                      <a:pt x="1444" y="939"/>
                    </a:lnTo>
                    <a:lnTo>
                      <a:pt x="1450" y="921"/>
                    </a:lnTo>
                    <a:lnTo>
                      <a:pt x="1457" y="907"/>
                    </a:lnTo>
                    <a:lnTo>
                      <a:pt x="1466" y="891"/>
                    </a:lnTo>
                    <a:lnTo>
                      <a:pt x="1479" y="874"/>
                    </a:lnTo>
                    <a:lnTo>
                      <a:pt x="1493" y="858"/>
                    </a:lnTo>
                    <a:lnTo>
                      <a:pt x="1506" y="845"/>
                    </a:lnTo>
                    <a:lnTo>
                      <a:pt x="1521" y="830"/>
                    </a:lnTo>
                    <a:lnTo>
                      <a:pt x="1534" y="817"/>
                    </a:lnTo>
                    <a:lnTo>
                      <a:pt x="1544" y="801"/>
                    </a:lnTo>
                    <a:lnTo>
                      <a:pt x="1551" y="785"/>
                    </a:lnTo>
                    <a:lnTo>
                      <a:pt x="1556" y="762"/>
                    </a:lnTo>
                    <a:lnTo>
                      <a:pt x="1555" y="739"/>
                    </a:lnTo>
                    <a:lnTo>
                      <a:pt x="1550" y="725"/>
                    </a:lnTo>
                    <a:lnTo>
                      <a:pt x="1542" y="711"/>
                    </a:lnTo>
                    <a:lnTo>
                      <a:pt x="1531" y="698"/>
                    </a:lnTo>
                    <a:lnTo>
                      <a:pt x="1517" y="687"/>
                    </a:lnTo>
                    <a:lnTo>
                      <a:pt x="1501" y="681"/>
                    </a:lnTo>
                    <a:lnTo>
                      <a:pt x="1480" y="676"/>
                    </a:lnTo>
                    <a:lnTo>
                      <a:pt x="1458" y="675"/>
                    </a:lnTo>
                    <a:lnTo>
                      <a:pt x="1434" y="676"/>
                    </a:lnTo>
                    <a:lnTo>
                      <a:pt x="1412" y="679"/>
                    </a:lnTo>
                    <a:lnTo>
                      <a:pt x="1390" y="684"/>
                    </a:lnTo>
                    <a:lnTo>
                      <a:pt x="1362" y="692"/>
                    </a:lnTo>
                    <a:lnTo>
                      <a:pt x="1338" y="698"/>
                    </a:lnTo>
                    <a:lnTo>
                      <a:pt x="1313" y="703"/>
                    </a:lnTo>
                    <a:lnTo>
                      <a:pt x="1283" y="706"/>
                    </a:lnTo>
                    <a:lnTo>
                      <a:pt x="1259" y="706"/>
                    </a:lnTo>
                    <a:lnTo>
                      <a:pt x="1238" y="702"/>
                    </a:lnTo>
                    <a:lnTo>
                      <a:pt x="1216" y="695"/>
                    </a:lnTo>
                    <a:lnTo>
                      <a:pt x="1199" y="686"/>
                    </a:lnTo>
                    <a:lnTo>
                      <a:pt x="1183" y="673"/>
                    </a:lnTo>
                    <a:lnTo>
                      <a:pt x="1172" y="654"/>
                    </a:lnTo>
                    <a:lnTo>
                      <a:pt x="1167" y="634"/>
                    </a:lnTo>
                    <a:lnTo>
                      <a:pt x="1170" y="613"/>
                    </a:lnTo>
                    <a:lnTo>
                      <a:pt x="1178" y="592"/>
                    </a:lnTo>
                    <a:lnTo>
                      <a:pt x="1186" y="577"/>
                    </a:lnTo>
                    <a:lnTo>
                      <a:pt x="1200" y="561"/>
                    </a:lnTo>
                    <a:lnTo>
                      <a:pt x="1216" y="547"/>
                    </a:lnTo>
                    <a:lnTo>
                      <a:pt x="1232" y="537"/>
                    </a:lnTo>
                    <a:lnTo>
                      <a:pt x="1251" y="526"/>
                    </a:lnTo>
                    <a:lnTo>
                      <a:pt x="1270" y="520"/>
                    </a:lnTo>
                    <a:lnTo>
                      <a:pt x="1290" y="515"/>
                    </a:lnTo>
                    <a:lnTo>
                      <a:pt x="1313" y="512"/>
                    </a:lnTo>
                    <a:lnTo>
                      <a:pt x="1340" y="507"/>
                    </a:lnTo>
                    <a:lnTo>
                      <a:pt x="1368" y="504"/>
                    </a:lnTo>
                    <a:lnTo>
                      <a:pt x="1392" y="499"/>
                    </a:lnTo>
                    <a:lnTo>
                      <a:pt x="1415" y="490"/>
                    </a:lnTo>
                    <a:lnTo>
                      <a:pt x="1431" y="479"/>
                    </a:lnTo>
                    <a:lnTo>
                      <a:pt x="1445" y="464"/>
                    </a:lnTo>
                    <a:lnTo>
                      <a:pt x="1457" y="449"/>
                    </a:lnTo>
                    <a:lnTo>
                      <a:pt x="1463" y="433"/>
                    </a:lnTo>
                    <a:lnTo>
                      <a:pt x="1468" y="412"/>
                    </a:lnTo>
                    <a:lnTo>
                      <a:pt x="1469" y="385"/>
                    </a:lnTo>
                    <a:lnTo>
                      <a:pt x="1466" y="365"/>
                    </a:lnTo>
                    <a:lnTo>
                      <a:pt x="1464" y="340"/>
                    </a:lnTo>
                    <a:lnTo>
                      <a:pt x="1463" y="310"/>
                    </a:lnTo>
                    <a:lnTo>
                      <a:pt x="1461" y="273"/>
                    </a:lnTo>
                    <a:lnTo>
                      <a:pt x="1461" y="238"/>
                    </a:lnTo>
                    <a:lnTo>
                      <a:pt x="1463" y="218"/>
                    </a:lnTo>
                    <a:lnTo>
                      <a:pt x="1445" y="207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88280" name="Group 56">
              <a:extLst>
                <a:ext uri="{FF2B5EF4-FFF2-40B4-BE49-F238E27FC236}">
                  <a16:creationId xmlns:a16="http://schemas.microsoft.com/office/drawing/2014/main" id="{25EB8FF3-942E-6544-B157-71E74E9DC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3" y="2455"/>
              <a:ext cx="841" cy="483"/>
              <a:chOff x="1823" y="2455"/>
              <a:chExt cx="841" cy="483"/>
            </a:xfrm>
          </p:grpSpPr>
          <p:sp>
            <p:nvSpPr>
              <p:cNvPr id="1588281" name="Freeform 57">
                <a:extLst>
                  <a:ext uri="{FF2B5EF4-FFF2-40B4-BE49-F238E27FC236}">
                    <a16:creationId xmlns:a16="http://schemas.microsoft.com/office/drawing/2014/main" id="{B6A0629A-F856-8E4B-9B9F-0740A7CCF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3" y="2455"/>
                <a:ext cx="841" cy="410"/>
              </a:xfrm>
              <a:custGeom>
                <a:avLst/>
                <a:gdLst>
                  <a:gd name="T0" fmla="*/ 152 w 1683"/>
                  <a:gd name="T1" fmla="*/ 106 h 819"/>
                  <a:gd name="T2" fmla="*/ 203 w 1683"/>
                  <a:gd name="T3" fmla="*/ 101 h 819"/>
                  <a:gd name="T4" fmla="*/ 288 w 1683"/>
                  <a:gd name="T5" fmla="*/ 83 h 819"/>
                  <a:gd name="T6" fmla="*/ 385 w 1683"/>
                  <a:gd name="T7" fmla="*/ 61 h 819"/>
                  <a:gd name="T8" fmla="*/ 478 w 1683"/>
                  <a:gd name="T9" fmla="*/ 31 h 819"/>
                  <a:gd name="T10" fmla="*/ 562 w 1683"/>
                  <a:gd name="T11" fmla="*/ 6 h 819"/>
                  <a:gd name="T12" fmla="*/ 616 w 1683"/>
                  <a:gd name="T13" fmla="*/ 0 h 819"/>
                  <a:gd name="T14" fmla="*/ 674 w 1683"/>
                  <a:gd name="T15" fmla="*/ 4 h 819"/>
                  <a:gd name="T16" fmla="*/ 723 w 1683"/>
                  <a:gd name="T17" fmla="*/ 17 h 819"/>
                  <a:gd name="T18" fmla="*/ 753 w 1683"/>
                  <a:gd name="T19" fmla="*/ 38 h 819"/>
                  <a:gd name="T20" fmla="*/ 766 w 1683"/>
                  <a:gd name="T21" fmla="*/ 68 h 819"/>
                  <a:gd name="T22" fmla="*/ 758 w 1683"/>
                  <a:gd name="T23" fmla="*/ 102 h 819"/>
                  <a:gd name="T24" fmla="*/ 726 w 1683"/>
                  <a:gd name="T25" fmla="*/ 151 h 819"/>
                  <a:gd name="T26" fmla="*/ 712 w 1683"/>
                  <a:gd name="T27" fmla="*/ 193 h 819"/>
                  <a:gd name="T28" fmla="*/ 712 w 1683"/>
                  <a:gd name="T29" fmla="*/ 226 h 819"/>
                  <a:gd name="T30" fmla="*/ 734 w 1683"/>
                  <a:gd name="T31" fmla="*/ 264 h 819"/>
                  <a:gd name="T32" fmla="*/ 772 w 1683"/>
                  <a:gd name="T33" fmla="*/ 292 h 819"/>
                  <a:gd name="T34" fmla="*/ 823 w 1683"/>
                  <a:gd name="T35" fmla="*/ 306 h 819"/>
                  <a:gd name="T36" fmla="*/ 867 w 1683"/>
                  <a:gd name="T37" fmla="*/ 306 h 819"/>
                  <a:gd name="T38" fmla="*/ 913 w 1683"/>
                  <a:gd name="T39" fmla="*/ 294 h 819"/>
                  <a:gd name="T40" fmla="*/ 962 w 1683"/>
                  <a:gd name="T41" fmla="*/ 267 h 819"/>
                  <a:gd name="T42" fmla="*/ 1000 w 1683"/>
                  <a:gd name="T43" fmla="*/ 238 h 819"/>
                  <a:gd name="T44" fmla="*/ 1025 w 1683"/>
                  <a:gd name="T45" fmla="*/ 200 h 819"/>
                  <a:gd name="T46" fmla="*/ 1035 w 1683"/>
                  <a:gd name="T47" fmla="*/ 151 h 819"/>
                  <a:gd name="T48" fmla="*/ 1049 w 1683"/>
                  <a:gd name="T49" fmla="*/ 120 h 819"/>
                  <a:gd name="T50" fmla="*/ 1087 w 1683"/>
                  <a:gd name="T51" fmla="*/ 98 h 819"/>
                  <a:gd name="T52" fmla="*/ 1152 w 1683"/>
                  <a:gd name="T53" fmla="*/ 77 h 819"/>
                  <a:gd name="T54" fmla="*/ 1213 w 1683"/>
                  <a:gd name="T55" fmla="*/ 60 h 819"/>
                  <a:gd name="T56" fmla="*/ 1324 w 1683"/>
                  <a:gd name="T57" fmla="*/ 41 h 819"/>
                  <a:gd name="T58" fmla="*/ 1473 w 1683"/>
                  <a:gd name="T59" fmla="*/ 34 h 819"/>
                  <a:gd name="T60" fmla="*/ 1618 w 1683"/>
                  <a:gd name="T61" fmla="*/ 42 h 819"/>
                  <a:gd name="T62" fmla="*/ 1626 w 1683"/>
                  <a:gd name="T63" fmla="*/ 88 h 819"/>
                  <a:gd name="T64" fmla="*/ 1650 w 1683"/>
                  <a:gd name="T65" fmla="*/ 163 h 819"/>
                  <a:gd name="T66" fmla="*/ 1673 w 1683"/>
                  <a:gd name="T67" fmla="*/ 230 h 819"/>
                  <a:gd name="T68" fmla="*/ 1683 w 1683"/>
                  <a:gd name="T69" fmla="*/ 281 h 819"/>
                  <a:gd name="T70" fmla="*/ 1675 w 1683"/>
                  <a:gd name="T71" fmla="*/ 317 h 819"/>
                  <a:gd name="T72" fmla="*/ 1658 w 1683"/>
                  <a:gd name="T73" fmla="*/ 343 h 819"/>
                  <a:gd name="T74" fmla="*/ 1631 w 1683"/>
                  <a:gd name="T75" fmla="*/ 359 h 819"/>
                  <a:gd name="T76" fmla="*/ 1590 w 1683"/>
                  <a:gd name="T77" fmla="*/ 355 h 819"/>
                  <a:gd name="T78" fmla="*/ 1549 w 1683"/>
                  <a:gd name="T79" fmla="*/ 340 h 819"/>
                  <a:gd name="T80" fmla="*/ 1515 w 1683"/>
                  <a:gd name="T81" fmla="*/ 322 h 819"/>
                  <a:gd name="T82" fmla="*/ 1476 w 1683"/>
                  <a:gd name="T83" fmla="*/ 313 h 819"/>
                  <a:gd name="T84" fmla="*/ 1443 w 1683"/>
                  <a:gd name="T85" fmla="*/ 322 h 819"/>
                  <a:gd name="T86" fmla="*/ 1417 w 1683"/>
                  <a:gd name="T87" fmla="*/ 351 h 819"/>
                  <a:gd name="T88" fmla="*/ 1403 w 1683"/>
                  <a:gd name="T89" fmla="*/ 387 h 819"/>
                  <a:gd name="T90" fmla="*/ 1398 w 1683"/>
                  <a:gd name="T91" fmla="*/ 425 h 819"/>
                  <a:gd name="T92" fmla="*/ 1409 w 1683"/>
                  <a:gd name="T93" fmla="*/ 475 h 819"/>
                  <a:gd name="T94" fmla="*/ 1436 w 1683"/>
                  <a:gd name="T95" fmla="*/ 518 h 819"/>
                  <a:gd name="T96" fmla="*/ 1462 w 1683"/>
                  <a:gd name="T97" fmla="*/ 545 h 819"/>
                  <a:gd name="T98" fmla="*/ 1504 w 1683"/>
                  <a:gd name="T99" fmla="*/ 572 h 819"/>
                  <a:gd name="T100" fmla="*/ 1555 w 1683"/>
                  <a:gd name="T101" fmla="*/ 583 h 819"/>
                  <a:gd name="T102" fmla="*/ 1612 w 1683"/>
                  <a:gd name="T103" fmla="*/ 581 h 819"/>
                  <a:gd name="T104" fmla="*/ 1658 w 1683"/>
                  <a:gd name="T105" fmla="*/ 578 h 819"/>
                  <a:gd name="T106" fmla="*/ 1675 w 1683"/>
                  <a:gd name="T107" fmla="*/ 596 h 819"/>
                  <a:gd name="T108" fmla="*/ 1675 w 1683"/>
                  <a:gd name="T109" fmla="*/ 618 h 819"/>
                  <a:gd name="T110" fmla="*/ 1661 w 1683"/>
                  <a:gd name="T111" fmla="*/ 659 h 819"/>
                  <a:gd name="T112" fmla="*/ 1637 w 1683"/>
                  <a:gd name="T113" fmla="*/ 709 h 819"/>
                  <a:gd name="T114" fmla="*/ 1605 w 1683"/>
                  <a:gd name="T115" fmla="*/ 760 h 819"/>
                  <a:gd name="T116" fmla="*/ 1571 w 1683"/>
                  <a:gd name="T117" fmla="*/ 806 h 819"/>
                  <a:gd name="T118" fmla="*/ 0 w 1683"/>
                  <a:gd name="T119" fmla="*/ 817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83" h="819">
                    <a:moveTo>
                      <a:pt x="0" y="817"/>
                    </a:moveTo>
                    <a:lnTo>
                      <a:pt x="152" y="106"/>
                    </a:lnTo>
                    <a:lnTo>
                      <a:pt x="176" y="104"/>
                    </a:lnTo>
                    <a:lnTo>
                      <a:pt x="203" y="101"/>
                    </a:lnTo>
                    <a:lnTo>
                      <a:pt x="252" y="91"/>
                    </a:lnTo>
                    <a:lnTo>
                      <a:pt x="288" y="83"/>
                    </a:lnTo>
                    <a:lnTo>
                      <a:pt x="334" y="74"/>
                    </a:lnTo>
                    <a:lnTo>
                      <a:pt x="385" y="61"/>
                    </a:lnTo>
                    <a:lnTo>
                      <a:pt x="434" y="47"/>
                    </a:lnTo>
                    <a:lnTo>
                      <a:pt x="478" y="31"/>
                    </a:lnTo>
                    <a:lnTo>
                      <a:pt x="529" y="14"/>
                    </a:lnTo>
                    <a:lnTo>
                      <a:pt x="562" y="6"/>
                    </a:lnTo>
                    <a:lnTo>
                      <a:pt x="590" y="1"/>
                    </a:lnTo>
                    <a:lnTo>
                      <a:pt x="616" y="0"/>
                    </a:lnTo>
                    <a:lnTo>
                      <a:pt x="639" y="0"/>
                    </a:lnTo>
                    <a:lnTo>
                      <a:pt x="674" y="4"/>
                    </a:lnTo>
                    <a:lnTo>
                      <a:pt x="698" y="9"/>
                    </a:lnTo>
                    <a:lnTo>
                      <a:pt x="723" y="17"/>
                    </a:lnTo>
                    <a:lnTo>
                      <a:pt x="740" y="27"/>
                    </a:lnTo>
                    <a:lnTo>
                      <a:pt x="753" y="38"/>
                    </a:lnTo>
                    <a:lnTo>
                      <a:pt x="763" y="55"/>
                    </a:lnTo>
                    <a:lnTo>
                      <a:pt x="766" y="68"/>
                    </a:lnTo>
                    <a:lnTo>
                      <a:pt x="764" y="85"/>
                    </a:lnTo>
                    <a:lnTo>
                      <a:pt x="758" y="102"/>
                    </a:lnTo>
                    <a:lnTo>
                      <a:pt x="742" y="125"/>
                    </a:lnTo>
                    <a:lnTo>
                      <a:pt x="726" y="151"/>
                    </a:lnTo>
                    <a:lnTo>
                      <a:pt x="717" y="175"/>
                    </a:lnTo>
                    <a:lnTo>
                      <a:pt x="712" y="193"/>
                    </a:lnTo>
                    <a:lnTo>
                      <a:pt x="710" y="212"/>
                    </a:lnTo>
                    <a:lnTo>
                      <a:pt x="712" y="226"/>
                    </a:lnTo>
                    <a:lnTo>
                      <a:pt x="720" y="245"/>
                    </a:lnTo>
                    <a:lnTo>
                      <a:pt x="734" y="264"/>
                    </a:lnTo>
                    <a:lnTo>
                      <a:pt x="753" y="281"/>
                    </a:lnTo>
                    <a:lnTo>
                      <a:pt x="772" y="292"/>
                    </a:lnTo>
                    <a:lnTo>
                      <a:pt x="796" y="300"/>
                    </a:lnTo>
                    <a:lnTo>
                      <a:pt x="823" y="306"/>
                    </a:lnTo>
                    <a:lnTo>
                      <a:pt x="843" y="310"/>
                    </a:lnTo>
                    <a:lnTo>
                      <a:pt x="867" y="306"/>
                    </a:lnTo>
                    <a:lnTo>
                      <a:pt x="891" y="302"/>
                    </a:lnTo>
                    <a:lnTo>
                      <a:pt x="913" y="294"/>
                    </a:lnTo>
                    <a:lnTo>
                      <a:pt x="937" y="283"/>
                    </a:lnTo>
                    <a:lnTo>
                      <a:pt x="962" y="267"/>
                    </a:lnTo>
                    <a:lnTo>
                      <a:pt x="982" y="253"/>
                    </a:lnTo>
                    <a:lnTo>
                      <a:pt x="1000" y="238"/>
                    </a:lnTo>
                    <a:lnTo>
                      <a:pt x="1014" y="221"/>
                    </a:lnTo>
                    <a:lnTo>
                      <a:pt x="1025" y="200"/>
                    </a:lnTo>
                    <a:lnTo>
                      <a:pt x="1031" y="178"/>
                    </a:lnTo>
                    <a:lnTo>
                      <a:pt x="1035" y="151"/>
                    </a:lnTo>
                    <a:lnTo>
                      <a:pt x="1043" y="129"/>
                    </a:lnTo>
                    <a:lnTo>
                      <a:pt x="1049" y="120"/>
                    </a:lnTo>
                    <a:lnTo>
                      <a:pt x="1063" y="109"/>
                    </a:lnTo>
                    <a:lnTo>
                      <a:pt x="1087" y="98"/>
                    </a:lnTo>
                    <a:lnTo>
                      <a:pt x="1118" y="87"/>
                    </a:lnTo>
                    <a:lnTo>
                      <a:pt x="1152" y="77"/>
                    </a:lnTo>
                    <a:lnTo>
                      <a:pt x="1182" y="68"/>
                    </a:lnTo>
                    <a:lnTo>
                      <a:pt x="1213" y="60"/>
                    </a:lnTo>
                    <a:lnTo>
                      <a:pt x="1259" y="52"/>
                    </a:lnTo>
                    <a:lnTo>
                      <a:pt x="1324" y="41"/>
                    </a:lnTo>
                    <a:lnTo>
                      <a:pt x="1395" y="34"/>
                    </a:lnTo>
                    <a:lnTo>
                      <a:pt x="1473" y="34"/>
                    </a:lnTo>
                    <a:lnTo>
                      <a:pt x="1549" y="34"/>
                    </a:lnTo>
                    <a:lnTo>
                      <a:pt x="1618" y="42"/>
                    </a:lnTo>
                    <a:lnTo>
                      <a:pt x="1621" y="63"/>
                    </a:lnTo>
                    <a:lnTo>
                      <a:pt x="1626" y="88"/>
                    </a:lnTo>
                    <a:lnTo>
                      <a:pt x="1636" y="123"/>
                    </a:lnTo>
                    <a:lnTo>
                      <a:pt x="1650" y="163"/>
                    </a:lnTo>
                    <a:lnTo>
                      <a:pt x="1664" y="202"/>
                    </a:lnTo>
                    <a:lnTo>
                      <a:pt x="1673" y="230"/>
                    </a:lnTo>
                    <a:lnTo>
                      <a:pt x="1680" y="257"/>
                    </a:lnTo>
                    <a:lnTo>
                      <a:pt x="1683" y="281"/>
                    </a:lnTo>
                    <a:lnTo>
                      <a:pt x="1681" y="298"/>
                    </a:lnTo>
                    <a:lnTo>
                      <a:pt x="1675" y="317"/>
                    </a:lnTo>
                    <a:lnTo>
                      <a:pt x="1666" y="333"/>
                    </a:lnTo>
                    <a:lnTo>
                      <a:pt x="1658" y="343"/>
                    </a:lnTo>
                    <a:lnTo>
                      <a:pt x="1647" y="351"/>
                    </a:lnTo>
                    <a:lnTo>
                      <a:pt x="1631" y="359"/>
                    </a:lnTo>
                    <a:lnTo>
                      <a:pt x="1610" y="360"/>
                    </a:lnTo>
                    <a:lnTo>
                      <a:pt x="1590" y="355"/>
                    </a:lnTo>
                    <a:lnTo>
                      <a:pt x="1571" y="349"/>
                    </a:lnTo>
                    <a:lnTo>
                      <a:pt x="1549" y="340"/>
                    </a:lnTo>
                    <a:lnTo>
                      <a:pt x="1531" y="328"/>
                    </a:lnTo>
                    <a:lnTo>
                      <a:pt x="1515" y="322"/>
                    </a:lnTo>
                    <a:lnTo>
                      <a:pt x="1496" y="316"/>
                    </a:lnTo>
                    <a:lnTo>
                      <a:pt x="1476" y="313"/>
                    </a:lnTo>
                    <a:lnTo>
                      <a:pt x="1460" y="314"/>
                    </a:lnTo>
                    <a:lnTo>
                      <a:pt x="1443" y="322"/>
                    </a:lnTo>
                    <a:lnTo>
                      <a:pt x="1428" y="335"/>
                    </a:lnTo>
                    <a:lnTo>
                      <a:pt x="1417" y="351"/>
                    </a:lnTo>
                    <a:lnTo>
                      <a:pt x="1408" y="371"/>
                    </a:lnTo>
                    <a:lnTo>
                      <a:pt x="1403" y="387"/>
                    </a:lnTo>
                    <a:lnTo>
                      <a:pt x="1400" y="403"/>
                    </a:lnTo>
                    <a:lnTo>
                      <a:pt x="1398" y="425"/>
                    </a:lnTo>
                    <a:lnTo>
                      <a:pt x="1401" y="450"/>
                    </a:lnTo>
                    <a:lnTo>
                      <a:pt x="1409" y="475"/>
                    </a:lnTo>
                    <a:lnTo>
                      <a:pt x="1422" y="498"/>
                    </a:lnTo>
                    <a:lnTo>
                      <a:pt x="1436" y="518"/>
                    </a:lnTo>
                    <a:lnTo>
                      <a:pt x="1444" y="529"/>
                    </a:lnTo>
                    <a:lnTo>
                      <a:pt x="1462" y="545"/>
                    </a:lnTo>
                    <a:lnTo>
                      <a:pt x="1481" y="561"/>
                    </a:lnTo>
                    <a:lnTo>
                      <a:pt x="1504" y="572"/>
                    </a:lnTo>
                    <a:lnTo>
                      <a:pt x="1531" y="580"/>
                    </a:lnTo>
                    <a:lnTo>
                      <a:pt x="1555" y="583"/>
                    </a:lnTo>
                    <a:lnTo>
                      <a:pt x="1583" y="585"/>
                    </a:lnTo>
                    <a:lnTo>
                      <a:pt x="1612" y="581"/>
                    </a:lnTo>
                    <a:lnTo>
                      <a:pt x="1636" y="580"/>
                    </a:lnTo>
                    <a:lnTo>
                      <a:pt x="1658" y="578"/>
                    </a:lnTo>
                    <a:lnTo>
                      <a:pt x="1670" y="585"/>
                    </a:lnTo>
                    <a:lnTo>
                      <a:pt x="1675" y="596"/>
                    </a:lnTo>
                    <a:lnTo>
                      <a:pt x="1677" y="607"/>
                    </a:lnTo>
                    <a:lnTo>
                      <a:pt x="1675" y="618"/>
                    </a:lnTo>
                    <a:lnTo>
                      <a:pt x="1669" y="640"/>
                    </a:lnTo>
                    <a:lnTo>
                      <a:pt x="1661" y="659"/>
                    </a:lnTo>
                    <a:lnTo>
                      <a:pt x="1651" y="683"/>
                    </a:lnTo>
                    <a:lnTo>
                      <a:pt x="1637" y="709"/>
                    </a:lnTo>
                    <a:lnTo>
                      <a:pt x="1621" y="736"/>
                    </a:lnTo>
                    <a:lnTo>
                      <a:pt x="1605" y="760"/>
                    </a:lnTo>
                    <a:lnTo>
                      <a:pt x="1587" y="787"/>
                    </a:lnTo>
                    <a:lnTo>
                      <a:pt x="1571" y="806"/>
                    </a:lnTo>
                    <a:lnTo>
                      <a:pt x="1553" y="819"/>
                    </a:lnTo>
                    <a:lnTo>
                      <a:pt x="0" y="817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8282" name="Rectangle 58">
                <a:extLst>
                  <a:ext uri="{FF2B5EF4-FFF2-40B4-BE49-F238E27FC236}">
                    <a16:creationId xmlns:a16="http://schemas.microsoft.com/office/drawing/2014/main" id="{D4FDB9C0-38A8-6E44-8840-422CEBA87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865"/>
                <a:ext cx="777" cy="73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88283" name="Group 59">
              <a:extLst>
                <a:ext uri="{FF2B5EF4-FFF2-40B4-BE49-F238E27FC236}">
                  <a16:creationId xmlns:a16="http://schemas.microsoft.com/office/drawing/2014/main" id="{8855775A-3614-CC41-8C6A-DE7EB1CE7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8" y="2445"/>
              <a:ext cx="985" cy="493"/>
              <a:chOff x="3108" y="2445"/>
              <a:chExt cx="985" cy="493"/>
            </a:xfrm>
          </p:grpSpPr>
          <p:sp>
            <p:nvSpPr>
              <p:cNvPr id="1588284" name="Freeform 60">
                <a:extLst>
                  <a:ext uri="{FF2B5EF4-FFF2-40B4-BE49-F238E27FC236}">
                    <a16:creationId xmlns:a16="http://schemas.microsoft.com/office/drawing/2014/main" id="{777AF006-BE2E-D942-AE53-74201DB1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2445"/>
                <a:ext cx="985" cy="418"/>
              </a:xfrm>
              <a:custGeom>
                <a:avLst/>
                <a:gdLst>
                  <a:gd name="T0" fmla="*/ 343 w 1971"/>
                  <a:gd name="T1" fmla="*/ 68 h 836"/>
                  <a:gd name="T2" fmla="*/ 407 w 1971"/>
                  <a:gd name="T3" fmla="*/ 79 h 836"/>
                  <a:gd name="T4" fmla="*/ 473 w 1971"/>
                  <a:gd name="T5" fmla="*/ 92 h 836"/>
                  <a:gd name="T6" fmla="*/ 543 w 1971"/>
                  <a:gd name="T7" fmla="*/ 87 h 836"/>
                  <a:gd name="T8" fmla="*/ 609 w 1971"/>
                  <a:gd name="T9" fmla="*/ 63 h 836"/>
                  <a:gd name="T10" fmla="*/ 677 w 1971"/>
                  <a:gd name="T11" fmla="*/ 36 h 836"/>
                  <a:gd name="T12" fmla="*/ 743 w 1971"/>
                  <a:gd name="T13" fmla="*/ 33 h 836"/>
                  <a:gd name="T14" fmla="*/ 797 w 1971"/>
                  <a:gd name="T15" fmla="*/ 63 h 836"/>
                  <a:gd name="T16" fmla="*/ 794 w 1971"/>
                  <a:gd name="T17" fmla="*/ 131 h 836"/>
                  <a:gd name="T18" fmla="*/ 778 w 1971"/>
                  <a:gd name="T19" fmla="*/ 202 h 836"/>
                  <a:gd name="T20" fmla="*/ 819 w 1971"/>
                  <a:gd name="T21" fmla="*/ 253 h 836"/>
                  <a:gd name="T22" fmla="*/ 898 w 1971"/>
                  <a:gd name="T23" fmla="*/ 270 h 836"/>
                  <a:gd name="T24" fmla="*/ 993 w 1971"/>
                  <a:gd name="T25" fmla="*/ 272 h 836"/>
                  <a:gd name="T26" fmla="*/ 1079 w 1971"/>
                  <a:gd name="T27" fmla="*/ 250 h 836"/>
                  <a:gd name="T28" fmla="*/ 1136 w 1971"/>
                  <a:gd name="T29" fmla="*/ 212 h 836"/>
                  <a:gd name="T30" fmla="*/ 1159 w 1971"/>
                  <a:gd name="T31" fmla="*/ 138 h 836"/>
                  <a:gd name="T32" fmla="*/ 1174 w 1971"/>
                  <a:gd name="T33" fmla="*/ 70 h 836"/>
                  <a:gd name="T34" fmla="*/ 1224 w 1971"/>
                  <a:gd name="T35" fmla="*/ 27 h 836"/>
                  <a:gd name="T36" fmla="*/ 1300 w 1971"/>
                  <a:gd name="T37" fmla="*/ 6 h 836"/>
                  <a:gd name="T38" fmla="*/ 1390 w 1971"/>
                  <a:gd name="T39" fmla="*/ 0 h 836"/>
                  <a:gd name="T40" fmla="*/ 1476 w 1971"/>
                  <a:gd name="T41" fmla="*/ 6 h 836"/>
                  <a:gd name="T42" fmla="*/ 1550 w 1971"/>
                  <a:gd name="T43" fmla="*/ 14 h 836"/>
                  <a:gd name="T44" fmla="*/ 271 w 1971"/>
                  <a:gd name="T45" fmla="*/ 835 h 836"/>
                  <a:gd name="T46" fmla="*/ 283 w 1971"/>
                  <a:gd name="T47" fmla="*/ 776 h 836"/>
                  <a:gd name="T48" fmla="*/ 312 w 1971"/>
                  <a:gd name="T49" fmla="*/ 729 h 836"/>
                  <a:gd name="T50" fmla="*/ 354 w 1971"/>
                  <a:gd name="T51" fmla="*/ 685 h 836"/>
                  <a:gd name="T52" fmla="*/ 384 w 1971"/>
                  <a:gd name="T53" fmla="*/ 640 h 836"/>
                  <a:gd name="T54" fmla="*/ 383 w 1971"/>
                  <a:gd name="T55" fmla="*/ 580 h 836"/>
                  <a:gd name="T56" fmla="*/ 350 w 1971"/>
                  <a:gd name="T57" fmla="*/ 542 h 836"/>
                  <a:gd name="T58" fmla="*/ 291 w 1971"/>
                  <a:gd name="T59" fmla="*/ 530 h 836"/>
                  <a:gd name="T60" fmla="*/ 223 w 1971"/>
                  <a:gd name="T61" fmla="*/ 539 h 836"/>
                  <a:gd name="T62" fmla="*/ 146 w 1971"/>
                  <a:gd name="T63" fmla="*/ 558 h 836"/>
                  <a:gd name="T64" fmla="*/ 71 w 1971"/>
                  <a:gd name="T65" fmla="*/ 557 h 836"/>
                  <a:gd name="T66" fmla="*/ 16 w 1971"/>
                  <a:gd name="T67" fmla="*/ 528 h 836"/>
                  <a:gd name="T68" fmla="*/ 3 w 1971"/>
                  <a:gd name="T69" fmla="*/ 468 h 836"/>
                  <a:gd name="T70" fmla="*/ 33 w 1971"/>
                  <a:gd name="T71" fmla="*/ 416 h 836"/>
                  <a:gd name="T72" fmla="*/ 84 w 1971"/>
                  <a:gd name="T73" fmla="*/ 381 h 836"/>
                  <a:gd name="T74" fmla="*/ 146 w 1971"/>
                  <a:gd name="T75" fmla="*/ 367 h 836"/>
                  <a:gd name="T76" fmla="*/ 225 w 1971"/>
                  <a:gd name="T77" fmla="*/ 354 h 836"/>
                  <a:gd name="T78" fmla="*/ 278 w 1971"/>
                  <a:gd name="T79" fmla="*/ 319 h 836"/>
                  <a:gd name="T80" fmla="*/ 301 w 1971"/>
                  <a:gd name="T81" fmla="*/ 267 h 836"/>
                  <a:gd name="T82" fmla="*/ 299 w 1971"/>
                  <a:gd name="T83" fmla="*/ 191 h 836"/>
                  <a:gd name="T84" fmla="*/ 294 w 1971"/>
                  <a:gd name="T85" fmla="*/ 106 h 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71" h="836">
                    <a:moveTo>
                      <a:pt x="299" y="78"/>
                    </a:moveTo>
                    <a:lnTo>
                      <a:pt x="318" y="73"/>
                    </a:lnTo>
                    <a:lnTo>
                      <a:pt x="343" y="68"/>
                    </a:lnTo>
                    <a:lnTo>
                      <a:pt x="365" y="70"/>
                    </a:lnTo>
                    <a:lnTo>
                      <a:pt x="386" y="74"/>
                    </a:lnTo>
                    <a:lnTo>
                      <a:pt x="407" y="79"/>
                    </a:lnTo>
                    <a:lnTo>
                      <a:pt x="429" y="84"/>
                    </a:lnTo>
                    <a:lnTo>
                      <a:pt x="454" y="89"/>
                    </a:lnTo>
                    <a:lnTo>
                      <a:pt x="473" y="92"/>
                    </a:lnTo>
                    <a:lnTo>
                      <a:pt x="498" y="93"/>
                    </a:lnTo>
                    <a:lnTo>
                      <a:pt x="522" y="92"/>
                    </a:lnTo>
                    <a:lnTo>
                      <a:pt x="543" y="87"/>
                    </a:lnTo>
                    <a:lnTo>
                      <a:pt x="566" y="81"/>
                    </a:lnTo>
                    <a:lnTo>
                      <a:pt x="588" y="73"/>
                    </a:lnTo>
                    <a:lnTo>
                      <a:pt x="609" y="63"/>
                    </a:lnTo>
                    <a:lnTo>
                      <a:pt x="631" y="54"/>
                    </a:lnTo>
                    <a:lnTo>
                      <a:pt x="652" y="44"/>
                    </a:lnTo>
                    <a:lnTo>
                      <a:pt x="677" y="36"/>
                    </a:lnTo>
                    <a:lnTo>
                      <a:pt x="698" y="32"/>
                    </a:lnTo>
                    <a:lnTo>
                      <a:pt x="721" y="30"/>
                    </a:lnTo>
                    <a:lnTo>
                      <a:pt x="743" y="33"/>
                    </a:lnTo>
                    <a:lnTo>
                      <a:pt x="764" y="40"/>
                    </a:lnTo>
                    <a:lnTo>
                      <a:pt x="785" y="52"/>
                    </a:lnTo>
                    <a:lnTo>
                      <a:pt x="797" y="63"/>
                    </a:lnTo>
                    <a:lnTo>
                      <a:pt x="803" y="84"/>
                    </a:lnTo>
                    <a:lnTo>
                      <a:pt x="800" y="106"/>
                    </a:lnTo>
                    <a:lnTo>
                      <a:pt x="794" y="131"/>
                    </a:lnTo>
                    <a:lnTo>
                      <a:pt x="785" y="158"/>
                    </a:lnTo>
                    <a:lnTo>
                      <a:pt x="777" y="180"/>
                    </a:lnTo>
                    <a:lnTo>
                      <a:pt x="778" y="202"/>
                    </a:lnTo>
                    <a:lnTo>
                      <a:pt x="788" y="225"/>
                    </a:lnTo>
                    <a:lnTo>
                      <a:pt x="803" y="242"/>
                    </a:lnTo>
                    <a:lnTo>
                      <a:pt x="819" y="253"/>
                    </a:lnTo>
                    <a:lnTo>
                      <a:pt x="841" y="259"/>
                    </a:lnTo>
                    <a:lnTo>
                      <a:pt x="865" y="266"/>
                    </a:lnTo>
                    <a:lnTo>
                      <a:pt x="898" y="270"/>
                    </a:lnTo>
                    <a:lnTo>
                      <a:pt x="927" y="274"/>
                    </a:lnTo>
                    <a:lnTo>
                      <a:pt x="962" y="275"/>
                    </a:lnTo>
                    <a:lnTo>
                      <a:pt x="993" y="272"/>
                    </a:lnTo>
                    <a:lnTo>
                      <a:pt x="1022" y="267"/>
                    </a:lnTo>
                    <a:lnTo>
                      <a:pt x="1052" y="259"/>
                    </a:lnTo>
                    <a:lnTo>
                      <a:pt x="1079" y="250"/>
                    </a:lnTo>
                    <a:lnTo>
                      <a:pt x="1099" y="239"/>
                    </a:lnTo>
                    <a:lnTo>
                      <a:pt x="1120" y="226"/>
                    </a:lnTo>
                    <a:lnTo>
                      <a:pt x="1136" y="212"/>
                    </a:lnTo>
                    <a:lnTo>
                      <a:pt x="1150" y="195"/>
                    </a:lnTo>
                    <a:lnTo>
                      <a:pt x="1158" y="172"/>
                    </a:lnTo>
                    <a:lnTo>
                      <a:pt x="1159" y="138"/>
                    </a:lnTo>
                    <a:lnTo>
                      <a:pt x="1159" y="111"/>
                    </a:lnTo>
                    <a:lnTo>
                      <a:pt x="1164" y="87"/>
                    </a:lnTo>
                    <a:lnTo>
                      <a:pt x="1174" y="70"/>
                    </a:lnTo>
                    <a:lnTo>
                      <a:pt x="1188" y="54"/>
                    </a:lnTo>
                    <a:lnTo>
                      <a:pt x="1204" y="40"/>
                    </a:lnTo>
                    <a:lnTo>
                      <a:pt x="1224" y="27"/>
                    </a:lnTo>
                    <a:lnTo>
                      <a:pt x="1245" y="18"/>
                    </a:lnTo>
                    <a:lnTo>
                      <a:pt x="1273" y="10"/>
                    </a:lnTo>
                    <a:lnTo>
                      <a:pt x="1300" y="6"/>
                    </a:lnTo>
                    <a:lnTo>
                      <a:pt x="1328" y="3"/>
                    </a:lnTo>
                    <a:lnTo>
                      <a:pt x="1359" y="2"/>
                    </a:lnTo>
                    <a:lnTo>
                      <a:pt x="1390" y="0"/>
                    </a:lnTo>
                    <a:lnTo>
                      <a:pt x="1425" y="2"/>
                    </a:lnTo>
                    <a:lnTo>
                      <a:pt x="1452" y="3"/>
                    </a:lnTo>
                    <a:lnTo>
                      <a:pt x="1476" y="6"/>
                    </a:lnTo>
                    <a:lnTo>
                      <a:pt x="1501" y="10"/>
                    </a:lnTo>
                    <a:lnTo>
                      <a:pt x="1525" y="13"/>
                    </a:lnTo>
                    <a:lnTo>
                      <a:pt x="1550" y="14"/>
                    </a:lnTo>
                    <a:lnTo>
                      <a:pt x="1743" y="19"/>
                    </a:lnTo>
                    <a:lnTo>
                      <a:pt x="1971" y="836"/>
                    </a:lnTo>
                    <a:lnTo>
                      <a:pt x="271" y="835"/>
                    </a:lnTo>
                    <a:lnTo>
                      <a:pt x="272" y="813"/>
                    </a:lnTo>
                    <a:lnTo>
                      <a:pt x="277" y="794"/>
                    </a:lnTo>
                    <a:lnTo>
                      <a:pt x="283" y="776"/>
                    </a:lnTo>
                    <a:lnTo>
                      <a:pt x="290" y="762"/>
                    </a:lnTo>
                    <a:lnTo>
                      <a:pt x="299" y="746"/>
                    </a:lnTo>
                    <a:lnTo>
                      <a:pt x="312" y="729"/>
                    </a:lnTo>
                    <a:lnTo>
                      <a:pt x="326" y="713"/>
                    </a:lnTo>
                    <a:lnTo>
                      <a:pt x="339" y="700"/>
                    </a:lnTo>
                    <a:lnTo>
                      <a:pt x="354" y="685"/>
                    </a:lnTo>
                    <a:lnTo>
                      <a:pt x="367" y="672"/>
                    </a:lnTo>
                    <a:lnTo>
                      <a:pt x="377" y="656"/>
                    </a:lnTo>
                    <a:lnTo>
                      <a:pt x="384" y="640"/>
                    </a:lnTo>
                    <a:lnTo>
                      <a:pt x="389" y="617"/>
                    </a:lnTo>
                    <a:lnTo>
                      <a:pt x="388" y="594"/>
                    </a:lnTo>
                    <a:lnTo>
                      <a:pt x="383" y="580"/>
                    </a:lnTo>
                    <a:lnTo>
                      <a:pt x="375" y="566"/>
                    </a:lnTo>
                    <a:lnTo>
                      <a:pt x="364" y="553"/>
                    </a:lnTo>
                    <a:lnTo>
                      <a:pt x="350" y="542"/>
                    </a:lnTo>
                    <a:lnTo>
                      <a:pt x="334" y="536"/>
                    </a:lnTo>
                    <a:lnTo>
                      <a:pt x="313" y="531"/>
                    </a:lnTo>
                    <a:lnTo>
                      <a:pt x="291" y="530"/>
                    </a:lnTo>
                    <a:lnTo>
                      <a:pt x="267" y="531"/>
                    </a:lnTo>
                    <a:lnTo>
                      <a:pt x="245" y="534"/>
                    </a:lnTo>
                    <a:lnTo>
                      <a:pt x="223" y="539"/>
                    </a:lnTo>
                    <a:lnTo>
                      <a:pt x="195" y="547"/>
                    </a:lnTo>
                    <a:lnTo>
                      <a:pt x="171" y="553"/>
                    </a:lnTo>
                    <a:lnTo>
                      <a:pt x="146" y="558"/>
                    </a:lnTo>
                    <a:lnTo>
                      <a:pt x="116" y="561"/>
                    </a:lnTo>
                    <a:lnTo>
                      <a:pt x="92" y="561"/>
                    </a:lnTo>
                    <a:lnTo>
                      <a:pt x="71" y="557"/>
                    </a:lnTo>
                    <a:lnTo>
                      <a:pt x="49" y="550"/>
                    </a:lnTo>
                    <a:lnTo>
                      <a:pt x="32" y="541"/>
                    </a:lnTo>
                    <a:lnTo>
                      <a:pt x="16" y="528"/>
                    </a:lnTo>
                    <a:lnTo>
                      <a:pt x="5" y="509"/>
                    </a:lnTo>
                    <a:lnTo>
                      <a:pt x="0" y="489"/>
                    </a:lnTo>
                    <a:lnTo>
                      <a:pt x="3" y="468"/>
                    </a:lnTo>
                    <a:lnTo>
                      <a:pt x="11" y="447"/>
                    </a:lnTo>
                    <a:lnTo>
                      <a:pt x="19" y="432"/>
                    </a:lnTo>
                    <a:lnTo>
                      <a:pt x="33" y="416"/>
                    </a:lnTo>
                    <a:lnTo>
                      <a:pt x="49" y="402"/>
                    </a:lnTo>
                    <a:lnTo>
                      <a:pt x="65" y="392"/>
                    </a:lnTo>
                    <a:lnTo>
                      <a:pt x="84" y="381"/>
                    </a:lnTo>
                    <a:lnTo>
                      <a:pt x="103" y="375"/>
                    </a:lnTo>
                    <a:lnTo>
                      <a:pt x="123" y="370"/>
                    </a:lnTo>
                    <a:lnTo>
                      <a:pt x="146" y="367"/>
                    </a:lnTo>
                    <a:lnTo>
                      <a:pt x="173" y="362"/>
                    </a:lnTo>
                    <a:lnTo>
                      <a:pt x="201" y="359"/>
                    </a:lnTo>
                    <a:lnTo>
                      <a:pt x="225" y="354"/>
                    </a:lnTo>
                    <a:lnTo>
                      <a:pt x="248" y="345"/>
                    </a:lnTo>
                    <a:lnTo>
                      <a:pt x="264" y="334"/>
                    </a:lnTo>
                    <a:lnTo>
                      <a:pt x="278" y="319"/>
                    </a:lnTo>
                    <a:lnTo>
                      <a:pt x="290" y="304"/>
                    </a:lnTo>
                    <a:lnTo>
                      <a:pt x="296" y="288"/>
                    </a:lnTo>
                    <a:lnTo>
                      <a:pt x="301" y="267"/>
                    </a:lnTo>
                    <a:lnTo>
                      <a:pt x="302" y="240"/>
                    </a:lnTo>
                    <a:lnTo>
                      <a:pt x="301" y="217"/>
                    </a:lnTo>
                    <a:lnTo>
                      <a:pt x="299" y="191"/>
                    </a:lnTo>
                    <a:lnTo>
                      <a:pt x="297" y="165"/>
                    </a:lnTo>
                    <a:lnTo>
                      <a:pt x="296" y="133"/>
                    </a:lnTo>
                    <a:lnTo>
                      <a:pt x="294" y="106"/>
                    </a:lnTo>
                    <a:lnTo>
                      <a:pt x="296" y="89"/>
                    </a:lnTo>
                    <a:lnTo>
                      <a:pt x="299" y="78"/>
                    </a:lnTo>
                    <a:close/>
                  </a:path>
                </a:pathLst>
              </a:custGeom>
              <a:solidFill>
                <a:srgbClr val="CCFF99"/>
              </a:soli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8285" name="Rectangle 61">
                <a:extLst>
                  <a:ext uri="{FF2B5EF4-FFF2-40B4-BE49-F238E27FC236}">
                    <a16:creationId xmlns:a16="http://schemas.microsoft.com/office/drawing/2014/main" id="{27DE90E2-A7AF-FD4D-9AF0-8C2DC147C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2864"/>
                <a:ext cx="854" cy="74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0466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122" name="Rectangle 2">
            <a:extLst>
              <a:ext uri="{FF2B5EF4-FFF2-40B4-BE49-F238E27FC236}">
                <a16:creationId xmlns:a16="http://schemas.microsoft.com/office/drawing/2014/main" id="{EA926B9E-838F-8B40-B1D6-A4FB699D1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93496" y="618681"/>
            <a:ext cx="2613872" cy="479456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2500">
                <a:solidFill>
                  <a:srgbClr val="FFFFFF"/>
                </a:solidFill>
              </a:rPr>
              <a:t>Modelo de Gestão (Multidimensional)</a:t>
            </a:r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1124" name="Picture 4" descr="Diagrama&#10;&#10;Descrição gerada automaticamente">
            <a:extLst>
              <a:ext uri="{FF2B5EF4-FFF2-40B4-BE49-F238E27FC236}">
                <a16:creationId xmlns:a16="http://schemas.microsoft.com/office/drawing/2014/main" id="{096C4BA2-B116-0B47-BF34-C11CDDB44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r="985" b="2"/>
          <a:stretch/>
        </p:blipFill>
        <p:spPr bwMode="auto">
          <a:xfrm>
            <a:off x="593370" y="999690"/>
            <a:ext cx="7764821" cy="43413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263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994" name="Rectangle 2">
            <a:extLst>
              <a:ext uri="{FF2B5EF4-FFF2-40B4-BE49-F238E27FC236}">
                <a16:creationId xmlns:a16="http://schemas.microsoft.com/office/drawing/2014/main" id="{70B4F034-DDDC-9045-B502-D790BC86BD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F1A7992-02BA-1A46-81E0-21123DA4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57399"/>
            <a:ext cx="11144250" cy="437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altLang="pt-BR" sz="1800" dirty="0"/>
              <a:t>Passos do Processo de Projeto</a:t>
            </a:r>
          </a:p>
          <a:p>
            <a:pPr marL="0" indent="0">
              <a:buNone/>
            </a:pPr>
            <a:r>
              <a:rPr lang="pt-BR" altLang="pt-BR" sz="2400" dirty="0"/>
              <a:t>Os passos do projeto de projeto de data </a:t>
            </a:r>
            <a:r>
              <a:rPr lang="pt-BR" altLang="pt-BR" sz="2400" dirty="0" err="1"/>
              <a:t>warehouse</a:t>
            </a:r>
            <a:r>
              <a:rPr lang="pt-BR" altLang="pt-BR" sz="2400" dirty="0"/>
              <a:t> são:</a:t>
            </a:r>
            <a:r>
              <a:rPr lang="en-US" altLang="pt-BR" sz="2400" dirty="0"/>
              <a:t> </a:t>
            </a:r>
          </a:p>
          <a:p>
            <a:pPr marL="366713" indent="-366713">
              <a:buFont typeface="+mj-lt"/>
              <a:buAutoNum type="arabicPeriod"/>
            </a:pPr>
            <a:r>
              <a:rPr lang="en-US" altLang="pt-BR" sz="2400" dirty="0" err="1"/>
              <a:t>Escolha</a:t>
            </a:r>
            <a:r>
              <a:rPr lang="en-US" altLang="pt-BR" sz="2400" dirty="0"/>
              <a:t> um </a:t>
            </a:r>
            <a:r>
              <a:rPr lang="en-US" altLang="pt-BR" sz="2400" dirty="0" err="1"/>
              <a:t>processo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negócio</a:t>
            </a:r>
            <a:r>
              <a:rPr lang="en-US" altLang="pt-BR" sz="2400" dirty="0"/>
              <a:t> para </a:t>
            </a:r>
            <a:r>
              <a:rPr lang="en-US" altLang="pt-BR" sz="2400" dirty="0" err="1"/>
              <a:t>modelar</a:t>
            </a:r>
            <a:r>
              <a:rPr lang="en-US" altLang="pt-BR" sz="2400" dirty="0"/>
              <a:t> </a:t>
            </a:r>
          </a:p>
          <a:p>
            <a:pPr marL="534988" lvl="1" indent="-254000"/>
            <a:r>
              <a:rPr lang="en-US" altLang="pt-BR" sz="2000" dirty="0"/>
              <a:t>Um </a:t>
            </a:r>
            <a:r>
              <a:rPr lang="en-US" altLang="pt-BR" sz="2000" dirty="0" err="1"/>
              <a:t>processo</a:t>
            </a:r>
            <a:r>
              <a:rPr lang="en-US" altLang="pt-BR" sz="2000" dirty="0"/>
              <a:t> do </a:t>
            </a:r>
            <a:r>
              <a:rPr lang="en-US" altLang="pt-BR" sz="2000" dirty="0" err="1"/>
              <a:t>negócio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é</a:t>
            </a:r>
            <a:r>
              <a:rPr lang="en-US" altLang="pt-BR" sz="2000" dirty="0"/>
              <a:t> </a:t>
            </a:r>
            <a:r>
              <a:rPr lang="en-US" altLang="pt-BR" sz="2000" dirty="0" err="1"/>
              <a:t>uma</a:t>
            </a:r>
            <a:r>
              <a:rPr lang="en-US" altLang="pt-BR" sz="2000" dirty="0"/>
              <a:t> </a:t>
            </a:r>
            <a:r>
              <a:rPr lang="en-US" altLang="pt-BR" sz="2000" dirty="0" err="1"/>
              <a:t>operação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importante</a:t>
            </a:r>
            <a:r>
              <a:rPr lang="en-US" altLang="pt-BR" sz="2000" dirty="0"/>
              <a:t> </a:t>
            </a:r>
            <a:r>
              <a:rPr lang="en-US" altLang="pt-BR" sz="2000" dirty="0" err="1"/>
              <a:t>em</a:t>
            </a:r>
            <a:r>
              <a:rPr lang="en-US" altLang="pt-BR" sz="2000" dirty="0"/>
              <a:t> </a:t>
            </a:r>
            <a:r>
              <a:rPr lang="en-US" altLang="pt-BR" sz="2000" dirty="0" err="1"/>
              <a:t>sua</a:t>
            </a:r>
            <a:r>
              <a:rPr lang="en-US" altLang="pt-BR" sz="2000" dirty="0"/>
              <a:t> </a:t>
            </a:r>
            <a:r>
              <a:rPr lang="en-US" altLang="pt-BR" sz="2000" dirty="0" err="1"/>
              <a:t>organização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apoiada</a:t>
            </a:r>
            <a:r>
              <a:rPr lang="en-US" altLang="pt-BR" sz="2000" dirty="0"/>
              <a:t> por </a:t>
            </a:r>
            <a:r>
              <a:rPr lang="en-US" altLang="pt-BR" sz="2000" dirty="0" err="1"/>
              <a:t>algum</a:t>
            </a:r>
            <a:r>
              <a:rPr lang="en-US" altLang="pt-BR" sz="2000" dirty="0"/>
              <a:t> </a:t>
            </a:r>
            <a:r>
              <a:rPr lang="en-US" altLang="pt-BR" sz="2000" dirty="0" err="1"/>
              <a:t>tipo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sistema</a:t>
            </a:r>
            <a:r>
              <a:rPr lang="en-US" altLang="pt-BR" sz="2000" dirty="0"/>
              <a:t> </a:t>
            </a:r>
            <a:r>
              <a:rPr lang="en-US" altLang="pt-BR" sz="2000" dirty="0" err="1"/>
              <a:t>legado</a:t>
            </a:r>
            <a:r>
              <a:rPr lang="en-US" altLang="pt-BR" sz="2000" dirty="0"/>
              <a:t> (</a:t>
            </a:r>
            <a:r>
              <a:rPr lang="en-US" altLang="pt-BR" sz="2000" dirty="0" err="1"/>
              <a:t>ou</a:t>
            </a:r>
            <a:r>
              <a:rPr lang="en-US" altLang="pt-BR" sz="2000" dirty="0"/>
              <a:t> </a:t>
            </a:r>
            <a:r>
              <a:rPr lang="en-US" altLang="pt-BR" sz="2000" dirty="0" err="1"/>
              <a:t>sistemas</a:t>
            </a:r>
            <a:r>
              <a:rPr lang="en-US" altLang="pt-BR" sz="2000" dirty="0"/>
              <a:t>) de </a:t>
            </a:r>
            <a:r>
              <a:rPr lang="en-US" altLang="pt-BR" sz="2000" dirty="0" err="1"/>
              <a:t>onde</a:t>
            </a:r>
            <a:r>
              <a:rPr lang="en-US" altLang="pt-BR" sz="2000" dirty="0"/>
              <a:t> </a:t>
            </a:r>
            <a:r>
              <a:rPr lang="en-US" altLang="pt-BR" sz="2000" dirty="0" err="1"/>
              <a:t>é</a:t>
            </a:r>
            <a:r>
              <a:rPr lang="en-US" altLang="pt-BR" sz="2000" dirty="0"/>
              <a:t> </a:t>
            </a:r>
            <a:r>
              <a:rPr lang="en-US" altLang="pt-BR" sz="2000" dirty="0" err="1"/>
              <a:t>possível</a:t>
            </a:r>
            <a:r>
              <a:rPr lang="en-US" altLang="pt-BR" sz="2000" dirty="0"/>
              <a:t> </a:t>
            </a:r>
            <a:r>
              <a:rPr lang="en-US" altLang="pt-BR" sz="2000" dirty="0" err="1"/>
              <a:t>coletar</a:t>
            </a:r>
            <a:r>
              <a:rPr lang="en-US" altLang="pt-BR" sz="2000" dirty="0"/>
              <a:t> dados para o data warehouse. </a:t>
            </a:r>
          </a:p>
          <a:p>
            <a:pPr lvl="2"/>
            <a:r>
              <a:rPr lang="en-US" altLang="pt-BR" sz="1800" dirty="0" err="1"/>
              <a:t>Pedidos</a:t>
            </a:r>
            <a:r>
              <a:rPr lang="en-US" altLang="pt-BR" sz="1800" dirty="0"/>
              <a:t>, </a:t>
            </a:r>
            <a:r>
              <a:rPr lang="en-US" altLang="pt-BR" sz="1800" dirty="0" err="1"/>
              <a:t>faturas</a:t>
            </a:r>
            <a:r>
              <a:rPr lang="en-US" altLang="pt-BR" sz="1800" dirty="0"/>
              <a:t>, </a:t>
            </a:r>
            <a:r>
              <a:rPr lang="en-US" altLang="pt-BR" sz="1800" dirty="0" err="1"/>
              <a:t>expedições</a:t>
            </a:r>
            <a:r>
              <a:rPr lang="en-US" altLang="pt-BR" sz="1800" dirty="0"/>
              <a:t>, </a:t>
            </a:r>
            <a:r>
              <a:rPr lang="en-US" altLang="pt-BR" sz="1800" dirty="0" err="1"/>
              <a:t>inventários</a:t>
            </a:r>
            <a:r>
              <a:rPr lang="en-US" altLang="pt-BR" sz="1800" dirty="0"/>
              <a:t> de </a:t>
            </a:r>
            <a:r>
              <a:rPr lang="en-US" altLang="pt-BR" sz="1800" dirty="0" err="1"/>
              <a:t>estoque</a:t>
            </a:r>
            <a:r>
              <a:rPr lang="en-US" altLang="pt-BR" sz="1800" dirty="0"/>
              <a:t>, </a:t>
            </a:r>
            <a:r>
              <a:rPr lang="en-US" altLang="pt-BR" sz="1800" dirty="0" err="1"/>
              <a:t>administração</a:t>
            </a:r>
            <a:r>
              <a:rPr lang="en-US" altLang="pt-BR" sz="1800" dirty="0"/>
              <a:t> de </a:t>
            </a:r>
            <a:r>
              <a:rPr lang="en-US" altLang="pt-BR" sz="1800" dirty="0" err="1"/>
              <a:t>contas</a:t>
            </a:r>
            <a:r>
              <a:rPr lang="en-US" altLang="pt-BR" sz="1800" dirty="0"/>
              <a:t> e </a:t>
            </a:r>
            <a:r>
              <a:rPr lang="en-US" altLang="pt-BR" sz="1800" dirty="0" err="1"/>
              <a:t>vendas</a:t>
            </a:r>
            <a:r>
              <a:rPr lang="en-US" altLang="pt-BR" sz="1800" dirty="0"/>
              <a:t>...</a:t>
            </a:r>
          </a:p>
          <a:p>
            <a:pPr marL="366713" indent="-366713">
              <a:buFont typeface="+mj-lt"/>
              <a:buAutoNum type="arabicPeriod"/>
            </a:pPr>
            <a:r>
              <a:rPr lang="en-US" altLang="pt-BR" sz="2400" dirty="0" err="1"/>
              <a:t>Escolha</a:t>
            </a:r>
            <a:r>
              <a:rPr lang="en-US" altLang="pt-BR" sz="2400" dirty="0"/>
              <a:t> o </a:t>
            </a:r>
            <a:r>
              <a:rPr lang="en-US" altLang="pt-BR" sz="2400" dirty="0" err="1"/>
              <a:t>grão</a:t>
            </a:r>
            <a:r>
              <a:rPr lang="en-US" altLang="pt-BR" sz="2400" dirty="0"/>
              <a:t> do </a:t>
            </a:r>
            <a:r>
              <a:rPr lang="en-US" altLang="pt-BR" sz="2400" dirty="0" err="1"/>
              <a:t>processo</a:t>
            </a:r>
            <a:r>
              <a:rPr lang="en-US" altLang="pt-BR" sz="2400" dirty="0"/>
              <a:t> do </a:t>
            </a:r>
            <a:r>
              <a:rPr lang="en-US" altLang="pt-BR" sz="2400" dirty="0" err="1"/>
              <a:t>negócio</a:t>
            </a:r>
            <a:endParaRPr lang="en-US" altLang="pt-BR" sz="2400" dirty="0"/>
          </a:p>
          <a:p>
            <a:pPr marL="577850" lvl="1" indent="-254000"/>
            <a:r>
              <a:rPr lang="en-US" altLang="pt-BR" sz="2000" dirty="0"/>
              <a:t>O </a:t>
            </a:r>
            <a:r>
              <a:rPr lang="en-US" altLang="pt-BR" sz="2000" dirty="0" err="1"/>
              <a:t>grão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é</a:t>
            </a:r>
            <a:r>
              <a:rPr lang="en-US" altLang="pt-BR" sz="2000" dirty="0"/>
              <a:t> o </a:t>
            </a:r>
            <a:r>
              <a:rPr lang="en-US" altLang="pt-BR" sz="2000" dirty="0" err="1"/>
              <a:t>nível</a:t>
            </a:r>
            <a:r>
              <a:rPr lang="en-US" altLang="pt-BR" sz="2000" dirty="0"/>
              <a:t> fundamental </a:t>
            </a:r>
            <a:r>
              <a:rPr lang="en-US" altLang="pt-BR" sz="2000" dirty="0" err="1"/>
              <a:t>atômico</a:t>
            </a:r>
            <a:r>
              <a:rPr lang="en-US" altLang="pt-BR" sz="2000" dirty="0"/>
              <a:t> de dados que </a:t>
            </a:r>
            <a:r>
              <a:rPr lang="en-US" altLang="pt-BR" sz="2000" dirty="0" err="1"/>
              <a:t>representará</a:t>
            </a:r>
            <a:r>
              <a:rPr lang="en-US" altLang="pt-BR" sz="2000" dirty="0"/>
              <a:t> o </a:t>
            </a:r>
            <a:r>
              <a:rPr lang="en-US" altLang="pt-BR" sz="2000" dirty="0" err="1"/>
              <a:t>processo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escolhido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na</a:t>
            </a:r>
            <a:r>
              <a:rPr lang="en-US" altLang="pt-BR" sz="2000" dirty="0"/>
              <a:t> </a:t>
            </a:r>
            <a:r>
              <a:rPr lang="en-US" altLang="pt-BR" sz="2000" dirty="0" err="1"/>
              <a:t>tabela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fatos</a:t>
            </a:r>
            <a:r>
              <a:rPr lang="en-US" altLang="pt-BR" sz="2000" dirty="0"/>
              <a:t>. </a:t>
            </a:r>
          </a:p>
          <a:p>
            <a:pPr lvl="2"/>
            <a:r>
              <a:rPr lang="en-US" altLang="pt-BR" sz="1800" dirty="0" err="1"/>
              <a:t>Transações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individuais</a:t>
            </a:r>
            <a:r>
              <a:rPr lang="en-US" altLang="pt-BR" sz="1800" dirty="0"/>
              <a:t>, </a:t>
            </a:r>
            <a:r>
              <a:rPr lang="en-US" altLang="pt-BR" sz="1800" dirty="0" err="1"/>
              <a:t>instantâneos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diários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ou</a:t>
            </a:r>
            <a:r>
              <a:rPr lang="en-US" altLang="pt-BR" sz="1800" dirty="0"/>
              <a:t> </a:t>
            </a:r>
            <a:r>
              <a:rPr lang="en-US" altLang="pt-BR" sz="1800" dirty="0" err="1"/>
              <a:t>instantâneos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mensais</a:t>
            </a:r>
            <a:r>
              <a:rPr lang="en-US" altLang="pt-BR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6126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018" name="Rectangle 2">
            <a:extLst>
              <a:ext uri="{FF2B5EF4-FFF2-40B4-BE49-F238E27FC236}">
                <a16:creationId xmlns:a16="http://schemas.microsoft.com/office/drawing/2014/main" id="{F6F47AA8-3230-CC4E-92E8-D246AE256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6F47D1-9EA7-B643-9350-93D18D9D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407988" indent="-407988">
              <a:buFont typeface="+mj-lt"/>
              <a:buAutoNum type="arabicPeriod" startAt="3"/>
            </a:pPr>
            <a:r>
              <a:rPr lang="en-US" altLang="pt-BR" dirty="0" err="1"/>
              <a:t>Escolha</a:t>
            </a:r>
            <a:r>
              <a:rPr lang="en-US" altLang="pt-BR" dirty="0"/>
              <a:t> as </a:t>
            </a:r>
            <a:r>
              <a:rPr lang="en-US" altLang="pt-BR" dirty="0" err="1"/>
              <a:t>dimensões</a:t>
            </a:r>
            <a:r>
              <a:rPr lang="en-US" altLang="pt-BR" dirty="0"/>
              <a:t> que </a:t>
            </a:r>
            <a:r>
              <a:rPr lang="en-US" altLang="pt-BR" dirty="0" err="1"/>
              <a:t>serão</a:t>
            </a:r>
            <a:r>
              <a:rPr lang="en-US" altLang="pt-BR" dirty="0"/>
              <a:t> </a:t>
            </a:r>
            <a:r>
              <a:rPr lang="en-US" altLang="pt-BR" dirty="0" err="1"/>
              <a:t>aplicadas</a:t>
            </a:r>
            <a:r>
              <a:rPr lang="en-US" altLang="pt-BR" dirty="0"/>
              <a:t> a </a:t>
            </a:r>
            <a:r>
              <a:rPr lang="en-US" altLang="pt-BR" dirty="0" err="1"/>
              <a:t>cada</a:t>
            </a:r>
            <a:r>
              <a:rPr lang="en-US" altLang="pt-BR" dirty="0"/>
              <a:t> </a:t>
            </a:r>
            <a:r>
              <a:rPr lang="en-US" altLang="pt-BR" dirty="0" err="1"/>
              <a:t>registro</a:t>
            </a:r>
            <a:r>
              <a:rPr lang="en-US" altLang="pt-BR" dirty="0"/>
              <a:t> da </a:t>
            </a:r>
            <a:r>
              <a:rPr lang="en-US" altLang="pt-BR" dirty="0" err="1"/>
              <a:t>tabela</a:t>
            </a:r>
            <a:r>
              <a:rPr lang="en-US" altLang="pt-BR" dirty="0"/>
              <a:t> de </a:t>
            </a:r>
            <a:r>
              <a:rPr lang="en-US" altLang="pt-BR" dirty="0" err="1"/>
              <a:t>fatos</a:t>
            </a:r>
            <a:endParaRPr lang="en-US" altLang="pt-BR" dirty="0"/>
          </a:p>
          <a:p>
            <a:pPr marL="534988" lvl="1" indent="-254000"/>
            <a:r>
              <a:rPr lang="en-US" altLang="pt-BR" dirty="0"/>
              <a:t>Tempo, </a:t>
            </a:r>
            <a:r>
              <a:rPr lang="en-US" altLang="pt-BR" dirty="0" err="1"/>
              <a:t>produto</a:t>
            </a:r>
            <a:r>
              <a:rPr lang="en-US" altLang="pt-BR" dirty="0"/>
              <a:t>, </a:t>
            </a:r>
            <a:r>
              <a:rPr lang="en-US" altLang="pt-BR" dirty="0" err="1"/>
              <a:t>cliente</a:t>
            </a:r>
            <a:r>
              <a:rPr lang="en-US" altLang="pt-BR" dirty="0"/>
              <a:t>, </a:t>
            </a:r>
            <a:r>
              <a:rPr lang="en-US" altLang="pt-BR" dirty="0" err="1"/>
              <a:t>promoção</a:t>
            </a:r>
            <a:r>
              <a:rPr lang="en-US" altLang="pt-BR" dirty="0"/>
              <a:t>, </a:t>
            </a:r>
            <a:r>
              <a:rPr lang="en-US" altLang="pt-BR" dirty="0" err="1"/>
              <a:t>almoxarifado</a:t>
            </a:r>
            <a:r>
              <a:rPr lang="en-US" altLang="pt-BR" dirty="0"/>
              <a:t>, </a:t>
            </a:r>
            <a:r>
              <a:rPr lang="en-US" altLang="pt-BR" dirty="0" err="1"/>
              <a:t>tipo</a:t>
            </a:r>
            <a:r>
              <a:rPr lang="en-US" altLang="pt-BR" dirty="0"/>
              <a:t> de </a:t>
            </a:r>
            <a:r>
              <a:rPr lang="en-US" altLang="pt-BR" dirty="0" err="1"/>
              <a:t>transação</a:t>
            </a:r>
            <a:r>
              <a:rPr lang="en-US" altLang="pt-BR" dirty="0"/>
              <a:t> e status. </a:t>
            </a:r>
          </a:p>
          <a:p>
            <a:pPr marL="992188" lvl="2" indent="-254000"/>
            <a:r>
              <a:rPr lang="en-US" altLang="pt-BR" dirty="0"/>
              <a:t>Para </a:t>
            </a:r>
            <a:r>
              <a:rPr lang="en-US" altLang="pt-BR" dirty="0" err="1"/>
              <a:t>cada</a:t>
            </a:r>
            <a:r>
              <a:rPr lang="en-US" altLang="pt-BR" dirty="0"/>
              <a:t> </a:t>
            </a:r>
            <a:r>
              <a:rPr lang="en-US" altLang="pt-BR" dirty="0" err="1"/>
              <a:t>dimensão</a:t>
            </a:r>
            <a:r>
              <a:rPr lang="en-US" altLang="pt-BR" dirty="0"/>
              <a:t> </a:t>
            </a:r>
            <a:r>
              <a:rPr lang="en-US" altLang="pt-BR" dirty="0" err="1"/>
              <a:t>escolhida</a:t>
            </a:r>
            <a:r>
              <a:rPr lang="en-US" altLang="pt-BR" dirty="0"/>
              <a:t>, </a:t>
            </a:r>
            <a:r>
              <a:rPr lang="en-US" altLang="pt-BR" dirty="0" err="1"/>
              <a:t>descreva</a:t>
            </a:r>
            <a:r>
              <a:rPr lang="en-US" altLang="pt-BR" dirty="0"/>
              <a:t> </a:t>
            </a:r>
            <a:r>
              <a:rPr lang="en-US" altLang="pt-BR" dirty="0" err="1"/>
              <a:t>todos</a:t>
            </a:r>
            <a:r>
              <a:rPr lang="en-US" altLang="pt-BR" dirty="0"/>
              <a:t> </a:t>
            </a:r>
            <a:r>
              <a:rPr lang="en-US" altLang="pt-BR" dirty="0" err="1"/>
              <a:t>os</a:t>
            </a:r>
            <a:r>
              <a:rPr lang="en-US" altLang="pt-BR" dirty="0"/>
              <a:t> </a:t>
            </a:r>
            <a:r>
              <a:rPr lang="en-US" altLang="pt-BR" dirty="0" err="1"/>
              <a:t>diferentes</a:t>
            </a:r>
            <a:r>
              <a:rPr lang="en-US" altLang="pt-BR" dirty="0"/>
              <a:t> </a:t>
            </a:r>
            <a:r>
              <a:rPr lang="en-US" altLang="pt-BR" dirty="0" err="1"/>
              <a:t>atributos</a:t>
            </a:r>
            <a:r>
              <a:rPr lang="en-US" altLang="pt-BR" dirty="0"/>
              <a:t> de </a:t>
            </a:r>
            <a:r>
              <a:rPr lang="en-US" altLang="pt-BR" dirty="0" err="1"/>
              <a:t>dimensão</a:t>
            </a:r>
            <a:r>
              <a:rPr lang="en-US" altLang="pt-BR" dirty="0"/>
              <a:t> (</a:t>
            </a:r>
            <a:r>
              <a:rPr lang="en-US" altLang="pt-BR" dirty="0" err="1"/>
              <a:t>campos</a:t>
            </a:r>
            <a:r>
              <a:rPr lang="en-US" altLang="pt-BR" dirty="0"/>
              <a:t>) que </a:t>
            </a:r>
            <a:r>
              <a:rPr lang="en-US" altLang="pt-BR" dirty="0" err="1"/>
              <a:t>preencham</a:t>
            </a:r>
            <a:r>
              <a:rPr lang="en-US" altLang="pt-BR" dirty="0"/>
              <a:t> </a:t>
            </a:r>
            <a:r>
              <a:rPr lang="en-US" altLang="pt-BR" dirty="0" err="1"/>
              <a:t>cada</a:t>
            </a:r>
            <a:r>
              <a:rPr lang="en-US" altLang="pt-BR" dirty="0"/>
              <a:t> </a:t>
            </a:r>
            <a:r>
              <a:rPr lang="en-US" altLang="pt-BR" dirty="0" err="1"/>
              <a:t>tabela</a:t>
            </a:r>
            <a:r>
              <a:rPr lang="en-US" altLang="pt-BR" dirty="0"/>
              <a:t> dimensional. </a:t>
            </a:r>
          </a:p>
          <a:p>
            <a:pPr marL="407988" indent="-407988">
              <a:buFont typeface="+mj-lt"/>
              <a:buAutoNum type="arabicPeriod" startAt="3"/>
            </a:pPr>
            <a:r>
              <a:rPr lang="en-US" altLang="pt-BR" dirty="0" err="1"/>
              <a:t>Escolha</a:t>
            </a:r>
            <a:r>
              <a:rPr lang="en-US" altLang="pt-BR" dirty="0"/>
              <a:t> </a:t>
            </a:r>
            <a:r>
              <a:rPr lang="en-US" altLang="pt-BR" dirty="0" err="1"/>
              <a:t>os</a:t>
            </a:r>
            <a:r>
              <a:rPr lang="en-US" altLang="pt-BR" dirty="0"/>
              <a:t> </a:t>
            </a:r>
            <a:r>
              <a:rPr lang="en-US" altLang="pt-BR" dirty="0" err="1"/>
              <a:t>fatos</a:t>
            </a:r>
            <a:r>
              <a:rPr lang="en-US" altLang="pt-BR" dirty="0"/>
              <a:t> </a:t>
            </a:r>
            <a:r>
              <a:rPr lang="en-US" altLang="pt-BR" dirty="0" err="1"/>
              <a:t>mensuráveis</a:t>
            </a:r>
            <a:r>
              <a:rPr lang="en-US" altLang="pt-BR" dirty="0"/>
              <a:t> que </a:t>
            </a:r>
            <a:r>
              <a:rPr lang="en-US" altLang="pt-BR" dirty="0" err="1"/>
              <a:t>irão</a:t>
            </a:r>
            <a:r>
              <a:rPr lang="en-US" altLang="pt-BR" dirty="0"/>
              <a:t> popular </a:t>
            </a:r>
            <a:r>
              <a:rPr lang="en-US" altLang="pt-BR" dirty="0" err="1"/>
              <a:t>cada</a:t>
            </a:r>
            <a:r>
              <a:rPr lang="en-US" altLang="pt-BR" dirty="0"/>
              <a:t> </a:t>
            </a:r>
            <a:r>
              <a:rPr lang="en-US" altLang="pt-BR" dirty="0" err="1"/>
              <a:t>registro</a:t>
            </a:r>
            <a:r>
              <a:rPr lang="en-US" altLang="pt-BR" dirty="0"/>
              <a:t> da </a:t>
            </a:r>
            <a:r>
              <a:rPr lang="en-US" altLang="pt-BR" dirty="0" err="1"/>
              <a:t>tabela</a:t>
            </a:r>
            <a:r>
              <a:rPr lang="en-US" altLang="pt-BR" dirty="0"/>
              <a:t> de </a:t>
            </a:r>
            <a:r>
              <a:rPr lang="en-US" altLang="pt-BR" dirty="0" err="1"/>
              <a:t>fatos</a:t>
            </a:r>
            <a:r>
              <a:rPr lang="en-US" altLang="pt-BR" dirty="0"/>
              <a:t> </a:t>
            </a:r>
          </a:p>
          <a:p>
            <a:pPr marL="534988" lvl="1" indent="-268288"/>
            <a:r>
              <a:rPr lang="en-US" altLang="pt-BR" dirty="0" err="1"/>
              <a:t>Fatos</a:t>
            </a:r>
            <a:r>
              <a:rPr lang="en-US" altLang="pt-BR" dirty="0"/>
              <a:t> </a:t>
            </a:r>
            <a:r>
              <a:rPr lang="en-US" altLang="pt-BR" dirty="0" err="1"/>
              <a:t>mensuráveis</a:t>
            </a:r>
            <a:r>
              <a:rPr lang="en-US" altLang="pt-BR" dirty="0"/>
              <a:t> </a:t>
            </a:r>
            <a:r>
              <a:rPr lang="en-US" altLang="pt-BR" dirty="0" err="1"/>
              <a:t>típicos</a:t>
            </a:r>
            <a:r>
              <a:rPr lang="en-US" altLang="pt-BR" dirty="0"/>
              <a:t> </a:t>
            </a:r>
            <a:r>
              <a:rPr lang="en-US" altLang="pt-BR" dirty="0" err="1"/>
              <a:t>são</a:t>
            </a:r>
            <a:r>
              <a:rPr lang="en-US" altLang="pt-BR" dirty="0"/>
              <a:t> </a:t>
            </a:r>
            <a:r>
              <a:rPr lang="en-US" altLang="pt-BR" dirty="0" err="1"/>
              <a:t>quantidades</a:t>
            </a:r>
            <a:r>
              <a:rPr lang="en-US" altLang="pt-BR" dirty="0"/>
              <a:t> </a:t>
            </a:r>
            <a:r>
              <a:rPr lang="en-US" altLang="pt-BR" dirty="0" err="1"/>
              <a:t>numéricas</a:t>
            </a:r>
            <a:r>
              <a:rPr lang="en-US" altLang="pt-BR" dirty="0"/>
              <a:t> </a:t>
            </a:r>
            <a:r>
              <a:rPr lang="en-US" altLang="pt-BR" dirty="0" err="1"/>
              <a:t>aditivas</a:t>
            </a:r>
            <a:r>
              <a:rPr lang="en-US" altLang="pt-BR" dirty="0"/>
              <a:t> </a:t>
            </a:r>
            <a:r>
              <a:rPr lang="en-US" altLang="pt-BR" dirty="0" err="1"/>
              <a:t>como</a:t>
            </a:r>
            <a:r>
              <a:rPr lang="en-US" altLang="pt-BR" dirty="0"/>
              <a:t> </a:t>
            </a:r>
            <a:r>
              <a:rPr lang="en-US" altLang="pt-BR" dirty="0" err="1"/>
              <a:t>quantidade</a:t>
            </a:r>
            <a:r>
              <a:rPr lang="en-US" altLang="pt-BR" dirty="0"/>
              <a:t> </a:t>
            </a:r>
            <a:r>
              <a:rPr lang="en-US" altLang="pt-BR" dirty="0" err="1"/>
              <a:t>vendida</a:t>
            </a:r>
            <a:r>
              <a:rPr lang="en-US" altLang="pt-BR" dirty="0"/>
              <a:t> e </a:t>
            </a:r>
            <a:r>
              <a:rPr lang="en-US" altLang="pt-BR" dirty="0" err="1"/>
              <a:t>vendas</a:t>
            </a:r>
            <a:r>
              <a:rPr lang="en-US" altLang="pt-BR" dirty="0"/>
              <a:t> </a:t>
            </a:r>
            <a:r>
              <a:rPr lang="en-US" altLang="pt-BR" dirty="0" err="1"/>
              <a:t>em</a:t>
            </a:r>
            <a:r>
              <a:rPr lang="en-US" altLang="pt-BR" dirty="0"/>
              <a:t> </a:t>
            </a:r>
            <a:r>
              <a:rPr lang="en-US" altLang="pt-BR" dirty="0" err="1"/>
              <a:t>dólar</a:t>
            </a:r>
            <a:r>
              <a:rPr lang="en-US" altLang="pt-BR" dirty="0"/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66519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49" name="Rectangle 75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042" name="Rectangle 2">
            <a:extLst>
              <a:ext uri="{FF2B5EF4-FFF2-40B4-BE49-F238E27FC236}">
                <a16:creationId xmlns:a16="http://schemas.microsoft.com/office/drawing/2014/main" id="{4E3B5628-9D93-BC46-AF53-B0ED2C1CB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pt-BR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 Multidimensional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38B0DD1-A8BA-9B48-91F6-4B62D02BCF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924" y="171447"/>
            <a:ext cx="6154736" cy="26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222EC3-7AF0-4E46-8B4B-1E63F0522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1874" y="3311096"/>
            <a:ext cx="8259785" cy="330401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pt-BR" sz="2000" dirty="0" err="1"/>
              <a:t>Operações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básicas</a:t>
            </a:r>
            <a:r>
              <a:rPr lang="en-US" altLang="pt-BR" sz="2000" dirty="0"/>
              <a:t> OLAP</a:t>
            </a:r>
          </a:p>
          <a:p>
            <a:pPr marL="182563" indent="-182563">
              <a:spcBef>
                <a:spcPct val="50000"/>
              </a:spcBef>
            </a:pPr>
            <a:r>
              <a:rPr lang="en-US" altLang="pt-BR" sz="2400" dirty="0"/>
              <a:t>Drill down e roll up</a:t>
            </a:r>
          </a:p>
          <a:p>
            <a:pPr marL="323850" lvl="1" indent="-225425">
              <a:spcBef>
                <a:spcPct val="50000"/>
              </a:spcBef>
            </a:pPr>
            <a:r>
              <a:rPr lang="en-US" altLang="pt-BR" sz="2000" dirty="0"/>
              <a:t>São </a:t>
            </a:r>
            <a:r>
              <a:rPr lang="en-US" altLang="pt-BR" sz="2000" dirty="0" err="1"/>
              <a:t>operações</a:t>
            </a:r>
            <a:r>
              <a:rPr lang="en-US" altLang="pt-BR" sz="2000" dirty="0"/>
              <a:t> para </a:t>
            </a:r>
            <a:r>
              <a:rPr lang="en-US" altLang="pt-BR" sz="2000" dirty="0" err="1"/>
              <a:t>movimentar</a:t>
            </a:r>
            <a:r>
              <a:rPr lang="en-US" altLang="pt-BR" sz="2000" dirty="0"/>
              <a:t> a </a:t>
            </a:r>
            <a:r>
              <a:rPr lang="en-US" altLang="pt-BR" sz="2000" dirty="0" err="1"/>
              <a:t>visão</a:t>
            </a:r>
            <a:r>
              <a:rPr lang="en-US" altLang="pt-BR" sz="2000" dirty="0"/>
              <a:t> dos dados </a:t>
            </a:r>
            <a:r>
              <a:rPr lang="en-US" altLang="pt-BR" sz="2000" dirty="0" err="1"/>
              <a:t>ao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longo</a:t>
            </a:r>
            <a:r>
              <a:rPr lang="en-US" altLang="pt-BR" sz="2000" dirty="0"/>
              <a:t> dos </a:t>
            </a:r>
            <a:r>
              <a:rPr lang="en-US" altLang="pt-BR" sz="2000" dirty="0" err="1"/>
              <a:t>níveis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hierárquicos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uma</a:t>
            </a:r>
            <a:r>
              <a:rPr lang="en-US" altLang="pt-BR" sz="2000" dirty="0"/>
              <a:t> </a:t>
            </a:r>
            <a:r>
              <a:rPr lang="en-US" altLang="pt-BR" sz="2000" dirty="0" err="1"/>
              <a:t>dimensão</a:t>
            </a:r>
            <a:r>
              <a:rPr lang="en-US" altLang="pt-BR" sz="2000" dirty="0"/>
              <a:t>. </a:t>
            </a:r>
          </a:p>
          <a:p>
            <a:pPr marL="323850" lvl="1" indent="-225425">
              <a:spcBef>
                <a:spcPct val="50000"/>
              </a:spcBef>
            </a:pPr>
            <a:r>
              <a:rPr lang="en-US" altLang="pt-BR" sz="2000" dirty="0"/>
              <a:t>Drill down: do </a:t>
            </a:r>
            <a:r>
              <a:rPr lang="en-US" altLang="pt-BR" sz="2000" dirty="0" err="1"/>
              <a:t>mais</a:t>
            </a:r>
            <a:r>
              <a:rPr lang="en-US" altLang="pt-BR" sz="2000" dirty="0"/>
              <a:t> alto </a:t>
            </a:r>
            <a:r>
              <a:rPr lang="en-US" altLang="pt-BR" sz="2000" dirty="0" err="1"/>
              <a:t>nível</a:t>
            </a:r>
            <a:r>
              <a:rPr lang="en-US" altLang="pt-BR" sz="2000" dirty="0"/>
              <a:t> </a:t>
            </a:r>
            <a:r>
              <a:rPr lang="en-US" altLang="pt-BR" sz="2000" dirty="0" err="1"/>
              <a:t>até</a:t>
            </a:r>
            <a:r>
              <a:rPr lang="en-US" altLang="pt-BR" sz="2000" dirty="0"/>
              <a:t> o dado </a:t>
            </a:r>
            <a:r>
              <a:rPr lang="en-US" altLang="pt-BR" sz="2000" dirty="0" err="1"/>
              <a:t>detalhado</a:t>
            </a:r>
            <a:r>
              <a:rPr lang="en-US" altLang="pt-BR" sz="2000" dirty="0"/>
              <a:t>. </a:t>
            </a:r>
          </a:p>
          <a:p>
            <a:pPr marL="323850" lvl="1" indent="-225425">
              <a:spcBef>
                <a:spcPct val="50000"/>
              </a:spcBef>
            </a:pPr>
            <a:r>
              <a:rPr lang="en-US" altLang="pt-BR" sz="2000" dirty="0"/>
              <a:t>Roll up: do </a:t>
            </a:r>
            <a:r>
              <a:rPr lang="en-US" altLang="pt-BR" sz="2000" dirty="0" err="1"/>
              <a:t>nível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mais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detalhe</a:t>
            </a:r>
            <a:r>
              <a:rPr lang="en-US" altLang="pt-BR" sz="2000" dirty="0"/>
              <a:t> </a:t>
            </a:r>
            <a:r>
              <a:rPr lang="en-US" altLang="pt-BR" sz="2000" dirty="0" err="1"/>
              <a:t>até</a:t>
            </a:r>
            <a:r>
              <a:rPr lang="en-US" altLang="pt-BR" sz="2000" dirty="0"/>
              <a:t> o </a:t>
            </a:r>
            <a:r>
              <a:rPr lang="en-US" altLang="pt-BR" sz="2000" dirty="0" err="1"/>
              <a:t>mais</a:t>
            </a:r>
            <a:r>
              <a:rPr lang="en-US" altLang="pt-BR" sz="2000" dirty="0"/>
              <a:t> alto </a:t>
            </a:r>
            <a:r>
              <a:rPr lang="en-US" altLang="pt-BR" sz="2000" dirty="0" err="1"/>
              <a:t>nível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sumarização</a:t>
            </a:r>
            <a:r>
              <a:rPr lang="en-US" altLang="pt-BR" sz="2000" dirty="0"/>
              <a:t> de dados. </a:t>
            </a:r>
          </a:p>
          <a:p>
            <a:pPr marL="323850" lvl="1" indent="-225425">
              <a:spcBef>
                <a:spcPct val="50000"/>
              </a:spcBef>
            </a:pPr>
            <a:r>
              <a:rPr lang="en-US" altLang="pt-BR" sz="2000" dirty="0" err="1"/>
              <a:t>Os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caminhos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navegação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são</a:t>
            </a:r>
            <a:r>
              <a:rPr lang="en-US" altLang="pt-BR" sz="2000" dirty="0"/>
              <a:t> </a:t>
            </a:r>
            <a:r>
              <a:rPr lang="en-US" altLang="pt-BR" sz="2000" dirty="0" err="1"/>
              <a:t>determinados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pelas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hierarquias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dimensão</a:t>
            </a:r>
            <a:r>
              <a:rPr lang="en-US" altLang="pt-BR" sz="2000" dirty="0"/>
              <a:t>.</a:t>
            </a:r>
          </a:p>
        </p:txBody>
      </p:sp>
      <p:sp>
        <p:nvSpPr>
          <p:cNvPr id="1495047" name="Rectangle 7">
            <a:extLst>
              <a:ext uri="{FF2B5EF4-FFF2-40B4-BE49-F238E27FC236}">
                <a16:creationId xmlns:a16="http://schemas.microsoft.com/office/drawing/2014/main" id="{E9B90C7F-899E-274F-BC0D-24AF22EE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263" y="28622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361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066" name="Rectangle 2">
            <a:extLst>
              <a:ext uri="{FF2B5EF4-FFF2-40B4-BE49-F238E27FC236}">
                <a16:creationId xmlns:a16="http://schemas.microsoft.com/office/drawing/2014/main" id="{7533DE01-B3FA-6A4D-842D-E8B751290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640263"/>
            <a:ext cx="3822192" cy="1344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Modelo Multidimensional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D6AE40-009E-ED4C-B1D8-347066BC5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pt-BR" dirty="0">
                <a:solidFill>
                  <a:schemeClr val="bg1"/>
                </a:solidFill>
              </a:rPr>
              <a:t>Slice e Dice</a:t>
            </a:r>
          </a:p>
          <a:p>
            <a:pPr>
              <a:spcBef>
                <a:spcPct val="50000"/>
              </a:spcBef>
            </a:pPr>
            <a:r>
              <a:rPr lang="en-US" altLang="pt-BR" dirty="0">
                <a:solidFill>
                  <a:schemeClr val="bg1"/>
                </a:solidFill>
              </a:rPr>
              <a:t>São </a:t>
            </a:r>
            <a:r>
              <a:rPr lang="en-US" altLang="pt-BR" dirty="0" err="1">
                <a:solidFill>
                  <a:schemeClr val="bg1"/>
                </a:solidFill>
              </a:rPr>
              <a:t>operações</a:t>
            </a:r>
            <a:r>
              <a:rPr lang="en-US" altLang="pt-BR" dirty="0">
                <a:solidFill>
                  <a:schemeClr val="bg1"/>
                </a:solidFill>
              </a:rPr>
              <a:t> para </a:t>
            </a:r>
            <a:r>
              <a:rPr lang="en-US" altLang="pt-BR" dirty="0" err="1">
                <a:solidFill>
                  <a:schemeClr val="bg1"/>
                </a:solidFill>
              </a:rPr>
              <a:t>realizar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navegação</a:t>
            </a:r>
            <a:r>
              <a:rPr lang="en-US" altLang="pt-BR" dirty="0">
                <a:solidFill>
                  <a:schemeClr val="bg1"/>
                </a:solidFill>
              </a:rPr>
              <a:t> por </a:t>
            </a:r>
            <a:r>
              <a:rPr lang="en-US" altLang="pt-BR" dirty="0" err="1">
                <a:solidFill>
                  <a:schemeClr val="bg1"/>
                </a:solidFill>
              </a:rPr>
              <a:t>meio</a:t>
            </a:r>
            <a:r>
              <a:rPr lang="en-US" altLang="pt-BR" dirty="0">
                <a:solidFill>
                  <a:schemeClr val="bg1"/>
                </a:solidFill>
              </a:rPr>
              <a:t> dos dados </a:t>
            </a:r>
            <a:r>
              <a:rPr lang="en-US" altLang="pt-BR" dirty="0" err="1">
                <a:solidFill>
                  <a:schemeClr val="bg1"/>
                </a:solidFill>
              </a:rPr>
              <a:t>na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visualização</a:t>
            </a:r>
            <a:r>
              <a:rPr lang="en-US" altLang="pt-BR" dirty="0">
                <a:solidFill>
                  <a:schemeClr val="bg1"/>
                </a:solidFill>
              </a:rPr>
              <a:t> de um </a:t>
            </a:r>
            <a:r>
              <a:rPr lang="en-US" altLang="pt-BR" dirty="0" err="1">
                <a:solidFill>
                  <a:schemeClr val="bg1"/>
                </a:solidFill>
              </a:rPr>
              <a:t>cubo</a:t>
            </a:r>
            <a:r>
              <a:rPr lang="en-US" altLang="pt-BR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pt-BR" dirty="0">
                <a:solidFill>
                  <a:schemeClr val="bg1"/>
                </a:solidFill>
              </a:rPr>
              <a:t> O slice </a:t>
            </a:r>
            <a:r>
              <a:rPr lang="en-US" altLang="pt-BR" dirty="0" err="1">
                <a:solidFill>
                  <a:schemeClr val="bg1"/>
                </a:solidFill>
              </a:rPr>
              <a:t>é</a:t>
            </a:r>
            <a:r>
              <a:rPr lang="en-US" altLang="pt-BR" dirty="0">
                <a:solidFill>
                  <a:schemeClr val="bg1"/>
                </a:solidFill>
              </a:rPr>
              <a:t> a </a:t>
            </a:r>
            <a:r>
              <a:rPr lang="en-US" altLang="pt-BR" dirty="0" err="1">
                <a:solidFill>
                  <a:schemeClr val="bg1"/>
                </a:solidFill>
              </a:rPr>
              <a:t>operação</a:t>
            </a:r>
            <a:r>
              <a:rPr lang="en-US" altLang="pt-BR" dirty="0">
                <a:solidFill>
                  <a:schemeClr val="bg1"/>
                </a:solidFill>
              </a:rPr>
              <a:t> que </a:t>
            </a:r>
            <a:r>
              <a:rPr lang="en-US" altLang="pt-BR" dirty="0" err="1">
                <a:solidFill>
                  <a:schemeClr val="bg1"/>
                </a:solidFill>
              </a:rPr>
              <a:t>corta</a:t>
            </a:r>
            <a:r>
              <a:rPr lang="en-US" altLang="pt-BR" dirty="0">
                <a:solidFill>
                  <a:schemeClr val="bg1"/>
                </a:solidFill>
              </a:rPr>
              <a:t> o </a:t>
            </a:r>
            <a:r>
              <a:rPr lang="en-US" altLang="pt-BR" dirty="0" err="1">
                <a:solidFill>
                  <a:schemeClr val="bg1"/>
                </a:solidFill>
              </a:rPr>
              <a:t>cubo</a:t>
            </a:r>
            <a:r>
              <a:rPr lang="en-US" altLang="pt-BR" dirty="0">
                <a:solidFill>
                  <a:schemeClr val="bg1"/>
                </a:solidFill>
              </a:rPr>
              <a:t>, mas </a:t>
            </a:r>
            <a:r>
              <a:rPr lang="en-US" altLang="pt-BR" dirty="0" err="1">
                <a:solidFill>
                  <a:schemeClr val="bg1"/>
                </a:solidFill>
              </a:rPr>
              <a:t>mantém</a:t>
            </a:r>
            <a:r>
              <a:rPr lang="en-US" altLang="pt-BR" dirty="0">
                <a:solidFill>
                  <a:schemeClr val="bg1"/>
                </a:solidFill>
              </a:rPr>
              <a:t> a </a:t>
            </a:r>
            <a:r>
              <a:rPr lang="en-US" altLang="pt-BR" dirty="0" err="1">
                <a:solidFill>
                  <a:schemeClr val="bg1"/>
                </a:solidFill>
              </a:rPr>
              <a:t>mesma</a:t>
            </a:r>
            <a:r>
              <a:rPr lang="en-US" altLang="pt-BR" dirty="0">
                <a:solidFill>
                  <a:schemeClr val="bg1"/>
                </a:solidFill>
              </a:rPr>
              <a:t> perspectiva de </a:t>
            </a:r>
            <a:r>
              <a:rPr lang="en-US" altLang="pt-BR" dirty="0" err="1">
                <a:solidFill>
                  <a:schemeClr val="bg1"/>
                </a:solidFill>
              </a:rPr>
              <a:t>visualização</a:t>
            </a:r>
            <a:r>
              <a:rPr lang="en-US" altLang="pt-BR" dirty="0">
                <a:solidFill>
                  <a:schemeClr val="bg1"/>
                </a:solidFill>
              </a:rPr>
              <a:t> dos dados </a:t>
            </a:r>
          </a:p>
        </p:txBody>
      </p:sp>
      <p:pic>
        <p:nvPicPr>
          <p:cNvPr id="6" name="Espaço Reservado para Conteúdo 5" descr="Tabela, Calendário&#10;&#10;Descrição gerada automaticamente">
            <a:extLst>
              <a:ext uri="{FF2B5EF4-FFF2-40B4-BE49-F238E27FC236}">
                <a16:creationId xmlns:a16="http://schemas.microsoft.com/office/drawing/2014/main" id="{BF2FB2C3-A82E-AA49-8A76-48238FF68F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7394" y="484632"/>
            <a:ext cx="4443296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043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7090" name="Rectangle 2">
            <a:extLst>
              <a:ext uri="{FF2B5EF4-FFF2-40B4-BE49-F238E27FC236}">
                <a16:creationId xmlns:a16="http://schemas.microsoft.com/office/drawing/2014/main" id="{36FD8775-86A3-D745-BDF2-B079F3FC4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640263"/>
            <a:ext cx="5239512" cy="1344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Modelo Multidimensional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98E2FB-E800-5848-BA32-4F35436EA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610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altLang="pt-BR" sz="2000" dirty="0" err="1">
                <a:solidFill>
                  <a:schemeClr val="bg1"/>
                </a:solidFill>
              </a:rPr>
              <a:t>Já</a:t>
            </a:r>
            <a:r>
              <a:rPr lang="en-US" altLang="pt-BR" sz="2000" dirty="0">
                <a:solidFill>
                  <a:schemeClr val="bg1"/>
                </a:solidFill>
              </a:rPr>
              <a:t> o dice </a:t>
            </a:r>
            <a:r>
              <a:rPr lang="en-US" altLang="pt-BR" sz="2000" dirty="0" err="1">
                <a:solidFill>
                  <a:schemeClr val="bg1"/>
                </a:solidFill>
              </a:rPr>
              <a:t>muda</a:t>
            </a:r>
            <a:r>
              <a:rPr lang="en-US" altLang="pt-BR" sz="2000" dirty="0">
                <a:solidFill>
                  <a:schemeClr val="bg1"/>
                </a:solidFill>
              </a:rPr>
              <a:t> a perspectiva de </a:t>
            </a:r>
            <a:r>
              <a:rPr lang="en-US" altLang="pt-BR" sz="2000" dirty="0" err="1">
                <a:solidFill>
                  <a:schemeClr val="bg1"/>
                </a:solidFill>
              </a:rPr>
              <a:t>uma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visão</a:t>
            </a:r>
            <a:endParaRPr lang="en-US" altLang="pt-BR" sz="2000" dirty="0">
              <a:solidFill>
                <a:schemeClr val="bg1"/>
              </a:solidFill>
            </a:endParaRPr>
          </a:p>
          <a:p>
            <a:r>
              <a:rPr lang="en-US" altLang="pt-BR" sz="2000" dirty="0">
                <a:solidFill>
                  <a:schemeClr val="bg1"/>
                </a:solidFill>
              </a:rPr>
              <a:t>As </a:t>
            </a:r>
            <a:r>
              <a:rPr lang="en-US" altLang="pt-BR" sz="2000" dirty="0" err="1">
                <a:solidFill>
                  <a:schemeClr val="bg1"/>
                </a:solidFill>
              </a:rPr>
              <a:t>operações</a:t>
            </a:r>
            <a:r>
              <a:rPr lang="en-US" altLang="pt-BR" sz="2000" dirty="0">
                <a:solidFill>
                  <a:schemeClr val="bg1"/>
                </a:solidFill>
              </a:rPr>
              <a:t> OLAP </a:t>
            </a:r>
            <a:r>
              <a:rPr lang="en-US" altLang="pt-BR" sz="2000" dirty="0" err="1">
                <a:solidFill>
                  <a:schemeClr val="bg1"/>
                </a:solidFill>
              </a:rPr>
              <a:t>podem</a:t>
            </a:r>
            <a:r>
              <a:rPr lang="en-US" altLang="pt-BR" sz="2000" dirty="0">
                <a:solidFill>
                  <a:schemeClr val="bg1"/>
                </a:solidFill>
              </a:rPr>
              <a:t> ser </a:t>
            </a:r>
            <a:r>
              <a:rPr lang="en-US" altLang="pt-BR" sz="2000" dirty="0" err="1">
                <a:solidFill>
                  <a:schemeClr val="bg1"/>
                </a:solidFill>
              </a:rPr>
              <a:t>utilizadas</a:t>
            </a:r>
            <a:r>
              <a:rPr lang="en-US" altLang="pt-BR" sz="2000" dirty="0">
                <a:solidFill>
                  <a:schemeClr val="bg1"/>
                </a:solidFill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</a:rPr>
              <a:t>combinadas</a:t>
            </a:r>
            <a:r>
              <a:rPr lang="en-US" altLang="pt-BR" sz="2000" dirty="0">
                <a:solidFill>
                  <a:schemeClr val="bg1"/>
                </a:solidFill>
              </a:rPr>
              <a:t>, </a:t>
            </a:r>
            <a:r>
              <a:rPr lang="en-US" altLang="pt-BR" sz="2000" dirty="0" err="1">
                <a:solidFill>
                  <a:schemeClr val="bg1"/>
                </a:solidFill>
              </a:rPr>
              <a:t>realizar</a:t>
            </a:r>
            <a:r>
              <a:rPr lang="en-US" altLang="pt-BR" sz="2000" dirty="0">
                <a:solidFill>
                  <a:schemeClr val="bg1"/>
                </a:solidFill>
              </a:rPr>
              <a:t> um slice e um dice </a:t>
            </a:r>
            <a:r>
              <a:rPr lang="en-US" altLang="pt-BR" sz="2000" dirty="0" err="1">
                <a:solidFill>
                  <a:schemeClr val="bg1"/>
                </a:solidFill>
              </a:rPr>
              <a:t>ao</a:t>
            </a:r>
            <a:r>
              <a:rPr lang="en-US" altLang="pt-BR" sz="2000" dirty="0">
                <a:solidFill>
                  <a:schemeClr val="bg1"/>
                </a:solidFill>
              </a:rPr>
              <a:t> junto com </a:t>
            </a:r>
            <a:r>
              <a:rPr lang="en-US" altLang="pt-BR" sz="2000" dirty="0" err="1">
                <a:solidFill>
                  <a:schemeClr val="bg1"/>
                </a:solidFill>
              </a:rPr>
              <a:t>operação</a:t>
            </a:r>
            <a:r>
              <a:rPr lang="en-US" altLang="pt-BR" sz="2000" dirty="0">
                <a:solidFill>
                  <a:schemeClr val="bg1"/>
                </a:solidFill>
              </a:rPr>
              <a:t> de drill down </a:t>
            </a:r>
            <a:r>
              <a:rPr lang="en-US" altLang="pt-BR" sz="2000" dirty="0" err="1">
                <a:solidFill>
                  <a:schemeClr val="bg1"/>
                </a:solidFill>
              </a:rPr>
              <a:t>ou</a:t>
            </a:r>
            <a:r>
              <a:rPr lang="en-US" altLang="pt-BR" sz="2000" dirty="0">
                <a:solidFill>
                  <a:schemeClr val="bg1"/>
                </a:solidFill>
              </a:rPr>
              <a:t> roll up.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Espaço Reservado para Conteúdo 5" descr="Tabela&#10;&#10;Descrição gerada automaticamente">
            <a:extLst>
              <a:ext uri="{FF2B5EF4-FFF2-40B4-BE49-F238E27FC236}">
                <a16:creationId xmlns:a16="http://schemas.microsoft.com/office/drawing/2014/main" id="{4AB4AE95-2B41-C94F-ABB6-8A76E4BDF6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73516" y="484632"/>
            <a:ext cx="3740968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712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2210" name="Rectangle 2">
            <a:extLst>
              <a:ext uri="{FF2B5EF4-FFF2-40B4-BE49-F238E27FC236}">
                <a16:creationId xmlns:a16="http://schemas.microsoft.com/office/drawing/2014/main" id="{121737CA-627D-0D4A-BD45-984DE3FE3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pt-BR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Modelo Multidimensional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4300BBA-713A-8348-811F-14DDA0F8DF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1099" y="337854"/>
            <a:ext cx="4386391" cy="30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8D69F4-7BB8-E245-B287-0AC06133A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9037" y="3543300"/>
            <a:ext cx="8015287" cy="309114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pt-BR" sz="1800" dirty="0" err="1"/>
              <a:t>Alguns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atributos</a:t>
            </a:r>
            <a:r>
              <a:rPr lang="en-US" altLang="pt-BR" sz="1800" dirty="0"/>
              <a:t> de </a:t>
            </a:r>
            <a:r>
              <a:rPr lang="en-US" altLang="pt-BR" sz="1800" dirty="0" err="1"/>
              <a:t>uma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dimensão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podem</a:t>
            </a:r>
            <a:r>
              <a:rPr lang="en-US" altLang="pt-BR" sz="1800" dirty="0"/>
              <a:t> ser </a:t>
            </a:r>
            <a:r>
              <a:rPr lang="en-US" altLang="pt-BR" sz="1800" dirty="0" err="1"/>
              <a:t>muito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mais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utilizados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em</a:t>
            </a:r>
            <a:r>
              <a:rPr lang="en-US" altLang="pt-BR" sz="1800" dirty="0"/>
              <a:t> </a:t>
            </a:r>
            <a:r>
              <a:rPr lang="en-US" altLang="pt-BR" sz="1800" dirty="0" err="1"/>
              <a:t>pesquisa</a:t>
            </a:r>
            <a:r>
              <a:rPr lang="en-US" altLang="pt-BR" sz="1800" dirty="0"/>
              <a:t> do que outros. </a:t>
            </a:r>
          </a:p>
          <a:p>
            <a:r>
              <a:rPr lang="en-US" altLang="pt-BR" sz="1800" dirty="0" err="1"/>
              <a:t>Em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dimensões</a:t>
            </a:r>
            <a:r>
              <a:rPr lang="en-US" altLang="pt-BR" sz="1800" dirty="0"/>
              <a:t> com </a:t>
            </a:r>
            <a:r>
              <a:rPr lang="en-US" altLang="pt-BR" sz="1800" dirty="0" err="1"/>
              <a:t>muitos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atributos</a:t>
            </a:r>
            <a:r>
              <a:rPr lang="en-US" altLang="pt-BR" sz="1800" dirty="0"/>
              <a:t>, o </a:t>
            </a:r>
            <a:r>
              <a:rPr lang="en-US" altLang="pt-BR" sz="1800" dirty="0" err="1"/>
              <a:t>desempenho</a:t>
            </a:r>
            <a:r>
              <a:rPr lang="en-US" altLang="pt-BR" sz="1800" dirty="0"/>
              <a:t> da </a:t>
            </a:r>
            <a:r>
              <a:rPr lang="en-US" altLang="pt-BR" sz="1800" dirty="0" err="1"/>
              <a:t>pesquisa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pode</a:t>
            </a:r>
            <a:r>
              <a:rPr lang="en-US" altLang="pt-BR" sz="1800" dirty="0"/>
              <a:t> ser </a:t>
            </a:r>
            <a:r>
              <a:rPr lang="en-US" altLang="pt-BR" sz="1800" dirty="0" err="1"/>
              <a:t>prejudicado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devido</a:t>
            </a:r>
            <a:r>
              <a:rPr lang="en-US" altLang="pt-BR" sz="1800" dirty="0"/>
              <a:t> a </a:t>
            </a:r>
            <a:r>
              <a:rPr lang="en-US" altLang="pt-BR" sz="1800" dirty="0" err="1"/>
              <a:t>este</a:t>
            </a:r>
            <a:r>
              <a:rPr lang="en-US" altLang="pt-BR" sz="1800" dirty="0"/>
              <a:t> </a:t>
            </a:r>
            <a:r>
              <a:rPr lang="en-US" altLang="pt-BR" sz="1800" dirty="0" err="1"/>
              <a:t>fato</a:t>
            </a:r>
            <a:r>
              <a:rPr lang="en-US" altLang="pt-BR" sz="1800" dirty="0"/>
              <a:t>. </a:t>
            </a:r>
          </a:p>
          <a:p>
            <a:pPr lvl="1"/>
            <a:r>
              <a:rPr lang="en-US" altLang="pt-BR" sz="1600" dirty="0" err="1"/>
              <a:t>Pode</a:t>
            </a:r>
            <a:r>
              <a:rPr lang="en-US" altLang="pt-BR" sz="1600" dirty="0"/>
              <a:t>-se </a:t>
            </a:r>
            <a:r>
              <a:rPr lang="en-US" altLang="pt-BR" sz="1600" dirty="0" err="1"/>
              <a:t>criar</a:t>
            </a:r>
            <a:r>
              <a:rPr lang="en-US" altLang="pt-BR" sz="1600" dirty="0"/>
              <a:t> </a:t>
            </a:r>
            <a:r>
              <a:rPr lang="en-US" altLang="pt-BR" sz="1600" dirty="0" err="1"/>
              <a:t>minidimensões</a:t>
            </a:r>
            <a:r>
              <a:rPr lang="en-US" altLang="pt-BR" sz="1600" dirty="0"/>
              <a:t> com </a:t>
            </a:r>
            <a:r>
              <a:rPr lang="en-US" altLang="pt-BR" sz="1600" dirty="0" err="1"/>
              <a:t>os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atributos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mais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utilizados</a:t>
            </a:r>
            <a:r>
              <a:rPr lang="en-US" altLang="pt-BR" sz="1600" dirty="0"/>
              <a:t>. </a:t>
            </a:r>
          </a:p>
          <a:p>
            <a:pPr lvl="1"/>
            <a:r>
              <a:rPr lang="en-US" altLang="pt-BR" sz="1600" dirty="0" err="1"/>
              <a:t>Minidimensões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podem</a:t>
            </a:r>
            <a:r>
              <a:rPr lang="en-US" altLang="pt-BR" sz="1600" dirty="0"/>
              <a:t> ser </a:t>
            </a:r>
            <a:r>
              <a:rPr lang="en-US" altLang="pt-BR" sz="1600" dirty="0" err="1"/>
              <a:t>ligadas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à</a:t>
            </a:r>
            <a:r>
              <a:rPr lang="en-US" altLang="pt-BR" sz="1600" dirty="0"/>
              <a:t> </a:t>
            </a:r>
            <a:r>
              <a:rPr lang="en-US" altLang="pt-BR" sz="1600" dirty="0" err="1"/>
              <a:t>tabela</a:t>
            </a:r>
            <a:r>
              <a:rPr lang="en-US" altLang="pt-BR" sz="1600" dirty="0"/>
              <a:t> original e, </a:t>
            </a:r>
            <a:r>
              <a:rPr lang="en-US" altLang="pt-BR" sz="1600" dirty="0" err="1"/>
              <a:t>também</a:t>
            </a:r>
            <a:r>
              <a:rPr lang="en-US" altLang="pt-BR" sz="1600" dirty="0"/>
              <a:t>, </a:t>
            </a:r>
            <a:r>
              <a:rPr lang="en-US" altLang="pt-BR" sz="1600" dirty="0" err="1"/>
              <a:t>ligadas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diretamente</a:t>
            </a:r>
            <a:r>
              <a:rPr lang="en-US" altLang="pt-BR" sz="1600" dirty="0"/>
              <a:t> </a:t>
            </a:r>
            <a:r>
              <a:rPr lang="en-US" altLang="pt-BR" sz="1600" dirty="0" err="1"/>
              <a:t>à</a:t>
            </a:r>
            <a:r>
              <a:rPr lang="en-US" altLang="pt-BR" sz="1600" dirty="0"/>
              <a:t> </a:t>
            </a:r>
            <a:r>
              <a:rPr lang="en-US" altLang="pt-BR" sz="1600" dirty="0" err="1"/>
              <a:t>tabela</a:t>
            </a:r>
            <a:r>
              <a:rPr lang="en-US" altLang="pt-BR" sz="1600" dirty="0"/>
              <a:t> de </a:t>
            </a:r>
            <a:r>
              <a:rPr lang="en-US" altLang="pt-BR" sz="1600" dirty="0" err="1"/>
              <a:t>fatos</a:t>
            </a:r>
            <a:r>
              <a:rPr lang="en-US" altLang="pt-BR" sz="1600" dirty="0"/>
              <a:t>, </a:t>
            </a:r>
            <a:r>
              <a:rPr lang="en-US" altLang="pt-BR" sz="1600" dirty="0" err="1"/>
              <a:t>fornecendo</a:t>
            </a:r>
            <a:r>
              <a:rPr lang="en-US" altLang="pt-BR" sz="1600" dirty="0"/>
              <a:t> um </a:t>
            </a:r>
            <a:r>
              <a:rPr lang="en-US" altLang="pt-BR" sz="1600" dirty="0" err="1"/>
              <a:t>acesso</a:t>
            </a:r>
            <a:r>
              <a:rPr lang="en-US" altLang="pt-BR" sz="1600" dirty="0"/>
              <a:t> </a:t>
            </a:r>
            <a:r>
              <a:rPr lang="en-US" altLang="pt-BR" sz="1600" dirty="0" err="1"/>
              <a:t>mais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eficiente</a:t>
            </a:r>
            <a:r>
              <a:rPr lang="en-US" altLang="pt-BR" sz="1600" dirty="0"/>
              <a:t>. </a:t>
            </a:r>
            <a:endParaRPr lang="en-US" altLang="pt-BR" sz="1800" dirty="0"/>
          </a:p>
          <a:p>
            <a:pPr>
              <a:spcBef>
                <a:spcPct val="50000"/>
              </a:spcBef>
            </a:pPr>
            <a:r>
              <a:rPr lang="en-US" altLang="pt-BR" sz="1800" dirty="0"/>
              <a:t>A </a:t>
            </a:r>
            <a:r>
              <a:rPr lang="en-US" altLang="pt-BR" sz="1800" dirty="0" err="1"/>
              <a:t>Figura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apresenta</a:t>
            </a:r>
            <a:r>
              <a:rPr lang="en-US" altLang="pt-BR" sz="1800" dirty="0"/>
              <a:t> a </a:t>
            </a:r>
            <a:r>
              <a:rPr lang="en-US" altLang="pt-BR" sz="1800" dirty="0" err="1"/>
              <a:t>minidimensão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demográfica</a:t>
            </a:r>
            <a:r>
              <a:rPr lang="en-US" altLang="pt-BR" sz="1800" dirty="0"/>
              <a:t> que </a:t>
            </a:r>
            <a:r>
              <a:rPr lang="en-US" altLang="pt-BR" sz="1800" dirty="0" err="1"/>
              <a:t>contém</a:t>
            </a:r>
            <a:r>
              <a:rPr lang="en-US" altLang="pt-BR" sz="1800" dirty="0"/>
              <a:t> </a:t>
            </a:r>
            <a:r>
              <a:rPr lang="en-US" altLang="pt-BR" sz="1800" dirty="0" err="1"/>
              <a:t>parte</a:t>
            </a:r>
            <a:r>
              <a:rPr lang="en-US" altLang="pt-BR" sz="1800" dirty="0"/>
              <a:t> dos </a:t>
            </a:r>
            <a:r>
              <a:rPr lang="en-US" altLang="pt-BR" sz="1800" dirty="0" err="1"/>
              <a:t>atributos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relacionados</a:t>
            </a:r>
            <a:r>
              <a:rPr lang="en-US" altLang="pt-BR" sz="1800" dirty="0"/>
              <a:t> a </a:t>
            </a:r>
            <a:r>
              <a:rPr lang="en-US" altLang="pt-BR" sz="1800" dirty="0" err="1"/>
              <a:t>dimensão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cliente</a:t>
            </a:r>
            <a:r>
              <a:rPr lang="en-US" altLang="pt-BR" sz="1800" dirty="0"/>
              <a:t>.</a:t>
            </a:r>
          </a:p>
        </p:txBody>
      </p:sp>
      <p:sp>
        <p:nvSpPr>
          <p:cNvPr id="1502214" name="Rectangle 6">
            <a:extLst>
              <a:ext uri="{FF2B5EF4-FFF2-40B4-BE49-F238E27FC236}">
                <a16:creationId xmlns:a16="http://schemas.microsoft.com/office/drawing/2014/main" id="{99B8112A-B278-DA48-85C6-226AE48A9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513" y="22955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0458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239" name="Picture 1503237" descr="Muitos pontos de interrogação em tela de fundo preta">
            <a:extLst>
              <a:ext uri="{FF2B5EF4-FFF2-40B4-BE49-F238E27FC236}">
                <a16:creationId xmlns:a16="http://schemas.microsoft.com/office/drawing/2014/main" id="{C891F476-FF9A-4D85-A94E-1C682B85B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5" t="16170" r="2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03241" name="Rectangle 13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3234" name="Rectangle 2">
            <a:extLst>
              <a:ext uri="{FF2B5EF4-FFF2-40B4-BE49-F238E27FC236}">
                <a16:creationId xmlns:a16="http://schemas.microsoft.com/office/drawing/2014/main" id="{9991B001-8A9D-F148-AB0E-F5DB335E57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804" y="640263"/>
            <a:ext cx="6619811" cy="1344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4000"/>
              <a:t>Modelo Multidimensional</a:t>
            </a:r>
            <a:endParaRPr lang="en-US" altLang="pt-BR" sz="400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E1472A-794B-3B45-95D4-996FA51FD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685924"/>
            <a:ext cx="6620505" cy="437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1500" dirty="0" err="1"/>
              <a:t>Dimensões</a:t>
            </a:r>
            <a:r>
              <a:rPr lang="en-US" altLang="pt-BR" sz="1500" dirty="0"/>
              <a:t> de </a:t>
            </a:r>
            <a:r>
              <a:rPr lang="en-US" altLang="pt-BR" sz="1500" dirty="0" err="1"/>
              <a:t>Modificação</a:t>
            </a:r>
            <a:r>
              <a:rPr lang="en-US" altLang="pt-BR" sz="1500" dirty="0"/>
              <a:t> </a:t>
            </a:r>
            <a:r>
              <a:rPr lang="en-US" altLang="pt-BR" sz="1500" dirty="0" err="1"/>
              <a:t>Lenta</a:t>
            </a:r>
            <a:r>
              <a:rPr lang="en-US" altLang="pt-BR" sz="1500" dirty="0"/>
              <a:t> </a:t>
            </a:r>
          </a:p>
          <a:p>
            <a:r>
              <a:rPr lang="pt-BR" altLang="pt-BR" sz="1800" dirty="0"/>
              <a:t>A maioria das dimensões é constante ao longo do tempo. </a:t>
            </a:r>
          </a:p>
          <a:p>
            <a:r>
              <a:rPr lang="pt-BR" altLang="pt-BR" sz="1800" dirty="0"/>
              <a:t>Algumas vezes, porém, podem ocorrer modificações de valores armazenados em uma tabela dimensão. </a:t>
            </a:r>
          </a:p>
          <a:p>
            <a:r>
              <a:rPr lang="pt-BR" altLang="pt-BR" sz="1800" dirty="0"/>
              <a:t>Estas dimensões são denominadas dimensões de modificação lenta. </a:t>
            </a:r>
          </a:p>
          <a:p>
            <a:r>
              <a:rPr lang="pt-BR" altLang="pt-BR" sz="1800" dirty="0"/>
              <a:t>Dimensão cliente. </a:t>
            </a:r>
          </a:p>
          <a:p>
            <a:pPr lvl="1"/>
            <a:r>
              <a:rPr lang="pt-BR" altLang="pt-BR" sz="1500" dirty="0"/>
              <a:t>As pessoas modificam seus nomes, casam e divorciam-se, aumentam o número de filhos e trocam de endereço. </a:t>
            </a:r>
          </a:p>
          <a:p>
            <a:pPr lvl="1"/>
            <a:r>
              <a:rPr lang="pt-BR" altLang="pt-BR" sz="1500" dirty="0"/>
              <a:t>É preciso que se decida como estas modificações serão representadas no data </a:t>
            </a:r>
            <a:r>
              <a:rPr lang="pt-BR" altLang="pt-BR" sz="1500" dirty="0" err="1"/>
              <a:t>warehouse</a:t>
            </a:r>
            <a:r>
              <a:rPr lang="pt-BR" altLang="pt-BR" sz="1500" dirty="0"/>
              <a:t>, já que uma das principais responsabilidades do data </a:t>
            </a:r>
            <a:r>
              <a:rPr lang="pt-BR" altLang="pt-BR" sz="1500" dirty="0" err="1"/>
              <a:t>warehouse</a:t>
            </a:r>
            <a:r>
              <a:rPr lang="pt-BR" altLang="pt-BR" sz="1500" dirty="0"/>
              <a:t> é representar de forma correta o histórico passado.</a:t>
            </a:r>
            <a:r>
              <a:rPr lang="en-US" altLang="pt-BR" sz="1500" dirty="0"/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sz="1800" dirty="0"/>
              <a:t>As dimensões serão classificadas como Tipo Um, Tipo Dois ou Tipo Três, de acordo com a opção escolhida.</a:t>
            </a:r>
            <a:endParaRPr lang="en-US" altLang="pt-BR" sz="1800" dirty="0"/>
          </a:p>
          <a:p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3150304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4258" name="Rectangle 2">
            <a:extLst>
              <a:ext uri="{FF2B5EF4-FFF2-40B4-BE49-F238E27FC236}">
                <a16:creationId xmlns:a16="http://schemas.microsoft.com/office/drawing/2014/main" id="{AD9D092D-CD75-164D-B793-35062AF86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95F0D7-75B8-F841-A3E7-9334F1A81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1651"/>
            <a:ext cx="10806113" cy="4600574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t-BR" altLang="pt-BR" sz="1700" dirty="0"/>
              <a:t>Cliente - Lia Santos. Até 27 de março de 2004, Lia não era casada e, portanto, o campo Estado Civil possuía o valor Solteira. Mas ia casou-se em 27 de março de 2004.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pt-BR" altLang="pt-BR" sz="1700" b="1" dirty="0"/>
              <a:t>Tipo Um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Esta opção é utilizada quando não há interesse em armazenar as modificações, mas apenas os valores atuais. 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pt-BR" altLang="pt-BR" sz="1700" dirty="0"/>
              <a:t>O valor antigo é simplesmente substituído pelo novo valor na tabela de dimensão. 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pt-BR" altLang="pt-BR" sz="1700" dirty="0"/>
              <a:t>Não é necessário fazer outras modificações no registro da dimensão e nenhuma chave do banco de dados será alterada. 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pt-BR" altLang="pt-BR" sz="1700" dirty="0"/>
              <a:t>Neste caso, o valor contido no campo Estado Civil do registro de Lia Santos será alterado para casada.</a:t>
            </a:r>
            <a:endParaRPr lang="en-US" altLang="pt-BR" sz="1700" dirty="0"/>
          </a:p>
          <a:p>
            <a:pPr>
              <a:spcBef>
                <a:spcPct val="50000"/>
              </a:spcBef>
            </a:pPr>
            <a:r>
              <a:rPr lang="pt-BR" altLang="pt-BR" sz="2000" dirty="0"/>
              <a:t>Vantagem: facilidade de implementação. 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Desvantagem: impede o rastreamento histórico. Ela é útil quando se descobre que o valor original estava errado e se deseja substituí-lo pelo valor correto.</a:t>
            </a:r>
            <a:endParaRPr lang="en-US" altLang="pt-BR" sz="2000" dirty="0"/>
          </a:p>
          <a:p>
            <a:pPr>
              <a:spcBef>
                <a:spcPct val="50000"/>
              </a:spcBef>
            </a:pPr>
            <a:endParaRPr lang="en-US" altLang="pt-BR" sz="1700" dirty="0"/>
          </a:p>
          <a:p>
            <a:pPr>
              <a:spcBef>
                <a:spcPct val="50000"/>
              </a:spcBef>
            </a:pPr>
            <a:endParaRPr lang="en-US" altLang="pt-BR" sz="1700" dirty="0"/>
          </a:p>
          <a:p>
            <a:pPr>
              <a:spcBef>
                <a:spcPct val="50000"/>
              </a:spcBef>
            </a:pPr>
            <a:endParaRPr lang="en-US" altLang="pt-BR" sz="1700" dirty="0"/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5316516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282" name="Rectangle 2">
            <a:extLst>
              <a:ext uri="{FF2B5EF4-FFF2-40B4-BE49-F238E27FC236}">
                <a16:creationId xmlns:a16="http://schemas.microsoft.com/office/drawing/2014/main" id="{81C77A83-F0DA-2D44-A11F-D8B16D6FB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8019" y="1019423"/>
            <a:ext cx="9357865" cy="10419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4000" dirty="0"/>
              <a:t>Modelo Multidimensional</a:t>
            </a:r>
            <a:endParaRPr lang="en-US" altLang="pt-BR" sz="4000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0C74543-060F-1E41-BFFC-521F8450E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4425" y="2061324"/>
            <a:ext cx="4821555" cy="3653675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t-BR" altLang="pt-BR" sz="1400" b="1" dirty="0"/>
              <a:t>Tipo Dois</a:t>
            </a:r>
          </a:p>
          <a:p>
            <a:pPr>
              <a:spcBef>
                <a:spcPct val="50000"/>
              </a:spcBef>
            </a:pPr>
            <a:r>
              <a:rPr lang="pt-BR" altLang="pt-BR" sz="1800" dirty="0"/>
              <a:t>Normalmente é necessário armazenar as duas situações de Lia. </a:t>
            </a:r>
          </a:p>
          <a:p>
            <a:pPr>
              <a:spcBef>
                <a:spcPct val="50000"/>
              </a:spcBef>
            </a:pPr>
            <a:r>
              <a:rPr lang="pt-BR" altLang="pt-BR" sz="1800" dirty="0"/>
              <a:t>A descrição original do Estado Civil Solteira constaria de todos os registros anteriores a 27 de março de 2004, e uma nova descrição seria aplicada aos registros de 27 de março de 2004 ou posteriores. </a:t>
            </a:r>
          </a:p>
          <a:p>
            <a:pPr lvl="1">
              <a:spcBef>
                <a:spcPct val="50000"/>
              </a:spcBef>
            </a:pPr>
            <a:r>
              <a:rPr lang="pt-BR" altLang="pt-BR" sz="1600" dirty="0"/>
              <a:t>É criado um segundo registro para Lia na dimensão cliente. O segundo registro também deve conter uma nova chave cliente.</a:t>
            </a:r>
            <a:endParaRPr lang="en-US" altLang="pt-BR" sz="1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7E651E-BA26-BD41-98FD-07547373B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381" y="2061324"/>
            <a:ext cx="4995193" cy="3653675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t-BR" altLang="pt-BR" sz="1600" b="1" dirty="0"/>
              <a:t>Tipo Três</a:t>
            </a:r>
          </a:p>
          <a:p>
            <a:pPr>
              <a:spcBef>
                <a:spcPct val="50000"/>
              </a:spcBef>
            </a:pPr>
            <a:r>
              <a:rPr lang="pt-BR" altLang="pt-BR" sz="1800" dirty="0"/>
              <a:t>Quanto o valor de uma dimensão muda, de modo geral, utiliza-se a solução do Tipo Um ou a solução do Tipo Dois. </a:t>
            </a:r>
          </a:p>
          <a:p>
            <a:pPr>
              <a:spcBef>
                <a:spcPct val="50000"/>
              </a:spcBef>
            </a:pPr>
            <a:r>
              <a:rPr lang="pt-BR" altLang="pt-BR" sz="1800" dirty="0"/>
              <a:t>Pode haver necessidade real de rastrear tanto o valor original como os modificados de um atributo ao longo do tempo. </a:t>
            </a:r>
          </a:p>
          <a:p>
            <a:pPr lvl="1">
              <a:spcBef>
                <a:spcPct val="50000"/>
              </a:spcBef>
            </a:pPr>
            <a:r>
              <a:rPr lang="pt-BR" altLang="pt-BR" sz="1600" dirty="0"/>
              <a:t>Um novo registro não é criado, mas é adicionado um campo no registro modificado.</a:t>
            </a:r>
            <a:r>
              <a:rPr lang="en-US" altLang="pt-BR" sz="1600" dirty="0"/>
              <a:t> 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16870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939516E-298E-4053-959C-C609EE3BE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45080B-7DC2-BD4D-8BD1-21784173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35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/>
              <a:t>Ambiente de Aplicações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BE5B5E-4489-7D49-B720-BE58161DD602}"/>
              </a:ext>
            </a:extLst>
          </p:cNvPr>
          <p:cNvSpPr txBox="1"/>
          <p:nvPr/>
        </p:nvSpPr>
        <p:spPr>
          <a:xfrm>
            <a:off x="1199234" y="912559"/>
            <a:ext cx="9528176" cy="508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pt-BR" sz="1500" dirty="0">
                <a:latin typeface="Verdana" panose="020B0604030504040204" pitchFamily="34" charset="0"/>
              </a:rPr>
              <a:t>OPERACIONAL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altLang="pt-BR" sz="1500" dirty="0">
                <a:latin typeface="Verdana" panose="020B0604030504040204" pitchFamily="34" charset="0"/>
              </a:rPr>
              <a:t>Apoiam às funções associadas à execução do negócio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altLang="pt-BR" sz="1500" dirty="0">
                <a:latin typeface="Verdana" panose="020B0604030504040204" pitchFamily="34" charset="0"/>
              </a:rPr>
              <a:t>Tipo de processamento: OLTP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baseado em transações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voltado para velocidade e automação de funções “repetitivas”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mantém usualmente situação corrente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atualizações e consultas em grande número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trabalha com alto nível de detalhe </a:t>
            </a:r>
          </a:p>
          <a:p>
            <a:pPr marL="11113" lvl="1">
              <a:lnSpc>
                <a:spcPct val="150000"/>
              </a:lnSpc>
              <a:spcBef>
                <a:spcPts val="1200"/>
              </a:spcBef>
            </a:pPr>
            <a:r>
              <a:rPr lang="pt-BR" altLang="pt-BR" sz="1400" dirty="0">
                <a:latin typeface="Verdana" panose="020B0604030504040204" pitchFamily="34" charset="0"/>
              </a:rPr>
              <a:t>Apoio à DECISÃO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altLang="pt-BR" sz="1500" dirty="0">
                <a:latin typeface="Verdana" panose="020B0604030504040204" pitchFamily="34" charset="0"/>
              </a:rPr>
              <a:t>Apoiam às funções associadas à concepção do negócio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altLang="pt-BR" sz="1500" dirty="0">
                <a:latin typeface="Verdana" panose="020B0604030504040204" pitchFamily="34" charset="0"/>
              </a:rPr>
              <a:t>Tipo de processamento: OLAP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“pequeno” número de consultas “variáveis”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necessidade de ver o dado sob diferentes perspectivas: aplicações dinâmicas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operações de agregação e cruzamentos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atualização quase inexistente, apenas novas inserções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dados históricos são relevantes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altLang="pt-BR" sz="1400" dirty="0">
                <a:latin typeface="Verdana" panose="020B0604030504040204" pitchFamily="34" charset="0"/>
              </a:rPr>
              <a:t>consistência é fundamental</a:t>
            </a:r>
          </a:p>
        </p:txBody>
      </p:sp>
    </p:spTree>
    <p:extLst>
      <p:ext uri="{BB962C8B-B14F-4D97-AF65-F5344CB8AC3E}">
        <p14:creationId xmlns:p14="http://schemas.microsoft.com/office/powerpoint/2010/main" val="2695684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6306" name="Rectangle 2">
            <a:extLst>
              <a:ext uri="{FF2B5EF4-FFF2-40B4-BE49-F238E27FC236}">
                <a16:creationId xmlns:a16="http://schemas.microsoft.com/office/drawing/2014/main" id="{4B43D5EE-6193-D443-AFBA-BB748DC9F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1191927-CF71-524D-8BC6-DC73978F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2200" b="1"/>
              <a:t>Tabela de Fatos Sem Fatos </a:t>
            </a:r>
          </a:p>
          <a:p>
            <a:r>
              <a:rPr lang="pt-BR" altLang="pt-BR" sz="2200"/>
              <a:t> Na modelagem dimensional, fatos podem ser considerados medições obtidas na interseção dos valores das chaves, que identificam objetos das tabelas de dimensão. </a:t>
            </a:r>
          </a:p>
          <a:p>
            <a:r>
              <a:rPr lang="pt-BR" altLang="pt-BR" sz="2200"/>
              <a:t>Alguns processos possuem tabelas semelhantes às de fatos porém sem fatos mensuráveis. Estas são denominadas tabelas de fatos sem fatos (factless fact tables).</a:t>
            </a:r>
            <a:r>
              <a:rPr lang="en-US" altLang="pt-BR" sz="2200"/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São duas as variações principais das tabelas de fatos sem fatos:</a:t>
            </a:r>
            <a:endParaRPr lang="en-US" altLang="pt-BR" sz="2200"/>
          </a:p>
          <a:p>
            <a:pPr lvl="1">
              <a:spcBef>
                <a:spcPct val="50000"/>
              </a:spcBef>
            </a:pPr>
            <a:r>
              <a:rPr lang="pt-BR" altLang="pt-BR" sz="2200"/>
              <a:t>Tabelas de Rastreamento de Eventos </a:t>
            </a:r>
          </a:p>
          <a:p>
            <a:pPr lvl="1">
              <a:spcBef>
                <a:spcPct val="50000"/>
              </a:spcBef>
            </a:pPr>
            <a:r>
              <a:rPr lang="pt-BR" altLang="pt-BR" sz="2200"/>
              <a:t>Tabelas de Cobertura.</a:t>
            </a:r>
          </a:p>
          <a:p>
            <a:pPr>
              <a:spcBef>
                <a:spcPct val="50000"/>
              </a:spcBef>
            </a:pPr>
            <a:endParaRPr lang="en-US" altLang="pt-BR" sz="2200"/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4004977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7330" name="Rectangle 2">
            <a:extLst>
              <a:ext uri="{FF2B5EF4-FFF2-40B4-BE49-F238E27FC236}">
                <a16:creationId xmlns:a16="http://schemas.microsoft.com/office/drawing/2014/main" id="{A4ADD129-215D-8746-BAED-9183994FF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5AED30-FF88-ED49-B987-C8F682618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16877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2000"/>
              <a:t>Há situações em que um grande número de eventos deve ser registrado simultaneamente para várias entidades de uma dimensão. </a:t>
            </a:r>
          </a:p>
          <a:p>
            <a:pPr lvl="1">
              <a:spcBef>
                <a:spcPct val="50000"/>
              </a:spcBef>
            </a:pPr>
            <a:r>
              <a:rPr lang="pt-BR" altLang="pt-BR" sz="2000"/>
              <a:t>Por exemplo, a frequência diária a um curso de uma faculdade pode ser modelada como uma tabela de fatos com as seguintes dimensões</a:t>
            </a:r>
          </a:p>
          <a:p>
            <a:pPr lvl="2">
              <a:spcBef>
                <a:spcPct val="50000"/>
              </a:spcBef>
            </a:pPr>
            <a:r>
              <a:rPr lang="pt-BR" altLang="pt-BR" dirty="0"/>
              <a:t>Curso, Professor, Aluno, Instalações, Data / Hora</a:t>
            </a:r>
          </a:p>
          <a:p>
            <a:pPr>
              <a:spcBef>
                <a:spcPct val="50000"/>
              </a:spcBef>
            </a:pPr>
            <a:r>
              <a:rPr lang="pt-BR" altLang="pt-BR" sz="2000"/>
              <a:t>Uma tabela de fatos pode ser utilizada para representar o amplo conjunto de relacionamentos muitos-para-muitos existente entre estas dimensões. </a:t>
            </a:r>
          </a:p>
          <a:p>
            <a:pPr>
              <a:spcBef>
                <a:spcPct val="50000"/>
              </a:spcBef>
            </a:pPr>
            <a:r>
              <a:rPr lang="pt-BR" altLang="pt-BR" sz="2000"/>
              <a:t>Apesar dos registros existirem, não há fatos mensuráveis a serem registrados. </a:t>
            </a:r>
          </a:p>
          <a:p>
            <a:pPr lvl="1">
              <a:spcBef>
                <a:spcPct val="50000"/>
              </a:spcBef>
            </a:pPr>
            <a:r>
              <a:rPr lang="pt-BR" altLang="pt-BR" sz="2000"/>
              <a:t>Um aluno simplesmente está ou não presente à aula. Esta tabela será basicamente utilizada para a realização de contagens.</a:t>
            </a:r>
            <a:r>
              <a:rPr lang="en-US" altLang="pt-BR" sz="2000"/>
              <a:t> </a:t>
            </a:r>
          </a:p>
          <a:p>
            <a:pPr>
              <a:spcBef>
                <a:spcPct val="50000"/>
              </a:spcBef>
            </a:pPr>
            <a:endParaRPr lang="en-US" altLang="pt-BR" sz="2000"/>
          </a:p>
          <a:p>
            <a:pPr>
              <a:spcBef>
                <a:spcPct val="50000"/>
              </a:spcBef>
            </a:pPr>
            <a:endParaRPr lang="en-US" altLang="pt-BR" sz="2000"/>
          </a:p>
          <a:p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19304144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8354" name="Rectangle 2">
            <a:extLst>
              <a:ext uri="{FF2B5EF4-FFF2-40B4-BE49-F238E27FC236}">
                <a16:creationId xmlns:a16="http://schemas.microsoft.com/office/drawing/2014/main" id="{A4AD421A-80A6-EB45-AB8B-51FB5FF60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pt-BR" altLang="pt-BR" sz="1800">
                <a:solidFill>
                  <a:srgbClr val="FFFFFF"/>
                </a:solidFill>
              </a:rPr>
              <a:t>Modelo Multidimensional</a:t>
            </a:r>
            <a:endParaRPr lang="en-US" altLang="pt-BR" sz="1800">
              <a:solidFill>
                <a:srgbClr val="FFFFFF"/>
              </a:solidFill>
            </a:endParaRPr>
          </a:p>
        </p:txBody>
      </p:sp>
      <p:pic>
        <p:nvPicPr>
          <p:cNvPr id="1508356" name="Picture 4">
            <a:extLst>
              <a:ext uri="{FF2B5EF4-FFF2-40B4-BE49-F238E27FC236}">
                <a16:creationId xmlns:a16="http://schemas.microsoft.com/office/drawing/2014/main" id="{E091333D-B094-0147-AFA0-5B6F5077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313299"/>
            <a:ext cx="7096159" cy="30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89FF75-904C-0A4E-B494-2B1CF763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altLang="pt-BR" sz="1800" dirty="0" err="1"/>
              <a:t>Tabela</a:t>
            </a:r>
            <a:r>
              <a:rPr lang="en-US" altLang="pt-BR" sz="1800" dirty="0"/>
              <a:t> de </a:t>
            </a:r>
            <a:r>
              <a:rPr lang="en-US" altLang="pt-BR" sz="1800" dirty="0" err="1"/>
              <a:t>fatos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sem</a:t>
            </a:r>
            <a:r>
              <a:rPr lang="en-US" altLang="pt-BR" sz="1800" dirty="0"/>
              <a:t> </a:t>
            </a:r>
            <a:r>
              <a:rPr lang="en-US" altLang="pt-BR" sz="1800" dirty="0" err="1"/>
              <a:t>fatos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representando</a:t>
            </a:r>
            <a:r>
              <a:rPr lang="en-US" altLang="pt-BR" sz="1800" dirty="0"/>
              <a:t> a </a:t>
            </a:r>
            <a:r>
              <a:rPr lang="en-US" altLang="pt-BR" sz="1800" dirty="0" err="1"/>
              <a:t>frequência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diária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em</a:t>
            </a:r>
            <a:r>
              <a:rPr lang="en-US" altLang="pt-BR" sz="1800" dirty="0"/>
              <a:t> </a:t>
            </a:r>
            <a:r>
              <a:rPr lang="en-US" altLang="pt-BR" sz="1800" dirty="0" err="1"/>
              <a:t>uma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faculdade</a:t>
            </a:r>
            <a:r>
              <a:rPr lang="en-US" altLang="pt-BR" sz="1800" dirty="0"/>
              <a:t> </a:t>
            </a:r>
          </a:p>
        </p:txBody>
      </p:sp>
      <p:sp>
        <p:nvSpPr>
          <p:cNvPr id="1508357" name="Rectangle 5">
            <a:extLst>
              <a:ext uri="{FF2B5EF4-FFF2-40B4-BE49-F238E27FC236}">
                <a16:creationId xmlns:a16="http://schemas.microsoft.com/office/drawing/2014/main" id="{1FF75BDA-7A8C-E343-BC03-1BE06246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138" y="24288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3374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2450" name="Rectangle 2">
            <a:extLst>
              <a:ext uri="{FF2B5EF4-FFF2-40B4-BE49-F238E27FC236}">
                <a16:creationId xmlns:a16="http://schemas.microsoft.com/office/drawing/2014/main" id="{7200CF73-F89E-E840-BC16-56F27BA194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FC8488-1DF5-DF40-B291-EF2CEA646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2000" b="1" dirty="0" err="1"/>
              <a:t>Técnicas</a:t>
            </a:r>
            <a:r>
              <a:rPr lang="en-US" altLang="pt-BR" sz="2000" b="1" dirty="0"/>
              <a:t> para </a:t>
            </a:r>
            <a:r>
              <a:rPr lang="en-US" altLang="pt-BR" sz="2000" b="1" dirty="0" err="1"/>
              <a:t>construção</a:t>
            </a:r>
            <a:r>
              <a:rPr lang="en-US" altLang="pt-BR" sz="2000" b="1" dirty="0"/>
              <a:t> de um banco de dados dimensional 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Construir um data </a:t>
            </a:r>
            <a:r>
              <a:rPr lang="pt-BR" altLang="pt-BR" sz="2400" dirty="0" err="1"/>
              <a:t>warehouse</a:t>
            </a:r>
            <a:r>
              <a:rPr lang="pt-BR" altLang="pt-BR" sz="2400" dirty="0"/>
              <a:t> é o processo de combinar as necessidades de informações de uma comunidade de usuários com os dados que realmente estão disponíveis. 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O projeto de um BD fundamenta-se em nove pontos básicos de decisão direcionados pelas necessidades do usuário pelos dados disponíveis. 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Será apresentada uma metodologia para formular perguntas adequadas à descrição detalhada do ambiente de uma organização, permitindo assim o desenvolvimento de um projeto de data </a:t>
            </a:r>
            <a:r>
              <a:rPr lang="pt-BR" altLang="pt-BR" sz="2400" dirty="0" err="1"/>
              <a:t>warehouse</a:t>
            </a:r>
            <a:r>
              <a:rPr lang="pt-BR" altLang="pt-BR" sz="2400" dirty="0"/>
              <a:t> dimensional satisfatório.</a:t>
            </a:r>
            <a:endParaRPr lang="en-US" altLang="pt-BR" sz="2400" dirty="0"/>
          </a:p>
          <a:p>
            <a:pPr>
              <a:spcBef>
                <a:spcPct val="50000"/>
              </a:spcBef>
            </a:pPr>
            <a:endParaRPr lang="en-US" alt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49064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3474" name="Rectangle 2">
            <a:extLst>
              <a:ext uri="{FF2B5EF4-FFF2-40B4-BE49-F238E27FC236}">
                <a16:creationId xmlns:a16="http://schemas.microsoft.com/office/drawing/2014/main" id="{167F06FE-59B7-BA4B-BCD3-E55FB672D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BD43670-138D-7C4D-B33B-93A295A3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28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altLang="pt-BR" sz="1700" dirty="0"/>
              <a:t>Os nove pontos de decisão de um projeto completo de um data </a:t>
            </a:r>
            <a:r>
              <a:rPr lang="pt-BR" altLang="pt-BR" sz="1700" dirty="0" err="1"/>
              <a:t>warehouse</a:t>
            </a:r>
            <a:r>
              <a:rPr lang="pt-BR" altLang="pt-BR" sz="1700" dirty="0"/>
              <a:t> dimensional consistem em:</a:t>
            </a:r>
            <a:r>
              <a:rPr lang="en-US" altLang="pt-BR" sz="1700" dirty="0"/>
              <a:t> 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Os processos a serem modelados e, portanto, a identidade das tabelas de fatos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A granularidade (nível de detalhe) de cada tabela de fatos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As dimensões de cada tabela de fatos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Os fatos, incluindo os </a:t>
            </a:r>
            <a:r>
              <a:rPr lang="pt-BR" altLang="pt-BR" sz="1700" dirty="0" err="1"/>
              <a:t>pré</a:t>
            </a:r>
            <a:r>
              <a:rPr lang="pt-BR" altLang="pt-BR" sz="1700" dirty="0"/>
              <a:t>-calculados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Os atributos de dimensão com descrições completas e terminologia apropriada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Como rastrear dimensões de modificação lenta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As </a:t>
            </a:r>
            <a:r>
              <a:rPr lang="pt-BR" altLang="pt-BR" sz="1700" dirty="0" err="1"/>
              <a:t>minidimensões</a:t>
            </a:r>
            <a:r>
              <a:rPr lang="pt-BR" altLang="pt-BR" sz="1700" dirty="0"/>
              <a:t>, modos de consulta e outras decisões de armazenamento físico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A amplitude de tempo do histórico do banco de dados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pt-BR" altLang="pt-BR" sz="1700" dirty="0"/>
              <a:t>Os intervalos em que os dados são extraídos e carregados no data </a:t>
            </a:r>
            <a:r>
              <a:rPr lang="pt-BR" altLang="pt-BR" sz="1700" dirty="0" err="1"/>
              <a:t>warehouse</a:t>
            </a:r>
            <a:r>
              <a:rPr lang="pt-BR" altLang="pt-BR" sz="1700" dirty="0"/>
              <a:t>.</a:t>
            </a:r>
          </a:p>
          <a:p>
            <a:pPr>
              <a:spcBef>
                <a:spcPct val="50000"/>
              </a:spcBef>
            </a:pPr>
            <a:endParaRPr lang="en-US" altLang="pt-BR" sz="1700" dirty="0"/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5421890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618" name="Rectangle 2">
            <a:extLst>
              <a:ext uri="{FF2B5EF4-FFF2-40B4-BE49-F238E27FC236}">
                <a16:creationId xmlns:a16="http://schemas.microsoft.com/office/drawing/2014/main" id="{53A8F03F-A456-374C-A101-E20D95121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92D723-6154-6044-B55C-42D28364E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168775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t-BR" altLang="pt-BR" sz="2400" dirty="0"/>
              <a:t>Como decidir?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Após apresentar os nove pontos de decisão em ordem lógica, tem-se que definir como as informações para tomar essas decisões serão buscadas na organização. 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Os dados necessários às nove decisões podem ser obtidos a partir da combinação entre as necessidades do usuário e os dados disponíveis. Estas informações podem ser obtidas através de:</a:t>
            </a:r>
            <a:endParaRPr lang="en-US" altLang="pt-BR" sz="2400" dirty="0"/>
          </a:p>
          <a:p>
            <a:pPr lvl="1">
              <a:spcBef>
                <a:spcPct val="50000"/>
              </a:spcBef>
            </a:pPr>
            <a:r>
              <a:rPr lang="pt-BR" altLang="pt-BR" sz="2000" dirty="0"/>
              <a:t>Entrevistas com os usuários finais.</a:t>
            </a:r>
          </a:p>
          <a:p>
            <a:pPr lvl="1">
              <a:spcBef>
                <a:spcPct val="50000"/>
              </a:spcBef>
            </a:pPr>
            <a:r>
              <a:rPr lang="pt-BR" altLang="pt-BR" sz="2000" dirty="0"/>
              <a:t>Entrevistas com os </a:t>
            </a:r>
            <a:r>
              <a:rPr lang="pt-BR" altLang="pt-BR" sz="2000" dirty="0" err="1"/>
              <a:t>DBA’s</a:t>
            </a:r>
            <a:r>
              <a:rPr lang="pt-BR" altLang="pt-BR" sz="2000" dirty="0"/>
              <a:t> dos sistemas legados.</a:t>
            </a:r>
          </a:p>
        </p:txBody>
      </p:sp>
      <p:sp>
        <p:nvSpPr>
          <p:cNvPr id="1519620" name="Text Box 4">
            <a:extLst>
              <a:ext uri="{FF2B5EF4-FFF2-40B4-BE49-F238E27FC236}">
                <a16:creationId xmlns:a16="http://schemas.microsoft.com/office/drawing/2014/main" id="{9A728CCD-8919-0C47-9DFD-42F10CC37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3" y="1531938"/>
            <a:ext cx="825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622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642" name="Rectangle 2">
            <a:extLst>
              <a:ext uri="{FF2B5EF4-FFF2-40B4-BE49-F238E27FC236}">
                <a16:creationId xmlns:a16="http://schemas.microsoft.com/office/drawing/2014/main" id="{676BAC05-CB0C-8649-AF73-7280DF44F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D240D2-4F94-5E46-AF05-2B6020E99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168775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pt-BR" altLang="pt-BR" sz="2400" dirty="0"/>
              <a:t>Entrevistando os Usuários Finais</a:t>
            </a:r>
          </a:p>
          <a:p>
            <a:pPr>
              <a:spcBef>
                <a:spcPct val="50000"/>
              </a:spcBef>
            </a:pPr>
            <a:r>
              <a:rPr lang="pt-BR" altLang="pt-BR" sz="2400" dirty="0"/>
              <a:t>Entrevistar o usuário final é um passo muito importante do projeto de um data </a:t>
            </a:r>
            <a:r>
              <a:rPr lang="pt-BR" altLang="pt-BR" sz="2400" dirty="0" err="1"/>
              <a:t>warehouse</a:t>
            </a:r>
            <a:r>
              <a:rPr lang="pt-BR" altLang="pt-BR" sz="2400" dirty="0"/>
              <a:t>. As entrevistas têm, basicamente, duas finalidades:</a:t>
            </a:r>
            <a:endParaRPr lang="en-US" altLang="pt-BR" sz="2400" dirty="0"/>
          </a:p>
          <a:p>
            <a:pPr lvl="1">
              <a:spcBef>
                <a:spcPct val="50000"/>
              </a:spcBef>
            </a:pPr>
            <a:r>
              <a:rPr lang="pt-BR" altLang="pt-BR" dirty="0"/>
              <a:t>Oferecer ao projetista uma visão concreta das expectativas da comunidade de usuários;</a:t>
            </a:r>
          </a:p>
          <a:p>
            <a:pPr lvl="1">
              <a:spcBef>
                <a:spcPct val="50000"/>
              </a:spcBef>
            </a:pPr>
            <a:r>
              <a:rPr lang="pt-BR" altLang="pt-BR" dirty="0"/>
              <a:t>Permitir ao projetista aumentar o nível de conscientização dos usuários finais quanto à implantação do data </a:t>
            </a:r>
            <a:r>
              <a:rPr lang="pt-BR" altLang="pt-BR" dirty="0" err="1"/>
              <a:t>warehouse</a:t>
            </a:r>
            <a:r>
              <a:rPr lang="pt-BR" altLang="pt-BR" dirty="0"/>
              <a:t>, assim como adequar suas expectativas.</a:t>
            </a:r>
          </a:p>
          <a:p>
            <a:pPr>
              <a:spcBef>
                <a:spcPct val="50000"/>
              </a:spcBef>
            </a:pPr>
            <a:endParaRPr lang="en-US" alt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50633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1666" name="Rectangle 2">
            <a:extLst>
              <a:ext uri="{FF2B5EF4-FFF2-40B4-BE49-F238E27FC236}">
                <a16:creationId xmlns:a16="http://schemas.microsoft.com/office/drawing/2014/main" id="{923D0F49-31CA-9E47-AE63-1AAD725F6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CDAEA4A-928C-B947-A547-6A82BD90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271963"/>
          </a:xfrm>
        </p:spPr>
        <p:txBody>
          <a:bodyPr>
            <a:normAutofit/>
          </a:bodyPr>
          <a:lstStyle/>
          <a:p>
            <a:r>
              <a:rPr lang="pt-BR" altLang="pt-BR" sz="2000" dirty="0"/>
              <a:t>O projeto do DW é de responsabilidade dos projetistas e não do usuário final. Os projetistas usarão as informações descritas pelo usuário para tomar as nove decisões. Os tópicos a seguir apresentam as informações relevantes que devem ser conseguidas com o usuário final</a:t>
            </a:r>
            <a:r>
              <a:rPr lang="en-US" altLang="pt-BR" sz="2000" dirty="0"/>
              <a:t> </a:t>
            </a:r>
          </a:p>
          <a:p>
            <a:pPr lvl="1"/>
            <a:r>
              <a:rPr lang="en-US" altLang="pt-BR" sz="1800" dirty="0" err="1"/>
              <a:t>Apresentação</a:t>
            </a:r>
            <a:r>
              <a:rPr lang="en-US" altLang="pt-BR" sz="1800" dirty="0"/>
              <a:t> de </a:t>
            </a:r>
            <a:r>
              <a:rPr lang="en-US" altLang="pt-BR" sz="1800" dirty="0" err="1"/>
              <a:t>cada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usuário</a:t>
            </a:r>
            <a:r>
              <a:rPr lang="en-US" altLang="pt-BR" sz="1800" dirty="0"/>
              <a:t> </a:t>
            </a:r>
          </a:p>
          <a:p>
            <a:pPr lvl="1">
              <a:spcBef>
                <a:spcPct val="50000"/>
              </a:spcBef>
            </a:pPr>
            <a:r>
              <a:rPr lang="pt-BR" altLang="pt-BR" sz="1800" dirty="0"/>
              <a:t>Descrição da missão do grupo/departamento/divisão de cada usuário</a:t>
            </a:r>
          </a:p>
          <a:p>
            <a:pPr>
              <a:spcBef>
                <a:spcPct val="50000"/>
              </a:spcBef>
            </a:pPr>
            <a:r>
              <a:rPr lang="en-US" altLang="pt-BR" sz="2000" dirty="0" err="1"/>
              <a:t>É</a:t>
            </a:r>
            <a:r>
              <a:rPr lang="en-US" altLang="pt-BR" sz="2000" dirty="0"/>
              <a:t> </a:t>
            </a:r>
            <a:r>
              <a:rPr lang="en-US" altLang="pt-BR" sz="2000" dirty="0" err="1"/>
              <a:t>importante</a:t>
            </a:r>
            <a:r>
              <a:rPr lang="en-US" altLang="pt-BR" sz="2000" dirty="0"/>
              <a:t> a </a:t>
            </a:r>
            <a:r>
              <a:rPr lang="en-US" altLang="pt-BR" sz="2000" dirty="0" err="1"/>
              <a:t>distinção</a:t>
            </a:r>
            <a:r>
              <a:rPr lang="en-US" altLang="pt-BR" sz="2000" dirty="0"/>
              <a:t> entre o ideal e o real </a:t>
            </a:r>
          </a:p>
          <a:p>
            <a:pPr lvl="1">
              <a:spcBef>
                <a:spcPct val="50000"/>
              </a:spcBef>
            </a:pPr>
            <a:r>
              <a:rPr lang="pt-BR" altLang="pt-BR" sz="1800" dirty="0"/>
              <a:t>Questionamento sobre mudanças recentes no negócio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Provavelmente, o data </a:t>
            </a:r>
            <a:r>
              <a:rPr lang="pt-BR" altLang="pt-BR" sz="2000" dirty="0" err="1"/>
              <a:t>warehouse</a:t>
            </a:r>
            <a:r>
              <a:rPr lang="pt-BR" altLang="pt-BR" sz="2000" dirty="0"/>
              <a:t> irá apoiar a nova filosofia adotada</a:t>
            </a:r>
          </a:p>
          <a:p>
            <a:pPr lvl="1">
              <a:spcBef>
                <a:spcPct val="50000"/>
              </a:spcBef>
            </a:pPr>
            <a:r>
              <a:rPr lang="en-US" altLang="pt-BR" sz="1800" dirty="0"/>
              <a:t>Qual </a:t>
            </a:r>
            <a:r>
              <a:rPr lang="en-US" altLang="pt-BR" sz="1800" dirty="0" err="1"/>
              <a:t>é</a:t>
            </a:r>
            <a:r>
              <a:rPr lang="en-US" altLang="pt-BR" sz="1800" dirty="0"/>
              <a:t> a </a:t>
            </a:r>
            <a:r>
              <a:rPr lang="en-US" altLang="pt-BR" sz="1800" dirty="0" err="1"/>
              <a:t>sua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definição</a:t>
            </a:r>
            <a:r>
              <a:rPr lang="en-US" altLang="pt-BR" sz="1800" dirty="0"/>
              <a:t> de </a:t>
            </a:r>
            <a:r>
              <a:rPr lang="en-US" altLang="pt-BR" sz="1800" dirty="0" err="1"/>
              <a:t>cliente</a:t>
            </a:r>
            <a:r>
              <a:rPr lang="en-US" altLang="pt-BR" sz="1800" dirty="0"/>
              <a:t>? </a:t>
            </a:r>
            <a:r>
              <a:rPr lang="en-US" altLang="pt-BR" sz="1800" dirty="0" err="1"/>
              <a:t>Em</a:t>
            </a:r>
            <a:r>
              <a:rPr lang="en-US" altLang="pt-BR" sz="1800" dirty="0"/>
              <a:t> que </a:t>
            </a:r>
            <a:r>
              <a:rPr lang="en-US" altLang="pt-BR" sz="1800" dirty="0" err="1"/>
              <a:t>segmentos</a:t>
            </a:r>
            <a:r>
              <a:rPr lang="en-US" altLang="pt-BR" sz="1800" dirty="0"/>
              <a:t> do </a:t>
            </a:r>
            <a:r>
              <a:rPr lang="en-US" altLang="pt-BR" sz="1800" dirty="0" err="1"/>
              <a:t>negócio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é</a:t>
            </a:r>
            <a:r>
              <a:rPr lang="en-US" altLang="pt-BR" sz="1800" dirty="0"/>
              <a:t> </a:t>
            </a:r>
            <a:r>
              <a:rPr lang="en-US" altLang="pt-BR" sz="1800" dirty="0" err="1"/>
              <a:t>possível</a:t>
            </a:r>
            <a:r>
              <a:rPr lang="en-US" altLang="pt-BR" sz="1800" dirty="0"/>
              <a:t> </a:t>
            </a:r>
            <a:r>
              <a:rPr lang="en-US" altLang="pt-BR" sz="1800" dirty="0" err="1"/>
              <a:t>medir</a:t>
            </a:r>
            <a:r>
              <a:rPr lang="en-US" altLang="pt-BR" sz="1800" dirty="0"/>
              <a:t> a </a:t>
            </a:r>
            <a:r>
              <a:rPr lang="en-US" altLang="pt-BR" sz="1800" dirty="0" err="1"/>
              <a:t>lucratividade</a:t>
            </a:r>
            <a:r>
              <a:rPr lang="en-US" altLang="pt-BR" sz="1800" dirty="0"/>
              <a:t>? O que </a:t>
            </a:r>
            <a:r>
              <a:rPr lang="en-US" altLang="pt-BR" sz="1800" dirty="0" err="1"/>
              <a:t>seus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concorrentes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fazem</a:t>
            </a:r>
            <a:r>
              <a:rPr lang="en-US" altLang="pt-BR" sz="1800" dirty="0"/>
              <a:t> que </a:t>
            </a:r>
            <a:r>
              <a:rPr lang="en-US" altLang="pt-BR" sz="1800" dirty="0" err="1"/>
              <a:t>você</a:t>
            </a:r>
            <a:r>
              <a:rPr lang="en-US" altLang="pt-BR" sz="1800" dirty="0"/>
              <a:t> </a:t>
            </a:r>
            <a:r>
              <a:rPr lang="en-US" altLang="pt-BR" sz="1800" dirty="0" err="1"/>
              <a:t>não</a:t>
            </a:r>
            <a:r>
              <a:rPr lang="en-US" altLang="pt-BR" sz="1800" dirty="0"/>
              <a:t> </a:t>
            </a:r>
            <a:r>
              <a:rPr lang="en-US" altLang="pt-BR" sz="1800" dirty="0" err="1"/>
              <a:t>faz</a:t>
            </a:r>
            <a:r>
              <a:rPr lang="en-US" altLang="pt-BR" sz="1800" dirty="0"/>
              <a:t>? </a:t>
            </a:r>
          </a:p>
          <a:p>
            <a:pPr lvl="1">
              <a:spcBef>
                <a:spcPct val="50000"/>
              </a:spcBef>
            </a:pPr>
            <a:endParaRPr lang="en-US" alt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549424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498" name="Rectangle 2">
            <a:extLst>
              <a:ext uri="{FF2B5EF4-FFF2-40B4-BE49-F238E27FC236}">
                <a16:creationId xmlns:a16="http://schemas.microsoft.com/office/drawing/2014/main" id="{4C08AB2F-A700-374C-B721-818DBA86DD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7C0F34-1925-C248-849B-2A5D7BAF9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16877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1900"/>
              <a:t>Medições que serão incluídas no data warehouse.</a:t>
            </a:r>
          </a:p>
          <a:p>
            <a:pPr lvl="1">
              <a:spcBef>
                <a:spcPct val="50000"/>
              </a:spcBef>
            </a:pPr>
            <a:r>
              <a:rPr lang="pt-BR" altLang="pt-BR" sz="1900"/>
              <a:t>Como vocês medem o sucesso em seu grupo?</a:t>
            </a:r>
          </a:p>
          <a:p>
            <a:pPr>
              <a:spcBef>
                <a:spcPct val="50000"/>
              </a:spcBef>
            </a:pPr>
            <a:r>
              <a:rPr lang="pt-BR" altLang="pt-BR" sz="1900"/>
              <a:t>Informações sobre a cadeia de valor</a:t>
            </a:r>
          </a:p>
          <a:p>
            <a:pPr lvl="1">
              <a:spcBef>
                <a:spcPct val="50000"/>
              </a:spcBef>
            </a:pPr>
            <a:r>
              <a:rPr lang="pt-BR" altLang="pt-BR" sz="1900"/>
              <a:t>Seu grupo analisa pedidos, estoque e expedições? Que itens da cadeia de valor lhe interessam?</a:t>
            </a:r>
          </a:p>
          <a:p>
            <a:pPr lvl="1">
              <a:spcBef>
                <a:spcPct val="50000"/>
              </a:spcBef>
            </a:pPr>
            <a:r>
              <a:rPr lang="pt-BR" altLang="pt-BR" sz="1900"/>
              <a:t>Você pode descobrir a necessidade de relacionar várias tabelas de fatos.</a:t>
            </a:r>
          </a:p>
          <a:p>
            <a:pPr>
              <a:spcBef>
                <a:spcPct val="50000"/>
              </a:spcBef>
            </a:pPr>
            <a:r>
              <a:rPr lang="pt-BR" altLang="pt-BR" sz="1900"/>
              <a:t>Perguntas sobre o nível de granularidade:</a:t>
            </a:r>
          </a:p>
          <a:p>
            <a:pPr lvl="1">
              <a:spcBef>
                <a:spcPct val="50000"/>
              </a:spcBef>
            </a:pPr>
            <a:r>
              <a:rPr lang="pt-BR" altLang="pt-BR" sz="1900"/>
              <a:t>Você consulta dados diariamente? (dimensão tempo)</a:t>
            </a:r>
          </a:p>
          <a:p>
            <a:pPr lvl="1">
              <a:spcBef>
                <a:spcPct val="50000"/>
              </a:spcBef>
            </a:pPr>
            <a:r>
              <a:rPr lang="pt-BR" altLang="pt-BR" sz="1900"/>
              <a:t>Instantâneos mensais são suficientes para o que você deseja fazer? (dimensão tempo)</a:t>
            </a:r>
          </a:p>
          <a:p>
            <a:pPr lvl="1">
              <a:spcBef>
                <a:spcPct val="50000"/>
              </a:spcBef>
            </a:pPr>
            <a:r>
              <a:rPr lang="pt-BR" altLang="pt-BR" sz="1900"/>
              <a:t>Você deseja rastrear vendas por loja? E por cliente? (dimensões loja e/ou cliente)</a:t>
            </a:r>
            <a:endParaRPr lang="en-US" altLang="pt-BR" sz="1900"/>
          </a:p>
          <a:p>
            <a:endParaRPr lang="pt-BR" sz="1900"/>
          </a:p>
        </p:txBody>
      </p:sp>
      <p:sp>
        <p:nvSpPr>
          <p:cNvPr id="1514500" name="Text Box 4">
            <a:extLst>
              <a:ext uri="{FF2B5EF4-FFF2-40B4-BE49-F238E27FC236}">
                <a16:creationId xmlns:a16="http://schemas.microsoft.com/office/drawing/2014/main" id="{689CFF19-40FF-084D-BCD2-9A8041E57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5" y="1471613"/>
            <a:ext cx="7958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14501" name="Text Box 5">
            <a:extLst>
              <a:ext uri="{FF2B5EF4-FFF2-40B4-BE49-F238E27FC236}">
                <a16:creationId xmlns:a16="http://schemas.microsoft.com/office/drawing/2014/main" id="{877FC6FF-8169-FA4F-A4CB-B64CD9F68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3" y="5054600"/>
            <a:ext cx="7759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334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2" name="Rectangle 2">
            <a:extLst>
              <a:ext uri="{FF2B5EF4-FFF2-40B4-BE49-F238E27FC236}">
                <a16:creationId xmlns:a16="http://schemas.microsoft.com/office/drawing/2014/main" id="{6B09EEFC-A125-F24B-B4BC-040E76B6C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586C5F-AE16-0642-9FEE-D28017C57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057399"/>
            <a:ext cx="10915649" cy="416877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2000" dirty="0"/>
              <a:t>Levantamento de descrições especiais de algumas dimensões-chave que poderiam ser adicionadas ao DW.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Questionamentos a respeito de outros possíveis usuários das informações levantadas.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Levantamento a respeito das dimensões de modificação lenta.</a:t>
            </a:r>
          </a:p>
          <a:p>
            <a:pPr lvl="1">
              <a:spcBef>
                <a:spcPct val="50000"/>
              </a:spcBef>
            </a:pPr>
            <a:r>
              <a:rPr lang="pt-BR" altLang="pt-BR" sz="1800" dirty="0"/>
              <a:t>O que acontece quando uma determinada informação é alterada? Você rastreia o histórico dessa modificação? Quanto tempo após a modificação o valor antigo perde a importância?</a:t>
            </a:r>
          </a:p>
          <a:p>
            <a:pPr>
              <a:spcBef>
                <a:spcPct val="50000"/>
              </a:spcBef>
            </a:pPr>
            <a:r>
              <a:rPr lang="pt-BR" altLang="pt-BR" sz="2000" dirty="0"/>
              <a:t>Perguntas sobre urgência</a:t>
            </a:r>
          </a:p>
          <a:p>
            <a:pPr lvl="1">
              <a:spcBef>
                <a:spcPct val="50000"/>
              </a:spcBef>
            </a:pPr>
            <a:r>
              <a:rPr lang="pt-BR" altLang="pt-BR" sz="1800" dirty="0"/>
              <a:t>É necessário que os dados de ontem estejam disponíveis hoje?</a:t>
            </a:r>
          </a:p>
          <a:p>
            <a:pPr lvl="1">
              <a:spcBef>
                <a:spcPct val="50000"/>
              </a:spcBef>
            </a:pPr>
            <a:r>
              <a:rPr lang="en-US" altLang="pt-BR" sz="1800" dirty="0" err="1"/>
              <a:t>Quanto</a:t>
            </a:r>
            <a:r>
              <a:rPr lang="en-US" altLang="pt-BR" sz="1800" dirty="0"/>
              <a:t> tempo </a:t>
            </a:r>
            <a:r>
              <a:rPr lang="en-US" altLang="pt-BR" sz="1800" dirty="0" err="1"/>
              <a:t>após</a:t>
            </a:r>
            <a:r>
              <a:rPr lang="en-US" altLang="pt-BR" sz="1800" dirty="0"/>
              <a:t> o </a:t>
            </a:r>
            <a:r>
              <a:rPr lang="en-US" altLang="pt-BR" sz="1800" dirty="0" err="1"/>
              <a:t>fechamento</a:t>
            </a:r>
            <a:r>
              <a:rPr lang="en-US" altLang="pt-BR" sz="1800" dirty="0"/>
              <a:t> do </a:t>
            </a:r>
            <a:r>
              <a:rPr lang="en-US" altLang="pt-BR" sz="1800" dirty="0" err="1"/>
              <a:t>mês</a:t>
            </a:r>
            <a:r>
              <a:rPr lang="en-US" altLang="pt-BR" sz="1800" dirty="0"/>
              <a:t> </a:t>
            </a:r>
            <a:r>
              <a:rPr lang="en-US" altLang="pt-BR" sz="1800" dirty="0" err="1"/>
              <a:t>deve</a:t>
            </a:r>
            <a:r>
              <a:rPr lang="en-US" altLang="pt-BR" sz="1800" dirty="0"/>
              <a:t> ser </a:t>
            </a:r>
            <a:r>
              <a:rPr lang="en-US" altLang="pt-BR" sz="1800" dirty="0" err="1"/>
              <a:t>gerado</a:t>
            </a:r>
            <a:r>
              <a:rPr lang="en-US" altLang="pt-BR" sz="1800" dirty="0"/>
              <a:t> o </a:t>
            </a:r>
            <a:r>
              <a:rPr lang="en-US" altLang="pt-BR" sz="1800" dirty="0" err="1"/>
              <a:t>instantâneo</a:t>
            </a:r>
            <a:r>
              <a:rPr lang="en-US" altLang="pt-BR" sz="1800" dirty="0"/>
              <a:t> mensal? </a:t>
            </a:r>
            <a:endParaRPr lang="pt-BR" altLang="pt-BR" sz="1800" dirty="0"/>
          </a:p>
          <a:p>
            <a:pPr>
              <a:spcBef>
                <a:spcPct val="50000"/>
              </a:spcBef>
            </a:pPr>
            <a:endParaRPr lang="en-US" altLang="pt-BR" sz="2000" dirty="0"/>
          </a:p>
          <a:p>
            <a:endParaRPr lang="pt-BR" sz="2000" dirty="0"/>
          </a:p>
        </p:txBody>
      </p:sp>
      <p:sp>
        <p:nvSpPr>
          <p:cNvPr id="1515525" name="Text Box 5">
            <a:extLst>
              <a:ext uri="{FF2B5EF4-FFF2-40B4-BE49-F238E27FC236}">
                <a16:creationId xmlns:a16="http://schemas.microsoft.com/office/drawing/2014/main" id="{2CBCBADD-F007-E245-AE49-8D123786D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1" y="3565525"/>
            <a:ext cx="8081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97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194" name="Rectangle 2">
            <a:extLst>
              <a:ext uri="{FF2B5EF4-FFF2-40B4-BE49-F238E27FC236}">
                <a16:creationId xmlns:a16="http://schemas.microsoft.com/office/drawing/2014/main" id="{41ACAC12-A8F0-174E-A520-6C17CB41A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599" y="294538"/>
            <a:ext cx="9895951" cy="103366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t-BR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Conceitos de Data WareHouse</a:t>
            </a:r>
          </a:p>
        </p:txBody>
      </p:sp>
      <p:sp>
        <p:nvSpPr>
          <p:cNvPr id="1544197" name="Text Box 5">
            <a:extLst>
              <a:ext uri="{FF2B5EF4-FFF2-40B4-BE49-F238E27FC236}">
                <a16:creationId xmlns:a16="http://schemas.microsoft.com/office/drawing/2014/main" id="{5DF76F01-ED5C-EF42-874C-30356B40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51" y="1755648"/>
            <a:ext cx="11358838" cy="44744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174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/>
              <a:t>OLAP (Online Analytical Processing - </a:t>
            </a:r>
            <a:r>
              <a:rPr lang="en-US" altLang="pt-BR" sz="2400" dirty="0" err="1"/>
              <a:t>processamento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analítico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em</a:t>
            </a:r>
            <a:r>
              <a:rPr lang="en-US" altLang="pt-BR" sz="2400" dirty="0"/>
              <a:t> tempo-real) </a:t>
            </a:r>
          </a:p>
          <a:p>
            <a:pPr marL="685800" lvl="1" indent="-2174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 err="1"/>
              <a:t>dar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respostas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rápidas</a:t>
            </a:r>
            <a:r>
              <a:rPr lang="en-US" altLang="pt-BR" sz="2400" dirty="0"/>
              <a:t> a queries </a:t>
            </a:r>
            <a:r>
              <a:rPr lang="en-US" altLang="pt-BR" sz="2400" dirty="0" err="1"/>
              <a:t>complexas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à</a:t>
            </a:r>
            <a:r>
              <a:rPr lang="en-US" altLang="pt-BR" sz="2400" dirty="0"/>
              <a:t> </a:t>
            </a:r>
            <a:r>
              <a:rPr lang="en-US" altLang="pt-BR" sz="2400" dirty="0">
                <a:hlinkClick r:id="rId2" tooltip="Base de dad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 de dados</a:t>
            </a:r>
            <a:r>
              <a:rPr lang="en-US" altLang="pt-BR" sz="2400" dirty="0"/>
              <a:t>. </a:t>
            </a:r>
          </a:p>
          <a:p>
            <a:pPr marL="685800" lvl="1" indent="-217488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 err="1"/>
              <a:t>Análise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é</a:t>
            </a:r>
            <a:r>
              <a:rPr lang="en-US" altLang="pt-BR" sz="2400" dirty="0"/>
              <a:t> </a:t>
            </a:r>
            <a:r>
              <a:rPr lang="en-US" altLang="pt-BR" sz="2400" dirty="0" err="1"/>
              <a:t>usada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relatórios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vendas</a:t>
            </a:r>
            <a:r>
              <a:rPr lang="en-US" altLang="pt-BR" sz="2400" dirty="0"/>
              <a:t>, de </a:t>
            </a:r>
            <a:r>
              <a:rPr lang="en-US" altLang="pt-BR" sz="2400" dirty="0" err="1"/>
              <a:t>gestão</a:t>
            </a:r>
            <a:r>
              <a:rPr lang="en-US" altLang="pt-BR" sz="2400" dirty="0"/>
              <a:t>, </a:t>
            </a:r>
            <a:r>
              <a:rPr lang="en-US" altLang="pt-BR" sz="2400" dirty="0">
                <a:hlinkClick r:id="rId3" tooltip="Market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</a:t>
            </a:r>
            <a:r>
              <a:rPr lang="en-US" altLang="pt-BR" sz="2400" dirty="0"/>
              <a:t>, </a:t>
            </a:r>
            <a:r>
              <a:rPr lang="en-US" altLang="pt-BR" sz="2400" dirty="0">
                <a:hlinkClick r:id="rId4" tooltip="Data min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mining</a:t>
            </a:r>
            <a:r>
              <a:rPr lang="en-US" altLang="pt-BR" sz="2400" dirty="0"/>
              <a:t> etc.</a:t>
            </a:r>
          </a:p>
          <a:p>
            <a:pPr marL="685800" lvl="1" indent="-2286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 err="1"/>
              <a:t>Rapidez</a:t>
            </a:r>
            <a:r>
              <a:rPr lang="en-US" altLang="pt-BR" sz="2400" dirty="0"/>
              <a:t> das </a:t>
            </a:r>
            <a:r>
              <a:rPr lang="en-US" altLang="pt-BR" sz="2400" dirty="0" err="1"/>
              <a:t>suas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respostas</a:t>
            </a:r>
            <a:r>
              <a:rPr lang="en-US" altLang="pt-BR" sz="2400" dirty="0"/>
              <a:t>. </a:t>
            </a:r>
          </a:p>
          <a:p>
            <a:pPr marL="1143000" lvl="2" indent="-2286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 err="1"/>
              <a:t>Os</a:t>
            </a:r>
            <a:r>
              <a:rPr lang="en-US" altLang="pt-BR" sz="2400" dirty="0"/>
              <a:t> SGBDRs </a:t>
            </a:r>
            <a:r>
              <a:rPr lang="en-US" altLang="pt-BR" sz="2400" dirty="0" err="1"/>
              <a:t>armazenam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entidades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tabelas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devidamente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normalizadas</a:t>
            </a:r>
            <a:r>
              <a:rPr lang="en-US" altLang="pt-BR" sz="2400" dirty="0"/>
              <a:t> e </a:t>
            </a:r>
            <a:r>
              <a:rPr lang="en-US" altLang="pt-BR" sz="2400" dirty="0" err="1"/>
              <a:t>apesar</a:t>
            </a:r>
            <a:r>
              <a:rPr lang="en-US" altLang="pt-BR" sz="2400" dirty="0"/>
              <a:t> </a:t>
            </a:r>
            <a:r>
              <a:rPr lang="en-US" altLang="pt-BR" sz="2400" dirty="0" err="1"/>
              <a:t>deste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tipo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estrutura</a:t>
            </a:r>
            <a:r>
              <a:rPr lang="en-US" altLang="pt-BR" sz="2400" dirty="0"/>
              <a:t> ser </a:t>
            </a:r>
            <a:r>
              <a:rPr lang="en-US" altLang="pt-BR" sz="2400" dirty="0" err="1"/>
              <a:t>bom</a:t>
            </a:r>
            <a:r>
              <a:rPr lang="en-US" altLang="pt-BR" sz="2400" dirty="0"/>
              <a:t> para BDs </a:t>
            </a:r>
            <a:r>
              <a:rPr lang="en-US" altLang="pt-BR" sz="2400" dirty="0" err="1"/>
              <a:t>operacionais</a:t>
            </a:r>
            <a:r>
              <a:rPr lang="en-US" altLang="pt-BR" sz="2400" dirty="0"/>
              <a:t> (OLTP), para queries </a:t>
            </a:r>
            <a:r>
              <a:rPr lang="en-US" altLang="pt-BR" sz="2400" dirty="0" err="1"/>
              <a:t>complexas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esquemas</a:t>
            </a:r>
            <a:r>
              <a:rPr lang="en-US" altLang="pt-BR" sz="2400" dirty="0"/>
              <a:t> de multi-</a:t>
            </a:r>
            <a:r>
              <a:rPr lang="en-US" altLang="pt-BR" sz="2400" dirty="0" err="1"/>
              <a:t>tabelas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torna</a:t>
            </a:r>
            <a:r>
              <a:rPr lang="en-US" altLang="pt-BR" sz="2400" dirty="0"/>
              <a:t>-se </a:t>
            </a:r>
            <a:r>
              <a:rPr lang="en-US" altLang="pt-BR" sz="2400" dirty="0" err="1"/>
              <a:t>demasiado</a:t>
            </a:r>
            <a:r>
              <a:rPr lang="en-US" altLang="pt-BR" sz="2400" dirty="0"/>
              <a:t> lento. Neste </a:t>
            </a:r>
            <a:r>
              <a:rPr lang="en-US" altLang="pt-BR" sz="2400" dirty="0" err="1"/>
              <a:t>caso</a:t>
            </a:r>
            <a:r>
              <a:rPr lang="en-US" altLang="pt-BR" sz="2400" dirty="0"/>
              <a:t>, um </a:t>
            </a:r>
            <a:r>
              <a:rPr lang="en-US" altLang="pt-BR" sz="2400" dirty="0" err="1"/>
              <a:t>modelo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melhor</a:t>
            </a:r>
            <a:r>
              <a:rPr lang="en-US" altLang="pt-BR" sz="2400" dirty="0"/>
              <a:t> para </a:t>
            </a:r>
            <a:r>
              <a:rPr lang="en-US" altLang="pt-BR" sz="2400" dirty="0" err="1"/>
              <a:t>estes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esquemas</a:t>
            </a:r>
            <a:r>
              <a:rPr lang="en-US" altLang="pt-BR" sz="2400" dirty="0"/>
              <a:t>, mas com </a:t>
            </a:r>
            <a:r>
              <a:rPr lang="en-US" altLang="pt-BR" sz="2400" dirty="0" err="1"/>
              <a:t>resultados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piores</a:t>
            </a:r>
            <a:r>
              <a:rPr lang="en-US" altLang="pt-BR" sz="2400" dirty="0"/>
              <a:t> para </a:t>
            </a:r>
            <a:r>
              <a:rPr lang="en-US" altLang="pt-BR" sz="2400" dirty="0" err="1"/>
              <a:t>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anteriores</a:t>
            </a:r>
            <a:r>
              <a:rPr lang="en-US" altLang="pt-BR" sz="2400" dirty="0"/>
              <a:t>, </a:t>
            </a:r>
            <a:r>
              <a:rPr lang="en-US" altLang="pt-BR" sz="2400" dirty="0" err="1"/>
              <a:t>serão</a:t>
            </a:r>
            <a:r>
              <a:rPr lang="en-US" altLang="pt-BR" sz="2400" dirty="0"/>
              <a:t> as </a:t>
            </a:r>
            <a:r>
              <a:rPr lang="en-US" altLang="pt-BR" sz="2400" dirty="0">
                <a:hlinkClick r:id="rId5" tooltip="Bases de dados dimensiona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bases de dados dimensionais</a:t>
            </a:r>
            <a:r>
              <a:rPr lang="en-US" alt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32805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6546" name="Rectangle 2">
            <a:extLst>
              <a:ext uri="{FF2B5EF4-FFF2-40B4-BE49-F238E27FC236}">
                <a16:creationId xmlns:a16="http://schemas.microsoft.com/office/drawing/2014/main" id="{4D900D80-6ED1-9745-BA3B-04A1C23D9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61715D9-7A85-F544-9C94-457A08F44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300538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1900" dirty="0"/>
              <a:t>Solicitação de exemplos de relatórios utilizados pelos usuários para ilustrar os temas discutidos.</a:t>
            </a:r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Entrevistando os </a:t>
            </a:r>
            <a:r>
              <a:rPr lang="pt-BR" altLang="pt-BR" sz="1900" dirty="0" err="1"/>
              <a:t>DBA’s</a:t>
            </a:r>
            <a:endParaRPr lang="pt-BR" altLang="pt-BR" sz="1900" dirty="0"/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Embora a maior parte das entrevistas seja com usuários finais, é importante intercalá-las com entrevistas com </a:t>
            </a:r>
            <a:r>
              <a:rPr lang="pt-BR" altLang="pt-BR" sz="1900" dirty="0" err="1"/>
              <a:t>DBA’s</a:t>
            </a:r>
            <a:r>
              <a:rPr lang="pt-BR" altLang="pt-BR" sz="1900" dirty="0"/>
              <a:t>. </a:t>
            </a:r>
          </a:p>
          <a:p>
            <a:pPr lvl="1">
              <a:spcBef>
                <a:spcPct val="50000"/>
              </a:spcBef>
            </a:pPr>
            <a:r>
              <a:rPr lang="pt-BR" altLang="pt-BR" sz="1900" dirty="0"/>
              <a:t>Os </a:t>
            </a:r>
            <a:r>
              <a:rPr lang="pt-BR" altLang="pt-BR" sz="1900" dirty="0" err="1"/>
              <a:t>DBA’s</a:t>
            </a:r>
            <a:r>
              <a:rPr lang="pt-BR" altLang="pt-BR" sz="1900" dirty="0"/>
              <a:t> são especialistas em sistemas legados que podem ser usados como fontes de dados para o DW. Estas entrevistas devem checar a consistência dos temas abordados nas entrevistas com os usuários finais. As perguntas para os </a:t>
            </a:r>
            <a:r>
              <a:rPr lang="pt-BR" altLang="pt-BR" sz="1900" dirty="0" err="1"/>
              <a:t>DBA’são</a:t>
            </a:r>
            <a:r>
              <a:rPr lang="pt-BR" altLang="pt-BR" sz="1900" dirty="0"/>
              <a:t> incluem:</a:t>
            </a:r>
            <a:endParaRPr lang="en-US" altLang="pt-BR" sz="1900" dirty="0"/>
          </a:p>
          <a:p>
            <a:pPr lvl="2">
              <a:spcBef>
                <a:spcPct val="50000"/>
              </a:spcBef>
            </a:pPr>
            <a:r>
              <a:rPr lang="pt-BR" altLang="pt-BR" sz="1900" dirty="0"/>
              <a:t>Como os vários sistemas de produção se relacionam?</a:t>
            </a:r>
          </a:p>
          <a:p>
            <a:pPr lvl="2">
              <a:spcBef>
                <a:spcPct val="50000"/>
              </a:spcBef>
            </a:pPr>
            <a:r>
              <a:rPr lang="pt-BR" altLang="pt-BR" sz="1900" dirty="0"/>
              <a:t>Quem mantém os arquivos mestres para algumas dimensões-chave?</a:t>
            </a:r>
          </a:p>
          <a:p>
            <a:pPr lvl="2">
              <a:spcBef>
                <a:spcPct val="50000"/>
              </a:spcBef>
            </a:pPr>
            <a:r>
              <a:rPr lang="pt-BR" altLang="pt-BR" sz="1900" dirty="0"/>
              <a:t>Gostaríamos de descrições textuais de cada campo de cada tabela importante desse banco de dados, além de contagens de linhas.</a:t>
            </a:r>
          </a:p>
          <a:p>
            <a:pPr>
              <a:spcBef>
                <a:spcPct val="50000"/>
              </a:spcBef>
            </a:pPr>
            <a:endParaRPr lang="en-US" altLang="pt-BR" sz="1900" dirty="0"/>
          </a:p>
          <a:p>
            <a:endParaRPr lang="pt-BR" sz="1900" dirty="0"/>
          </a:p>
        </p:txBody>
      </p:sp>
      <p:sp>
        <p:nvSpPr>
          <p:cNvPr id="1516548" name="Text Box 4">
            <a:extLst>
              <a:ext uri="{FF2B5EF4-FFF2-40B4-BE49-F238E27FC236}">
                <a16:creationId xmlns:a16="http://schemas.microsoft.com/office/drawing/2014/main" id="{5FF98318-3967-8345-88CB-ADB50CBB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1395413"/>
            <a:ext cx="80565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4904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570" name="Rectangle 2">
            <a:extLst>
              <a:ext uri="{FF2B5EF4-FFF2-40B4-BE49-F238E27FC236}">
                <a16:creationId xmlns:a16="http://schemas.microsoft.com/office/drawing/2014/main" id="{59232A09-66AD-C84D-BEED-77696654D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31825"/>
            <a:ext cx="10515600" cy="13255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dirty="0"/>
              <a:t>Modelo Multidimensional</a:t>
            </a:r>
            <a:endParaRPr lang="en-US" alt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C99986-96C4-544A-AE24-3052DE4E1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altLang="pt-BR" sz="2200"/>
              <a:t>Quais campos das tabelas importantes estão preenchidos? Quais estão totalmente preenchidos? Quais possuem garantia de qualidade? 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O que os códigos significam? Onde é possível obter a descrição textual dos códigos?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Como são administradas as chaves das tabelas? Como elas são atribuídas?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O que a produção faz quando há modificação no perfil de um cliente?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É possível ler diretamente os arquivos de produção de dados?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Há campos nesta tabela sendo utilizados com mais de uma finalidade dependendo do contexto?</a:t>
            </a:r>
          </a:p>
          <a:p>
            <a:pPr>
              <a:spcBef>
                <a:spcPct val="50000"/>
              </a:spcBef>
            </a:pPr>
            <a:r>
              <a:rPr lang="pt-BR" altLang="pt-BR" sz="2200"/>
              <a:t>Devem ser solicitados quaisquer outros relatórios fornecidos à comunidade de usuários.</a:t>
            </a:r>
          </a:p>
          <a:p>
            <a:pPr>
              <a:spcBef>
                <a:spcPct val="50000"/>
              </a:spcBef>
            </a:pPr>
            <a:endParaRPr lang="en-US" altLang="pt-BR" sz="2200"/>
          </a:p>
          <a:p>
            <a:endParaRPr lang="pt-BR" sz="2200"/>
          </a:p>
        </p:txBody>
      </p:sp>
      <p:sp>
        <p:nvSpPr>
          <p:cNvPr id="1517574" name="Rectangle 6">
            <a:extLst>
              <a:ext uri="{FF2B5EF4-FFF2-40B4-BE49-F238E27FC236}">
                <a16:creationId xmlns:a16="http://schemas.microsoft.com/office/drawing/2014/main" id="{7F75AC1F-E181-6249-BA98-18D6062C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3526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517575" name="Text Box 7">
            <a:extLst>
              <a:ext uri="{FF2B5EF4-FFF2-40B4-BE49-F238E27FC236}">
                <a16:creationId xmlns:a16="http://schemas.microsoft.com/office/drawing/2014/main" id="{07002C0E-B09E-8845-A354-2378C5333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6070600"/>
            <a:ext cx="5854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95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8471" name="Rectangle 7">
            <a:extLst>
              <a:ext uri="{FF2B5EF4-FFF2-40B4-BE49-F238E27FC236}">
                <a16:creationId xmlns:a16="http://schemas.microsoft.com/office/drawing/2014/main" id="{51A5E6E4-F242-4848-BB83-AAD42E948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4672" y="1412489"/>
            <a:ext cx="2871095" cy="21566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pt-BR" sz="36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Requisitos dos Ambientes</a:t>
            </a:r>
            <a:endParaRPr lang="en-US" altLang="pt-BR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9AB305-039F-2D42-BF00-E36687326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1332" y="429852"/>
            <a:ext cx="2393536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2000" dirty="0" err="1">
                <a:latin typeface="+mn-lt"/>
              </a:rPr>
              <a:t>Operacional</a:t>
            </a:r>
            <a:endParaRPr lang="en-US" altLang="pt-BR" sz="2000" dirty="0">
              <a:latin typeface="+mn-lt"/>
            </a:endParaRP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>
                <a:latin typeface="+mn-lt"/>
              </a:rPr>
              <a:t>Tempo de </a:t>
            </a:r>
            <a:r>
              <a:rPr lang="en-US" altLang="pt-BR" sz="1800" dirty="0" err="1">
                <a:latin typeface="+mn-lt"/>
              </a:rPr>
              <a:t>Resposta</a:t>
            </a:r>
            <a:r>
              <a:rPr lang="en-US" altLang="pt-BR" sz="1800" dirty="0">
                <a:latin typeface="+mn-lt"/>
              </a:rPr>
              <a:t> </a:t>
            </a: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Segurança</a:t>
            </a:r>
            <a:endParaRPr lang="en-US" altLang="pt-BR" sz="1800" dirty="0">
              <a:latin typeface="+mn-lt"/>
            </a:endParaRP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Recuperação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Falhas</a:t>
            </a:r>
            <a:endParaRPr lang="en-US" altLang="pt-BR" sz="1800" dirty="0">
              <a:latin typeface="+mn-lt"/>
            </a:endParaRP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Muitos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usuários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concorrentes</a:t>
            </a:r>
            <a:endParaRPr lang="en-US" altLang="pt-BR" sz="1800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006722-8F18-B94F-8F93-9DFC8BF3F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3973" y="429852"/>
            <a:ext cx="4952238" cy="6428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pt-BR" sz="2000" dirty="0" err="1">
                <a:latin typeface="+mn-lt"/>
              </a:rPr>
              <a:t>Apoio</a:t>
            </a:r>
            <a:r>
              <a:rPr lang="en-US" altLang="pt-BR" sz="2000" dirty="0">
                <a:latin typeface="+mn-lt"/>
              </a:rPr>
              <a:t> </a:t>
            </a:r>
            <a:r>
              <a:rPr lang="en-US" altLang="pt-BR" sz="2000" dirty="0" err="1">
                <a:latin typeface="+mn-lt"/>
              </a:rPr>
              <a:t>à</a:t>
            </a:r>
            <a:r>
              <a:rPr lang="en-US" altLang="pt-BR" sz="2000" dirty="0">
                <a:latin typeface="+mn-lt"/>
              </a:rPr>
              <a:t> </a:t>
            </a:r>
            <a:r>
              <a:rPr lang="en-US" altLang="pt-BR" sz="2000" dirty="0" err="1">
                <a:latin typeface="+mn-lt"/>
              </a:rPr>
              <a:t>Decisão</a:t>
            </a:r>
            <a:endParaRPr lang="en-US" altLang="pt-BR" sz="2000" dirty="0">
              <a:latin typeface="+mn-lt"/>
            </a:endParaRP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Flexibilidade</a:t>
            </a:r>
            <a:r>
              <a:rPr lang="en-US" altLang="pt-BR" sz="1800" dirty="0">
                <a:latin typeface="+mn-lt"/>
              </a:rPr>
              <a:t>, </a:t>
            </a:r>
            <a:r>
              <a:rPr lang="en-US" altLang="pt-BR" sz="1800" dirty="0" err="1">
                <a:latin typeface="+mn-lt"/>
              </a:rPr>
              <a:t>facilidade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navegação</a:t>
            </a:r>
            <a:r>
              <a:rPr lang="en-US" altLang="pt-BR" sz="1800" dirty="0">
                <a:latin typeface="+mn-lt"/>
              </a:rPr>
              <a:t> </a:t>
            </a: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Consultas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complexas</a:t>
            </a:r>
            <a:r>
              <a:rPr lang="en-US" altLang="pt-BR" sz="1800" dirty="0">
                <a:latin typeface="+mn-lt"/>
              </a:rPr>
              <a:t>, </a:t>
            </a:r>
            <a:r>
              <a:rPr lang="en-US" altLang="pt-BR" sz="1800" dirty="0" err="1">
                <a:latin typeface="+mn-lt"/>
              </a:rPr>
              <a:t>não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antecipadas</a:t>
            </a:r>
            <a:endParaRPr lang="en-US" altLang="pt-BR" sz="1800" dirty="0">
              <a:latin typeface="+mn-lt"/>
            </a:endParaRP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Gerenciamento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enormes</a:t>
            </a:r>
            <a:r>
              <a:rPr lang="en-US" altLang="pt-BR" sz="1800" dirty="0">
                <a:latin typeface="+mn-lt"/>
              </a:rPr>
              <a:t> volumes de dados </a:t>
            </a: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Necessidade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examinar</a:t>
            </a:r>
            <a:r>
              <a:rPr lang="en-US" altLang="pt-BR" sz="1800" dirty="0">
                <a:latin typeface="+mn-lt"/>
              </a:rPr>
              <a:t> o dado </a:t>
            </a:r>
            <a:r>
              <a:rPr lang="en-US" altLang="pt-BR" sz="1800" dirty="0" err="1">
                <a:latin typeface="+mn-lt"/>
              </a:rPr>
              <a:t>em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diferentes</a:t>
            </a:r>
            <a:r>
              <a:rPr lang="en-US" altLang="pt-BR" sz="1800" dirty="0">
                <a:latin typeface="+mn-lt"/>
              </a:rPr>
              <a:t> </a:t>
            </a:r>
            <a:r>
              <a:rPr lang="en-US" altLang="pt-BR" sz="1800" dirty="0" err="1">
                <a:latin typeface="+mn-lt"/>
              </a:rPr>
              <a:t>níveis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detalhe</a:t>
            </a:r>
            <a:endParaRPr lang="en-US" altLang="pt-BR" sz="1800" dirty="0">
              <a:latin typeface="+mn-lt"/>
            </a:endParaRPr>
          </a:p>
          <a:p>
            <a:pPr indent="-22860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Necessidade</a:t>
            </a:r>
            <a:r>
              <a:rPr lang="en-US" altLang="pt-BR" sz="1800" dirty="0">
                <a:latin typeface="+mn-lt"/>
              </a:rPr>
              <a:t> de </a:t>
            </a:r>
            <a:r>
              <a:rPr lang="en-US" altLang="pt-BR" sz="1800" dirty="0" err="1">
                <a:latin typeface="+mn-lt"/>
              </a:rPr>
              <a:t>acesso</a:t>
            </a:r>
            <a:r>
              <a:rPr lang="en-US" altLang="pt-BR" sz="1800" dirty="0">
                <a:latin typeface="+mn-lt"/>
              </a:rPr>
              <a:t> a dados de </a:t>
            </a:r>
            <a:r>
              <a:rPr lang="en-US" altLang="pt-BR" sz="1800" dirty="0" err="1">
                <a:latin typeface="+mn-lt"/>
              </a:rPr>
              <a:t>fontes</a:t>
            </a:r>
            <a:r>
              <a:rPr lang="en-US" altLang="pt-BR" sz="1800" dirty="0">
                <a:latin typeface="+mn-lt"/>
              </a:rPr>
              <a:t> de dados </a:t>
            </a:r>
            <a:r>
              <a:rPr lang="en-US" altLang="pt-BR" sz="1800" dirty="0" err="1">
                <a:latin typeface="+mn-lt"/>
              </a:rPr>
              <a:t>diversas</a:t>
            </a:r>
            <a:endParaRPr lang="en-US" altLang="pt-BR" sz="1800" dirty="0"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altLang="pt-BR" sz="1800" dirty="0" err="1">
                <a:latin typeface="+mn-lt"/>
              </a:rPr>
              <a:t>Análises</a:t>
            </a:r>
            <a:endParaRPr lang="en-US" altLang="pt-BR" sz="1800" dirty="0">
              <a:latin typeface="+mn-lt"/>
            </a:endParaRPr>
          </a:p>
          <a:p>
            <a:pPr marL="495300"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pt-BR" sz="1600" dirty="0">
                <a:latin typeface="+mn-lt"/>
              </a:rPr>
              <a:t>Qual o </a:t>
            </a:r>
            <a:r>
              <a:rPr lang="en-US" altLang="pt-BR" sz="1600" dirty="0" err="1">
                <a:latin typeface="+mn-lt"/>
              </a:rPr>
              <a:t>desempenho</a:t>
            </a:r>
            <a:r>
              <a:rPr lang="en-US" altLang="pt-BR" sz="1600" dirty="0">
                <a:latin typeface="+mn-lt"/>
              </a:rPr>
              <a:t> dos </a:t>
            </a:r>
            <a:r>
              <a:rPr lang="en-US" altLang="pt-BR" sz="1600" dirty="0" err="1">
                <a:latin typeface="+mn-lt"/>
              </a:rPr>
              <a:t>nossos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representantes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em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cada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região</a:t>
            </a:r>
            <a:r>
              <a:rPr lang="en-US" altLang="pt-BR" sz="1600" dirty="0">
                <a:latin typeface="+mn-lt"/>
              </a:rPr>
              <a:t>?</a:t>
            </a:r>
          </a:p>
          <a:p>
            <a:pPr marL="495300"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pt-BR" sz="1600" dirty="0">
                <a:latin typeface="+mn-lt"/>
              </a:rPr>
              <a:t>Para </a:t>
            </a:r>
            <a:r>
              <a:rPr lang="en-US" altLang="pt-BR" sz="1600" dirty="0" err="1">
                <a:latin typeface="+mn-lt"/>
              </a:rPr>
              <a:t>cada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produto</a:t>
            </a:r>
            <a:r>
              <a:rPr lang="en-US" altLang="pt-BR" sz="1600" dirty="0">
                <a:latin typeface="+mn-lt"/>
              </a:rPr>
              <a:t>, qual o total de </a:t>
            </a:r>
            <a:r>
              <a:rPr lang="en-US" altLang="pt-BR" sz="1600" dirty="0" err="1">
                <a:latin typeface="+mn-lt"/>
              </a:rPr>
              <a:t>vendas</a:t>
            </a:r>
            <a:r>
              <a:rPr lang="en-US" altLang="pt-BR" sz="1600" dirty="0">
                <a:latin typeface="+mn-lt"/>
              </a:rPr>
              <a:t> no </a:t>
            </a:r>
            <a:r>
              <a:rPr lang="en-US" altLang="pt-BR" sz="1600" dirty="0" err="1">
                <a:latin typeface="+mn-lt"/>
              </a:rPr>
              <a:t>último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ano</a:t>
            </a:r>
            <a:r>
              <a:rPr lang="en-US" altLang="pt-BR" sz="1600" dirty="0">
                <a:latin typeface="+mn-lt"/>
              </a:rPr>
              <a:t>?</a:t>
            </a:r>
          </a:p>
          <a:p>
            <a:pPr marL="495300"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pt-BR" sz="1600" dirty="0">
                <a:latin typeface="+mn-lt"/>
              </a:rPr>
              <a:t>Como </a:t>
            </a:r>
            <a:r>
              <a:rPr lang="en-US" altLang="pt-BR" sz="1600" dirty="0" err="1">
                <a:latin typeface="+mn-lt"/>
              </a:rPr>
              <a:t>tem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variado</a:t>
            </a:r>
            <a:r>
              <a:rPr lang="en-US" altLang="pt-BR" sz="1600" dirty="0">
                <a:latin typeface="+mn-lt"/>
              </a:rPr>
              <a:t> o </a:t>
            </a:r>
            <a:r>
              <a:rPr lang="en-US" altLang="pt-BR" sz="1600" dirty="0" err="1">
                <a:latin typeface="+mn-lt"/>
              </a:rPr>
              <a:t>índice</a:t>
            </a:r>
            <a:r>
              <a:rPr lang="en-US" altLang="pt-BR" sz="1600" dirty="0">
                <a:latin typeface="+mn-lt"/>
              </a:rPr>
              <a:t> de </a:t>
            </a:r>
            <a:r>
              <a:rPr lang="en-US" altLang="pt-BR" sz="1600" dirty="0" err="1">
                <a:latin typeface="+mn-lt"/>
              </a:rPr>
              <a:t>participação</a:t>
            </a:r>
            <a:r>
              <a:rPr lang="en-US" altLang="pt-BR" sz="1600" dirty="0">
                <a:latin typeface="+mn-lt"/>
              </a:rPr>
              <a:t> de </a:t>
            </a:r>
            <a:r>
              <a:rPr lang="en-US" altLang="pt-BR" sz="1600" dirty="0" err="1">
                <a:latin typeface="+mn-lt"/>
              </a:rPr>
              <a:t>cada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produto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em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nossas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vendas</a:t>
            </a:r>
            <a:r>
              <a:rPr lang="en-US" altLang="pt-BR" sz="1600" dirty="0">
                <a:latin typeface="+mn-lt"/>
              </a:rPr>
              <a:t> (Product Share) </a:t>
            </a:r>
            <a:r>
              <a:rPr lang="en-US" altLang="pt-BR" sz="1600" dirty="0" err="1">
                <a:latin typeface="+mn-lt"/>
              </a:rPr>
              <a:t>ao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longo</a:t>
            </a:r>
            <a:r>
              <a:rPr lang="en-US" altLang="pt-BR" sz="1600" dirty="0">
                <a:latin typeface="+mn-lt"/>
              </a:rPr>
              <a:t> dos </a:t>
            </a:r>
            <a:r>
              <a:rPr lang="en-US" altLang="pt-BR" sz="1600" dirty="0" err="1">
                <a:latin typeface="+mn-lt"/>
              </a:rPr>
              <a:t>três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últimos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anos</a:t>
            </a:r>
            <a:r>
              <a:rPr lang="en-US" altLang="pt-BR" sz="1600" dirty="0">
                <a:latin typeface="+mn-lt"/>
              </a:rPr>
              <a:t>?</a:t>
            </a:r>
          </a:p>
          <a:p>
            <a:pPr marL="495300"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pt-BR" sz="1600" dirty="0" err="1">
                <a:latin typeface="+mn-lt"/>
              </a:rPr>
              <a:t>Existe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alguma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relação</a:t>
            </a:r>
            <a:r>
              <a:rPr lang="en-US" altLang="pt-BR" sz="1600" dirty="0">
                <a:latin typeface="+mn-lt"/>
              </a:rPr>
              <a:t> entre o </a:t>
            </a:r>
            <a:r>
              <a:rPr lang="en-US" altLang="pt-BR" sz="1600" dirty="0" err="1">
                <a:latin typeface="+mn-lt"/>
              </a:rPr>
              <a:t>desempenho</a:t>
            </a:r>
            <a:r>
              <a:rPr lang="en-US" altLang="pt-BR" sz="1600" dirty="0">
                <a:latin typeface="+mn-lt"/>
              </a:rPr>
              <a:t> dos </a:t>
            </a:r>
            <a:r>
              <a:rPr lang="en-US" altLang="pt-BR" sz="1600" dirty="0" err="1">
                <a:latin typeface="+mn-lt"/>
              </a:rPr>
              <a:t>representantes</a:t>
            </a:r>
            <a:r>
              <a:rPr lang="en-US" altLang="pt-BR" sz="1600" dirty="0">
                <a:latin typeface="+mn-lt"/>
              </a:rPr>
              <a:t> e </a:t>
            </a:r>
            <a:r>
              <a:rPr lang="en-US" altLang="pt-BR" sz="1600" dirty="0" err="1">
                <a:latin typeface="+mn-lt"/>
              </a:rPr>
              <a:t>sua</a:t>
            </a:r>
            <a:r>
              <a:rPr lang="en-US" altLang="pt-BR" sz="1600" dirty="0">
                <a:latin typeface="+mn-lt"/>
              </a:rPr>
              <a:t> </a:t>
            </a:r>
            <a:r>
              <a:rPr lang="en-US" altLang="pt-BR" sz="1600" dirty="0" err="1">
                <a:latin typeface="+mn-lt"/>
              </a:rPr>
              <a:t>faixa</a:t>
            </a:r>
            <a:r>
              <a:rPr lang="en-US" altLang="pt-BR" sz="1600" dirty="0">
                <a:latin typeface="+mn-lt"/>
              </a:rPr>
              <a:t> de </a:t>
            </a:r>
            <a:r>
              <a:rPr lang="en-US" altLang="pt-BR" sz="1600" dirty="0" err="1">
                <a:latin typeface="+mn-lt"/>
              </a:rPr>
              <a:t>salário</a:t>
            </a:r>
            <a:r>
              <a:rPr lang="en-US" altLang="pt-BR" sz="16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808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6693</Words>
  <Application>Microsoft Macintosh PowerPoint</Application>
  <PresentationFormat>Widescreen</PresentationFormat>
  <Paragraphs>634</Paragraphs>
  <Slides>81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81</vt:i4>
      </vt:variant>
    </vt:vector>
  </HeadingPairs>
  <TitlesOfParts>
    <vt:vector size="93" baseType="lpstr">
      <vt:lpstr>Arial Unicode MS</vt:lpstr>
      <vt:lpstr>Arial</vt:lpstr>
      <vt:lpstr>Calibri</vt:lpstr>
      <vt:lpstr>Calibri Light</vt:lpstr>
      <vt:lpstr>Comic Sans MS</vt:lpstr>
      <vt:lpstr>Helvetica</vt:lpstr>
      <vt:lpstr>Times New Roman</vt:lpstr>
      <vt:lpstr>Verdana</vt:lpstr>
      <vt:lpstr>Wingdings</vt:lpstr>
      <vt:lpstr>Tema do Office</vt:lpstr>
      <vt:lpstr>Clip</vt:lpstr>
      <vt:lpstr>Photo Editor Photo</vt:lpstr>
      <vt:lpstr>Data Warehouse</vt:lpstr>
      <vt:lpstr>           Conceitos de Data WareHouse</vt:lpstr>
      <vt:lpstr>Apoio à decisão e Data Warehouse </vt:lpstr>
      <vt:lpstr>Apoio à decisão e Data Warehouse</vt:lpstr>
      <vt:lpstr>Apoio à decisão e Data Warehouse</vt:lpstr>
      <vt:lpstr>Apoio à decisão e Data Warehouse</vt:lpstr>
      <vt:lpstr>Ambiente de Aplicações</vt:lpstr>
      <vt:lpstr>Conceitos de Data WareHouse</vt:lpstr>
      <vt:lpstr>Requisitos dos Ambientes</vt:lpstr>
      <vt:lpstr>Apoio à decisão tradicional </vt:lpstr>
      <vt:lpstr>Conceitos de Data Warehouse</vt:lpstr>
      <vt:lpstr>Por que um ambiente de Data Warehouse?</vt:lpstr>
      <vt:lpstr>Data Warehouse - Definição</vt:lpstr>
      <vt:lpstr>Gestão de Metadados</vt:lpstr>
      <vt:lpstr>Granularidade</vt:lpstr>
      <vt:lpstr>Conceitos de Data WareHouse</vt:lpstr>
      <vt:lpstr>Requisitos Tecnológicos </vt:lpstr>
      <vt:lpstr>Conceitos de Data Warehouse</vt:lpstr>
      <vt:lpstr>          Conceitos de Data WareHouse</vt:lpstr>
      <vt:lpstr>Carga de dados eficiente </vt:lpstr>
      <vt:lpstr>Compactação de dados</vt:lpstr>
      <vt:lpstr>Data Warehouse x Data Mart</vt:lpstr>
      <vt:lpstr>Data Warehouse x Data Mart</vt:lpstr>
      <vt:lpstr>Data Warehouse x Data Mart</vt:lpstr>
      <vt:lpstr>Modelo Mutidimensional</vt:lpstr>
      <vt:lpstr> Modelo Mutidimensional</vt:lpstr>
      <vt:lpstr>Modelo Mutidimensional</vt:lpstr>
      <vt:lpstr>Modelo Mutidimensional</vt:lpstr>
      <vt:lpstr>Modelo Mutidimensional</vt:lpstr>
      <vt:lpstr>Modelo Mutidimensional</vt:lpstr>
      <vt:lpstr>Modelo Mutidimensional</vt:lpstr>
      <vt:lpstr>          Modelo Multidimensional</vt:lpstr>
      <vt:lpstr>Modelo Multidimensional</vt:lpstr>
      <vt:lpstr>Modelo Multidimensional</vt:lpstr>
      <vt:lpstr>Modelo Mutidimensional</vt:lpstr>
      <vt:lpstr>Modelo Mutidimensional</vt:lpstr>
      <vt:lpstr>          Modelo Multidimensional </vt:lpstr>
      <vt:lpstr> Modelo Multidimensional</vt:lpstr>
      <vt:lpstr>Modelo Multidimensional</vt:lpstr>
      <vt:lpstr>Modelo Multidimensional</vt:lpstr>
      <vt:lpstr>Modelo Mutidimensional</vt:lpstr>
      <vt:lpstr>           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Operacional</vt:lpstr>
      <vt:lpstr>Modelo de Gestão (Multidimensional)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  <vt:lpstr>Modelo Multidimensional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Warehouse</dc:title>
  <dc:creator>RAFAEL ELIAS DE LIMA ESCALFONI</dc:creator>
  <cp:lastModifiedBy>RAFAEL ELIAS DE LIMA ESCALFONI</cp:lastModifiedBy>
  <cp:revision>2</cp:revision>
  <dcterms:created xsi:type="dcterms:W3CDTF">2021-04-08T18:18:51Z</dcterms:created>
  <dcterms:modified xsi:type="dcterms:W3CDTF">2022-06-02T23:07:40Z</dcterms:modified>
</cp:coreProperties>
</file>